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69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A71"/>
    <a:srgbClr val="7CAADB"/>
    <a:srgbClr val="B2C529"/>
    <a:srgbClr val="6C9ED6"/>
    <a:srgbClr val="B0C228"/>
    <a:srgbClr val="0077C0"/>
    <a:srgbClr val="80BADF"/>
    <a:srgbClr val="295582"/>
    <a:srgbClr val="1077BC"/>
    <a:srgbClr val="C0D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D2272-8734-472D-9862-2A85BC9CE21B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AE3A1-326E-4EA7-B601-2401C123E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8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AC79A-2FE1-4C48-AFED-16BBB834E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" y="0"/>
            <a:ext cx="9141386" cy="51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2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A897F1BB-D550-4419-9B89-CCFF4D3A95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463B4D-ABEC-427F-815C-FED7E510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" y="0"/>
            <a:ext cx="9141386" cy="5148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5556" y="274098"/>
            <a:ext cx="3619794" cy="99509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Questions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97F1BB-D550-4419-9B89-CCFF4D3A95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80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463B4D-ABEC-427F-815C-FED7E510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" y="0"/>
            <a:ext cx="9141386" cy="51482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97F1BB-D550-4419-9B89-CCFF4D3A95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463B4D-ABEC-427F-815C-FED7E510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" y="0"/>
            <a:ext cx="9141386" cy="51482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97F1BB-D550-4419-9B89-CCFF4D3A95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5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0EFE25-C5C3-4C22-93B5-7C22AE4D94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" y="0"/>
            <a:ext cx="9141386" cy="51482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597" y="4771678"/>
            <a:ext cx="365759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A897F1BB-D550-4419-9B89-CCFF4D3A9504}" type="slidenum">
              <a:rPr lang="en-US" smtClean="0"/>
              <a:pPr/>
              <a:t>‹#›</a:t>
            </a:fld>
            <a:endParaRPr lang="en-US" sz="7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DFEA50-48C3-481E-9B91-D3592624CE86}"/>
              </a:ext>
            </a:extLst>
          </p:cNvPr>
          <p:cNvSpPr/>
          <p:nvPr userDrawn="1"/>
        </p:nvSpPr>
        <p:spPr>
          <a:xfrm>
            <a:off x="288387" y="386862"/>
            <a:ext cx="9270609" cy="71041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56000"/>
                </a:schemeClr>
              </a:gs>
              <a:gs pos="41000">
                <a:srgbClr val="C0D53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shadow">
            <a:extLst>
              <a:ext uri="{FF2B5EF4-FFF2-40B4-BE49-F238E27FC236}">
                <a16:creationId xmlns:a16="http://schemas.microsoft.com/office/drawing/2014/main" id="{AAD2C65E-AAE0-4CF0-B8FB-B7D52BBBB0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28650" y="1101952"/>
            <a:ext cx="8599756" cy="32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F921263-CA26-44A2-817E-B432AD08F37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06" y="496965"/>
            <a:ext cx="925956" cy="53015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9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300" b="1" kern="1200" dirty="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an@newmarkdigital.com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ewmarkdigital.com/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4DDD91-E004-46F4-8EEC-C30F87785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1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7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DD4B42-1EA7-4F42-A21D-C80C432C9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"/>
            <a:ext cx="9144000" cy="514618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04BC363-031A-47F2-9D70-BF53CE85FAA9}"/>
              </a:ext>
            </a:extLst>
          </p:cNvPr>
          <p:cNvSpPr/>
          <p:nvPr/>
        </p:nvSpPr>
        <p:spPr>
          <a:xfrm>
            <a:off x="288387" y="386862"/>
            <a:ext cx="9270609" cy="71041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56000"/>
                </a:schemeClr>
              </a:gs>
              <a:gs pos="41000">
                <a:srgbClr val="C0D53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7B26DE54-0F7E-4597-931D-C34EAD608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06" y="496965"/>
            <a:ext cx="925956" cy="530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C3D66-CF68-4093-9234-1A8935E50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348"/>
            <a:ext cx="7886700" cy="995093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Managed under the AJF umbrella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43D7F7C-FC74-4469-BB0D-0A82001A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F1BB-D550-4419-9B89-CCFF4D3A9504}" type="slidenum">
              <a:rPr lang="en-US" smtClean="0"/>
              <a:t>10</a:t>
            </a:fld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9881A62-5419-4C50-A57F-5BAD47DA37D0}"/>
              </a:ext>
            </a:extLst>
          </p:cNvPr>
          <p:cNvGrpSpPr/>
          <p:nvPr/>
        </p:nvGrpSpPr>
        <p:grpSpPr>
          <a:xfrm>
            <a:off x="632567" y="1529078"/>
            <a:ext cx="916678" cy="916678"/>
            <a:chOff x="632567" y="1529078"/>
            <a:chExt cx="916678" cy="916678"/>
          </a:xfrm>
        </p:grpSpPr>
        <p:sp>
          <p:nvSpPr>
            <p:cNvPr id="8" name="Shape 511">
              <a:extLst>
                <a:ext uri="{FF2B5EF4-FFF2-40B4-BE49-F238E27FC236}">
                  <a16:creationId xmlns:a16="http://schemas.microsoft.com/office/drawing/2014/main" id="{6138087A-C711-495F-B0C7-E2A5F7058ED3}"/>
                </a:ext>
              </a:extLst>
            </p:cNvPr>
            <p:cNvSpPr/>
            <p:nvPr/>
          </p:nvSpPr>
          <p:spPr>
            <a:xfrm>
              <a:off x="632567" y="1529078"/>
              <a:ext cx="916678" cy="916678"/>
            </a:xfrm>
            <a:prstGeom prst="ellipse">
              <a:avLst/>
            </a:prstGeom>
            <a:solidFill>
              <a:srgbClr val="1077BC"/>
            </a:solidFill>
            <a:ln w="88900">
              <a:gradFill>
                <a:gsLst>
                  <a:gs pos="0">
                    <a:srgbClr val="295582"/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marL="0" marR="0" lvl="0" indent="0" algn="ctr" defTabSz="41076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sym typeface="Open Sans"/>
              </a:endParaRPr>
            </a:p>
          </p:txBody>
        </p:sp>
        <p:sp>
          <p:nvSpPr>
            <p:cNvPr id="14" name="Shape 517">
              <a:extLst>
                <a:ext uri="{FF2B5EF4-FFF2-40B4-BE49-F238E27FC236}">
                  <a16:creationId xmlns:a16="http://schemas.microsoft.com/office/drawing/2014/main" id="{B15F60B3-B1F1-4392-A80F-111BA67C3171}"/>
                </a:ext>
              </a:extLst>
            </p:cNvPr>
            <p:cNvSpPr/>
            <p:nvPr/>
          </p:nvSpPr>
          <p:spPr>
            <a:xfrm>
              <a:off x="945931" y="1691603"/>
              <a:ext cx="295275" cy="59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12792"/>
                  </a:moveTo>
                  <a:cubicBezTo>
                    <a:pt x="21600" y="17293"/>
                    <a:pt x="21600" y="17293"/>
                    <a:pt x="21600" y="17293"/>
                  </a:cubicBezTo>
                  <a:cubicBezTo>
                    <a:pt x="0" y="17293"/>
                    <a:pt x="0" y="17293"/>
                    <a:pt x="0" y="17293"/>
                  </a:cubicBezTo>
                  <a:cubicBezTo>
                    <a:pt x="5400" y="12824"/>
                    <a:pt x="5400" y="12824"/>
                    <a:pt x="5400" y="12824"/>
                  </a:cubicBezTo>
                  <a:cubicBezTo>
                    <a:pt x="5400" y="12176"/>
                    <a:pt x="5400" y="11529"/>
                    <a:pt x="5400" y="10849"/>
                  </a:cubicBezTo>
                  <a:cubicBezTo>
                    <a:pt x="5400" y="10169"/>
                    <a:pt x="5400" y="9521"/>
                    <a:pt x="5400" y="8938"/>
                  </a:cubicBezTo>
                  <a:cubicBezTo>
                    <a:pt x="5400" y="8355"/>
                    <a:pt x="5400" y="7804"/>
                    <a:pt x="5400" y="7319"/>
                  </a:cubicBezTo>
                  <a:cubicBezTo>
                    <a:pt x="5400" y="6833"/>
                    <a:pt x="5400" y="6444"/>
                    <a:pt x="5400" y="6218"/>
                  </a:cubicBezTo>
                  <a:cubicBezTo>
                    <a:pt x="5400" y="5700"/>
                    <a:pt x="5497" y="5149"/>
                    <a:pt x="5789" y="4566"/>
                  </a:cubicBezTo>
                  <a:cubicBezTo>
                    <a:pt x="6032" y="3983"/>
                    <a:pt x="6373" y="3400"/>
                    <a:pt x="6859" y="2882"/>
                  </a:cubicBezTo>
                  <a:cubicBezTo>
                    <a:pt x="7297" y="2299"/>
                    <a:pt x="7881" y="1781"/>
                    <a:pt x="8562" y="1263"/>
                  </a:cubicBezTo>
                  <a:cubicBezTo>
                    <a:pt x="9243" y="777"/>
                    <a:pt x="9973" y="356"/>
                    <a:pt x="10849" y="0"/>
                  </a:cubicBezTo>
                  <a:cubicBezTo>
                    <a:pt x="11676" y="356"/>
                    <a:pt x="12454" y="777"/>
                    <a:pt x="13135" y="1263"/>
                  </a:cubicBezTo>
                  <a:cubicBezTo>
                    <a:pt x="13768" y="1781"/>
                    <a:pt x="14351" y="2299"/>
                    <a:pt x="14741" y="2882"/>
                  </a:cubicBezTo>
                  <a:cubicBezTo>
                    <a:pt x="15227" y="3400"/>
                    <a:pt x="15568" y="3951"/>
                    <a:pt x="15859" y="4534"/>
                  </a:cubicBezTo>
                  <a:cubicBezTo>
                    <a:pt x="16103" y="5117"/>
                    <a:pt x="16200" y="5667"/>
                    <a:pt x="16200" y="6153"/>
                  </a:cubicBezTo>
                  <a:cubicBezTo>
                    <a:pt x="16200" y="6444"/>
                    <a:pt x="16200" y="6833"/>
                    <a:pt x="16200" y="7286"/>
                  </a:cubicBezTo>
                  <a:cubicBezTo>
                    <a:pt x="16200" y="7772"/>
                    <a:pt x="16200" y="8323"/>
                    <a:pt x="16200" y="8906"/>
                  </a:cubicBezTo>
                  <a:cubicBezTo>
                    <a:pt x="16200" y="9488"/>
                    <a:pt x="16200" y="10136"/>
                    <a:pt x="16200" y="10816"/>
                  </a:cubicBezTo>
                  <a:cubicBezTo>
                    <a:pt x="16200" y="11464"/>
                    <a:pt x="16200" y="12144"/>
                    <a:pt x="16200" y="12792"/>
                  </a:cubicBezTo>
                  <a:close/>
                  <a:moveTo>
                    <a:pt x="5400" y="16581"/>
                  </a:moveTo>
                  <a:cubicBezTo>
                    <a:pt x="5400" y="13925"/>
                    <a:pt x="5400" y="13925"/>
                    <a:pt x="5400" y="13925"/>
                  </a:cubicBezTo>
                  <a:cubicBezTo>
                    <a:pt x="2286" y="16581"/>
                    <a:pt x="2286" y="16581"/>
                    <a:pt x="2286" y="16581"/>
                  </a:cubicBezTo>
                  <a:lnTo>
                    <a:pt x="5400" y="16581"/>
                  </a:lnTo>
                  <a:close/>
                  <a:moveTo>
                    <a:pt x="15130" y="16581"/>
                  </a:moveTo>
                  <a:cubicBezTo>
                    <a:pt x="15130" y="6218"/>
                    <a:pt x="15130" y="6218"/>
                    <a:pt x="15130" y="6218"/>
                  </a:cubicBezTo>
                  <a:cubicBezTo>
                    <a:pt x="15130" y="5797"/>
                    <a:pt x="15032" y="5343"/>
                    <a:pt x="14838" y="4858"/>
                  </a:cubicBezTo>
                  <a:cubicBezTo>
                    <a:pt x="14643" y="4372"/>
                    <a:pt x="14400" y="3886"/>
                    <a:pt x="14011" y="3433"/>
                  </a:cubicBezTo>
                  <a:cubicBezTo>
                    <a:pt x="13670" y="2947"/>
                    <a:pt x="13232" y="2494"/>
                    <a:pt x="12649" y="2040"/>
                  </a:cubicBezTo>
                  <a:cubicBezTo>
                    <a:pt x="12114" y="1619"/>
                    <a:pt x="11530" y="1231"/>
                    <a:pt x="10849" y="842"/>
                  </a:cubicBezTo>
                  <a:cubicBezTo>
                    <a:pt x="10119" y="1231"/>
                    <a:pt x="9486" y="1619"/>
                    <a:pt x="8951" y="2040"/>
                  </a:cubicBezTo>
                  <a:cubicBezTo>
                    <a:pt x="8416" y="2494"/>
                    <a:pt x="7978" y="2947"/>
                    <a:pt x="7589" y="3433"/>
                  </a:cubicBezTo>
                  <a:cubicBezTo>
                    <a:pt x="7200" y="3886"/>
                    <a:pt x="6957" y="4372"/>
                    <a:pt x="6762" y="4858"/>
                  </a:cubicBezTo>
                  <a:cubicBezTo>
                    <a:pt x="6568" y="5343"/>
                    <a:pt x="6470" y="5797"/>
                    <a:pt x="6470" y="6218"/>
                  </a:cubicBezTo>
                  <a:cubicBezTo>
                    <a:pt x="6470" y="16581"/>
                    <a:pt x="6470" y="16581"/>
                    <a:pt x="6470" y="16581"/>
                  </a:cubicBezTo>
                  <a:lnTo>
                    <a:pt x="15130" y="16581"/>
                  </a:lnTo>
                  <a:close/>
                  <a:moveTo>
                    <a:pt x="7541" y="18005"/>
                  </a:moveTo>
                  <a:cubicBezTo>
                    <a:pt x="7541" y="20175"/>
                    <a:pt x="7541" y="20175"/>
                    <a:pt x="7541" y="20175"/>
                  </a:cubicBezTo>
                  <a:cubicBezTo>
                    <a:pt x="8659" y="20175"/>
                    <a:pt x="8659" y="20175"/>
                    <a:pt x="8659" y="20175"/>
                  </a:cubicBezTo>
                  <a:cubicBezTo>
                    <a:pt x="8659" y="18005"/>
                    <a:pt x="8659" y="18005"/>
                    <a:pt x="8659" y="18005"/>
                  </a:cubicBezTo>
                  <a:lnTo>
                    <a:pt x="7541" y="18005"/>
                  </a:lnTo>
                  <a:close/>
                  <a:moveTo>
                    <a:pt x="10849" y="5019"/>
                  </a:moveTo>
                  <a:cubicBezTo>
                    <a:pt x="11189" y="5019"/>
                    <a:pt x="11578" y="5084"/>
                    <a:pt x="11870" y="5181"/>
                  </a:cubicBezTo>
                  <a:cubicBezTo>
                    <a:pt x="12211" y="5279"/>
                    <a:pt x="12503" y="5408"/>
                    <a:pt x="12746" y="5570"/>
                  </a:cubicBezTo>
                  <a:cubicBezTo>
                    <a:pt x="12989" y="5732"/>
                    <a:pt x="13184" y="5926"/>
                    <a:pt x="13281" y="6153"/>
                  </a:cubicBezTo>
                  <a:cubicBezTo>
                    <a:pt x="13427" y="6347"/>
                    <a:pt x="13476" y="6574"/>
                    <a:pt x="13476" y="6833"/>
                  </a:cubicBezTo>
                  <a:cubicBezTo>
                    <a:pt x="13476" y="7092"/>
                    <a:pt x="13427" y="7319"/>
                    <a:pt x="13281" y="7545"/>
                  </a:cubicBezTo>
                  <a:cubicBezTo>
                    <a:pt x="13184" y="7772"/>
                    <a:pt x="12989" y="7966"/>
                    <a:pt x="12746" y="8096"/>
                  </a:cubicBezTo>
                  <a:cubicBezTo>
                    <a:pt x="12503" y="8258"/>
                    <a:pt x="12211" y="8420"/>
                    <a:pt x="11870" y="8517"/>
                  </a:cubicBezTo>
                  <a:cubicBezTo>
                    <a:pt x="11578" y="8614"/>
                    <a:pt x="11189" y="8646"/>
                    <a:pt x="10849" y="8646"/>
                  </a:cubicBezTo>
                  <a:cubicBezTo>
                    <a:pt x="10459" y="8646"/>
                    <a:pt x="10070" y="8614"/>
                    <a:pt x="9778" y="8517"/>
                  </a:cubicBezTo>
                  <a:cubicBezTo>
                    <a:pt x="9438" y="8420"/>
                    <a:pt x="9146" y="8258"/>
                    <a:pt x="8854" y="8096"/>
                  </a:cubicBezTo>
                  <a:cubicBezTo>
                    <a:pt x="8659" y="7966"/>
                    <a:pt x="8465" y="7772"/>
                    <a:pt x="8319" y="7545"/>
                  </a:cubicBezTo>
                  <a:cubicBezTo>
                    <a:pt x="8173" y="7319"/>
                    <a:pt x="8124" y="7092"/>
                    <a:pt x="8124" y="6833"/>
                  </a:cubicBezTo>
                  <a:cubicBezTo>
                    <a:pt x="8124" y="6574"/>
                    <a:pt x="8173" y="6347"/>
                    <a:pt x="8319" y="6153"/>
                  </a:cubicBezTo>
                  <a:cubicBezTo>
                    <a:pt x="8465" y="5926"/>
                    <a:pt x="8659" y="5732"/>
                    <a:pt x="8854" y="5570"/>
                  </a:cubicBezTo>
                  <a:cubicBezTo>
                    <a:pt x="9146" y="5408"/>
                    <a:pt x="9438" y="5279"/>
                    <a:pt x="9778" y="5181"/>
                  </a:cubicBezTo>
                  <a:cubicBezTo>
                    <a:pt x="10070" y="5084"/>
                    <a:pt x="10459" y="5019"/>
                    <a:pt x="10849" y="5019"/>
                  </a:cubicBezTo>
                  <a:close/>
                  <a:moveTo>
                    <a:pt x="10849" y="7934"/>
                  </a:moveTo>
                  <a:cubicBezTo>
                    <a:pt x="11043" y="7934"/>
                    <a:pt x="11238" y="7902"/>
                    <a:pt x="11432" y="7837"/>
                  </a:cubicBezTo>
                  <a:cubicBezTo>
                    <a:pt x="11627" y="7804"/>
                    <a:pt x="11822" y="7707"/>
                    <a:pt x="11968" y="7610"/>
                  </a:cubicBezTo>
                  <a:cubicBezTo>
                    <a:pt x="12114" y="7513"/>
                    <a:pt x="12211" y="7416"/>
                    <a:pt x="12308" y="7286"/>
                  </a:cubicBezTo>
                  <a:cubicBezTo>
                    <a:pt x="12357" y="7157"/>
                    <a:pt x="12405" y="6995"/>
                    <a:pt x="12405" y="6833"/>
                  </a:cubicBezTo>
                  <a:cubicBezTo>
                    <a:pt x="12405" y="6703"/>
                    <a:pt x="12357" y="6542"/>
                    <a:pt x="12308" y="6412"/>
                  </a:cubicBezTo>
                  <a:cubicBezTo>
                    <a:pt x="12211" y="6282"/>
                    <a:pt x="12114" y="6153"/>
                    <a:pt x="11968" y="6088"/>
                  </a:cubicBezTo>
                  <a:cubicBezTo>
                    <a:pt x="11822" y="5959"/>
                    <a:pt x="11627" y="5894"/>
                    <a:pt x="11432" y="5861"/>
                  </a:cubicBezTo>
                  <a:cubicBezTo>
                    <a:pt x="11238" y="5797"/>
                    <a:pt x="11043" y="5797"/>
                    <a:pt x="10849" y="5797"/>
                  </a:cubicBezTo>
                  <a:cubicBezTo>
                    <a:pt x="10557" y="5797"/>
                    <a:pt x="10362" y="5797"/>
                    <a:pt x="10168" y="5861"/>
                  </a:cubicBezTo>
                  <a:cubicBezTo>
                    <a:pt x="9973" y="5894"/>
                    <a:pt x="9778" y="5959"/>
                    <a:pt x="9632" y="6088"/>
                  </a:cubicBezTo>
                  <a:cubicBezTo>
                    <a:pt x="9486" y="6153"/>
                    <a:pt x="9389" y="6282"/>
                    <a:pt x="9292" y="6412"/>
                  </a:cubicBezTo>
                  <a:cubicBezTo>
                    <a:pt x="9243" y="6542"/>
                    <a:pt x="9195" y="6703"/>
                    <a:pt x="9195" y="6833"/>
                  </a:cubicBezTo>
                  <a:cubicBezTo>
                    <a:pt x="9195" y="6995"/>
                    <a:pt x="9243" y="7157"/>
                    <a:pt x="9292" y="7286"/>
                  </a:cubicBezTo>
                  <a:cubicBezTo>
                    <a:pt x="9389" y="7416"/>
                    <a:pt x="9486" y="7513"/>
                    <a:pt x="9632" y="7610"/>
                  </a:cubicBezTo>
                  <a:cubicBezTo>
                    <a:pt x="9778" y="7707"/>
                    <a:pt x="9973" y="7804"/>
                    <a:pt x="10168" y="7837"/>
                  </a:cubicBezTo>
                  <a:cubicBezTo>
                    <a:pt x="10362" y="7902"/>
                    <a:pt x="10557" y="7934"/>
                    <a:pt x="10849" y="7934"/>
                  </a:cubicBezTo>
                  <a:close/>
                  <a:moveTo>
                    <a:pt x="10265" y="18005"/>
                  </a:moveTo>
                  <a:cubicBezTo>
                    <a:pt x="10265" y="21600"/>
                    <a:pt x="10265" y="21600"/>
                    <a:pt x="10265" y="21600"/>
                  </a:cubicBezTo>
                  <a:cubicBezTo>
                    <a:pt x="11335" y="21600"/>
                    <a:pt x="11335" y="21600"/>
                    <a:pt x="11335" y="21600"/>
                  </a:cubicBezTo>
                  <a:cubicBezTo>
                    <a:pt x="11335" y="18005"/>
                    <a:pt x="11335" y="18005"/>
                    <a:pt x="11335" y="18005"/>
                  </a:cubicBezTo>
                  <a:lnTo>
                    <a:pt x="10265" y="18005"/>
                  </a:lnTo>
                  <a:close/>
                  <a:moveTo>
                    <a:pt x="12989" y="18005"/>
                  </a:moveTo>
                  <a:cubicBezTo>
                    <a:pt x="12989" y="20175"/>
                    <a:pt x="12989" y="20175"/>
                    <a:pt x="12989" y="20175"/>
                  </a:cubicBezTo>
                  <a:cubicBezTo>
                    <a:pt x="14059" y="20175"/>
                    <a:pt x="14059" y="20175"/>
                    <a:pt x="14059" y="20175"/>
                  </a:cubicBezTo>
                  <a:cubicBezTo>
                    <a:pt x="14059" y="18005"/>
                    <a:pt x="14059" y="18005"/>
                    <a:pt x="14059" y="18005"/>
                  </a:cubicBezTo>
                  <a:lnTo>
                    <a:pt x="12989" y="18005"/>
                  </a:lnTo>
                  <a:close/>
                  <a:moveTo>
                    <a:pt x="16200" y="13925"/>
                  </a:moveTo>
                  <a:cubicBezTo>
                    <a:pt x="16200" y="14216"/>
                    <a:pt x="16200" y="14476"/>
                    <a:pt x="16200" y="14735"/>
                  </a:cubicBezTo>
                  <a:cubicBezTo>
                    <a:pt x="16200" y="14961"/>
                    <a:pt x="16200" y="15220"/>
                    <a:pt x="16200" y="15447"/>
                  </a:cubicBezTo>
                  <a:cubicBezTo>
                    <a:pt x="16200" y="15641"/>
                    <a:pt x="16200" y="15836"/>
                    <a:pt x="16200" y="16030"/>
                  </a:cubicBezTo>
                  <a:cubicBezTo>
                    <a:pt x="16200" y="16224"/>
                    <a:pt x="16200" y="16419"/>
                    <a:pt x="16200" y="16581"/>
                  </a:cubicBezTo>
                  <a:cubicBezTo>
                    <a:pt x="19314" y="16581"/>
                    <a:pt x="19314" y="16581"/>
                    <a:pt x="19314" y="16581"/>
                  </a:cubicBezTo>
                  <a:lnTo>
                    <a:pt x="16200" y="13925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 defTabSz="410766" hangingPunct="0">
                <a:defRPr sz="3000"/>
              </a:pPr>
              <a:endParaRPr sz="1500" kern="0">
                <a:solidFill>
                  <a:srgbClr val="0F1113"/>
                </a:solidFill>
                <a:latin typeface="Open Sans"/>
                <a:sym typeface="Open San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B794F76-07BA-4CB5-9BFA-88B889C1CFE4}"/>
              </a:ext>
            </a:extLst>
          </p:cNvPr>
          <p:cNvSpPr txBox="1"/>
          <p:nvPr/>
        </p:nvSpPr>
        <p:spPr>
          <a:xfrm>
            <a:off x="632565" y="2630644"/>
            <a:ext cx="1371600" cy="15795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LaunchPad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Idea formed during </a:t>
            </a:r>
            <a:r>
              <a:rPr lang="en-US" sz="11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LaunchPad</a:t>
            </a: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 2019 retreat when reflecting on problems in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the Jewish Community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7684DE-134A-49E2-BEC9-AD9DA36EFC7F}"/>
              </a:ext>
            </a:extLst>
          </p:cNvPr>
          <p:cNvSpPr txBox="1"/>
          <p:nvPr/>
        </p:nvSpPr>
        <p:spPr>
          <a:xfrm>
            <a:off x="2283975" y="3466273"/>
            <a:ext cx="1371600" cy="1191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Shared values</a:t>
            </a:r>
          </a:p>
          <a:p>
            <a:pPr>
              <a:spcBef>
                <a:spcPts val="600"/>
              </a:spcBef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We share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values around innovation, collaboration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and leadership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F76955-8A37-4E79-BA00-30406C2C9EF9}"/>
              </a:ext>
            </a:extLst>
          </p:cNvPr>
          <p:cNvSpPr txBox="1"/>
          <p:nvPr/>
        </p:nvSpPr>
        <p:spPr>
          <a:xfrm>
            <a:off x="3935385" y="2630644"/>
            <a:ext cx="1371600" cy="1191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Philanthropy</a:t>
            </a:r>
          </a:p>
          <a:p>
            <a:pPr>
              <a:spcBef>
                <a:spcPts val="600"/>
              </a:spcBef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AJF has diverse philanthropic thought leadership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at the table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DDCAEE-D8CA-46F2-BF09-77121386D572}"/>
              </a:ext>
            </a:extLst>
          </p:cNvPr>
          <p:cNvSpPr txBox="1"/>
          <p:nvPr/>
        </p:nvSpPr>
        <p:spPr>
          <a:xfrm>
            <a:off x="5586795" y="3466273"/>
            <a:ext cx="1512169" cy="1191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Network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AJF has an established network of leaders, strategic philanthropists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and activists</a:t>
            </a:r>
          </a:p>
          <a:p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D086B6-F4AE-470B-9067-DA8CD4E77AE2}"/>
              </a:ext>
            </a:extLst>
          </p:cNvPr>
          <p:cNvSpPr txBox="1"/>
          <p:nvPr/>
        </p:nvSpPr>
        <p:spPr>
          <a:xfrm>
            <a:off x="7378772" y="2630644"/>
            <a:ext cx="1371600" cy="8356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Experience</a:t>
            </a:r>
          </a:p>
          <a:p>
            <a:pPr>
              <a:spcBef>
                <a:spcPts val="600"/>
              </a:spcBef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Proof of concept already done... Mamilla 2016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7A6A37-3CD4-44CF-8D7A-F27CF2CEBC8C}"/>
              </a:ext>
            </a:extLst>
          </p:cNvPr>
          <p:cNvCxnSpPr>
            <a:cxnSpLocks/>
          </p:cNvCxnSpPr>
          <p:nvPr/>
        </p:nvCxnSpPr>
        <p:spPr>
          <a:xfrm rot="5400000">
            <a:off x="315270" y="3161022"/>
            <a:ext cx="36576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ED048D-6070-4F39-A267-21F43616729C}"/>
              </a:ext>
            </a:extLst>
          </p:cNvPr>
          <p:cNvCxnSpPr>
            <a:cxnSpLocks/>
          </p:cNvCxnSpPr>
          <p:nvPr/>
        </p:nvCxnSpPr>
        <p:spPr>
          <a:xfrm rot="5400000">
            <a:off x="1966680" y="3161022"/>
            <a:ext cx="36576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98295CF-70C3-491A-9CE5-2C4F5D3A80FC}"/>
              </a:ext>
            </a:extLst>
          </p:cNvPr>
          <p:cNvCxnSpPr>
            <a:cxnSpLocks/>
          </p:cNvCxnSpPr>
          <p:nvPr/>
        </p:nvCxnSpPr>
        <p:spPr>
          <a:xfrm rot="5400000">
            <a:off x="3618090" y="3161022"/>
            <a:ext cx="36576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929E9D4-FB2A-4038-B15F-438B517DC8B8}"/>
              </a:ext>
            </a:extLst>
          </p:cNvPr>
          <p:cNvCxnSpPr>
            <a:cxnSpLocks/>
          </p:cNvCxnSpPr>
          <p:nvPr/>
        </p:nvCxnSpPr>
        <p:spPr>
          <a:xfrm rot="5400000">
            <a:off x="5410069" y="3161022"/>
            <a:ext cx="36576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B78295-A587-4D68-A770-E10063735AF6}"/>
              </a:ext>
            </a:extLst>
          </p:cNvPr>
          <p:cNvGrpSpPr/>
          <p:nvPr/>
        </p:nvGrpSpPr>
        <p:grpSpPr>
          <a:xfrm>
            <a:off x="7417046" y="1529078"/>
            <a:ext cx="916678" cy="916678"/>
            <a:chOff x="7417046" y="1529078"/>
            <a:chExt cx="916678" cy="916678"/>
          </a:xfrm>
        </p:grpSpPr>
        <p:sp>
          <p:nvSpPr>
            <p:cNvPr id="23" name="Shape 510">
              <a:extLst>
                <a:ext uri="{FF2B5EF4-FFF2-40B4-BE49-F238E27FC236}">
                  <a16:creationId xmlns:a16="http://schemas.microsoft.com/office/drawing/2014/main" id="{E6B81064-2487-4E46-950B-FCDA801EC88D}"/>
                </a:ext>
              </a:extLst>
            </p:cNvPr>
            <p:cNvSpPr/>
            <p:nvPr/>
          </p:nvSpPr>
          <p:spPr>
            <a:xfrm>
              <a:off x="7417046" y="1529078"/>
              <a:ext cx="916678" cy="916678"/>
            </a:xfrm>
            <a:prstGeom prst="ellipse">
              <a:avLst/>
            </a:prstGeom>
            <a:solidFill>
              <a:srgbClr val="80BADF"/>
            </a:solidFill>
            <a:ln w="88900">
              <a:gradFill>
                <a:gsLst>
                  <a:gs pos="0">
                    <a:srgbClr val="295582"/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marL="0" marR="0" lvl="0" indent="0" algn="ctr" defTabSz="41076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sym typeface="Open Sans"/>
              </a:endParaRPr>
            </a:p>
          </p:txBody>
        </p:sp>
        <p:sp>
          <p:nvSpPr>
            <p:cNvPr id="13" name="Shape 516">
              <a:extLst>
                <a:ext uri="{FF2B5EF4-FFF2-40B4-BE49-F238E27FC236}">
                  <a16:creationId xmlns:a16="http://schemas.microsoft.com/office/drawing/2014/main" id="{AE6F5C4B-0EDD-4B32-9BAF-91CCD5CF281D}"/>
                </a:ext>
              </a:extLst>
            </p:cNvPr>
            <p:cNvSpPr/>
            <p:nvPr/>
          </p:nvSpPr>
          <p:spPr>
            <a:xfrm>
              <a:off x="7751559" y="1677853"/>
              <a:ext cx="247651" cy="619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270"/>
                  </a:moveTo>
                  <a:cubicBezTo>
                    <a:pt x="21600" y="12403"/>
                    <a:pt x="21296" y="13310"/>
                    <a:pt x="20566" y="14055"/>
                  </a:cubicBezTo>
                  <a:cubicBezTo>
                    <a:pt x="19896" y="14799"/>
                    <a:pt x="19045" y="15415"/>
                    <a:pt x="18010" y="15900"/>
                  </a:cubicBezTo>
                  <a:cubicBezTo>
                    <a:pt x="16976" y="16386"/>
                    <a:pt x="15881" y="16742"/>
                    <a:pt x="14664" y="17001"/>
                  </a:cubicBezTo>
                  <a:cubicBezTo>
                    <a:pt x="13508" y="17261"/>
                    <a:pt x="12412" y="17455"/>
                    <a:pt x="11500" y="17617"/>
                  </a:cubicBezTo>
                  <a:cubicBezTo>
                    <a:pt x="11500" y="21600"/>
                    <a:pt x="11500" y="21600"/>
                    <a:pt x="11500" y="21600"/>
                  </a:cubicBezTo>
                  <a:cubicBezTo>
                    <a:pt x="10161" y="21600"/>
                    <a:pt x="10161" y="21600"/>
                    <a:pt x="10161" y="21600"/>
                  </a:cubicBezTo>
                  <a:cubicBezTo>
                    <a:pt x="10161" y="17617"/>
                    <a:pt x="10161" y="17617"/>
                    <a:pt x="10161" y="17617"/>
                  </a:cubicBezTo>
                  <a:cubicBezTo>
                    <a:pt x="9188" y="17455"/>
                    <a:pt x="8092" y="17261"/>
                    <a:pt x="6936" y="17001"/>
                  </a:cubicBezTo>
                  <a:cubicBezTo>
                    <a:pt x="5719" y="16742"/>
                    <a:pt x="4624" y="16386"/>
                    <a:pt x="3651" y="15900"/>
                  </a:cubicBezTo>
                  <a:cubicBezTo>
                    <a:pt x="2555" y="15415"/>
                    <a:pt x="1704" y="14799"/>
                    <a:pt x="1034" y="14055"/>
                  </a:cubicBezTo>
                  <a:cubicBezTo>
                    <a:pt x="365" y="13310"/>
                    <a:pt x="0" y="12403"/>
                    <a:pt x="0" y="11270"/>
                  </a:cubicBezTo>
                  <a:cubicBezTo>
                    <a:pt x="0" y="10071"/>
                    <a:pt x="365" y="8938"/>
                    <a:pt x="1034" y="7869"/>
                  </a:cubicBezTo>
                  <a:cubicBezTo>
                    <a:pt x="1704" y="6833"/>
                    <a:pt x="2555" y="5829"/>
                    <a:pt x="3651" y="4955"/>
                  </a:cubicBezTo>
                  <a:cubicBezTo>
                    <a:pt x="4685" y="4016"/>
                    <a:pt x="5841" y="3141"/>
                    <a:pt x="7119" y="2332"/>
                  </a:cubicBezTo>
                  <a:cubicBezTo>
                    <a:pt x="8397" y="1522"/>
                    <a:pt x="9614" y="745"/>
                    <a:pt x="10830" y="0"/>
                  </a:cubicBezTo>
                  <a:cubicBezTo>
                    <a:pt x="11986" y="745"/>
                    <a:pt x="13203" y="1522"/>
                    <a:pt x="14481" y="2332"/>
                  </a:cubicBezTo>
                  <a:cubicBezTo>
                    <a:pt x="15759" y="3141"/>
                    <a:pt x="16915" y="4016"/>
                    <a:pt x="18010" y="4955"/>
                  </a:cubicBezTo>
                  <a:cubicBezTo>
                    <a:pt x="19045" y="5829"/>
                    <a:pt x="19896" y="6833"/>
                    <a:pt x="20566" y="7869"/>
                  </a:cubicBezTo>
                  <a:cubicBezTo>
                    <a:pt x="21296" y="8938"/>
                    <a:pt x="21600" y="10071"/>
                    <a:pt x="21600" y="11270"/>
                  </a:cubicBezTo>
                  <a:close/>
                  <a:moveTo>
                    <a:pt x="11500" y="16872"/>
                  </a:moveTo>
                  <a:cubicBezTo>
                    <a:pt x="12412" y="16710"/>
                    <a:pt x="13447" y="16516"/>
                    <a:pt x="14481" y="16257"/>
                  </a:cubicBezTo>
                  <a:cubicBezTo>
                    <a:pt x="15455" y="16030"/>
                    <a:pt x="16428" y="15706"/>
                    <a:pt x="17280" y="15285"/>
                  </a:cubicBezTo>
                  <a:cubicBezTo>
                    <a:pt x="18193" y="14864"/>
                    <a:pt x="18862" y="14314"/>
                    <a:pt x="19470" y="13666"/>
                  </a:cubicBezTo>
                  <a:cubicBezTo>
                    <a:pt x="20018" y="13018"/>
                    <a:pt x="20261" y="12209"/>
                    <a:pt x="20261" y="11270"/>
                  </a:cubicBezTo>
                  <a:cubicBezTo>
                    <a:pt x="20261" y="10233"/>
                    <a:pt x="20018" y="9229"/>
                    <a:pt x="19470" y="8323"/>
                  </a:cubicBezTo>
                  <a:cubicBezTo>
                    <a:pt x="18862" y="7384"/>
                    <a:pt x="18193" y="6509"/>
                    <a:pt x="17280" y="5667"/>
                  </a:cubicBezTo>
                  <a:cubicBezTo>
                    <a:pt x="16367" y="4825"/>
                    <a:pt x="15333" y="4016"/>
                    <a:pt x="14238" y="3271"/>
                  </a:cubicBezTo>
                  <a:cubicBezTo>
                    <a:pt x="13082" y="2526"/>
                    <a:pt x="11986" y="1813"/>
                    <a:pt x="10830" y="1101"/>
                  </a:cubicBezTo>
                  <a:cubicBezTo>
                    <a:pt x="9674" y="1813"/>
                    <a:pt x="8518" y="2526"/>
                    <a:pt x="7423" y="3271"/>
                  </a:cubicBezTo>
                  <a:cubicBezTo>
                    <a:pt x="6267" y="4016"/>
                    <a:pt x="5233" y="4825"/>
                    <a:pt x="4381" y="5667"/>
                  </a:cubicBezTo>
                  <a:cubicBezTo>
                    <a:pt x="3468" y="6509"/>
                    <a:pt x="2738" y="7384"/>
                    <a:pt x="2190" y="8323"/>
                  </a:cubicBezTo>
                  <a:cubicBezTo>
                    <a:pt x="1643" y="9229"/>
                    <a:pt x="1339" y="10233"/>
                    <a:pt x="1339" y="11270"/>
                  </a:cubicBezTo>
                  <a:cubicBezTo>
                    <a:pt x="1339" y="12209"/>
                    <a:pt x="1643" y="13018"/>
                    <a:pt x="2190" y="13666"/>
                  </a:cubicBezTo>
                  <a:cubicBezTo>
                    <a:pt x="2799" y="14314"/>
                    <a:pt x="3529" y="14864"/>
                    <a:pt x="4381" y="15285"/>
                  </a:cubicBezTo>
                  <a:cubicBezTo>
                    <a:pt x="5172" y="15706"/>
                    <a:pt x="6145" y="16030"/>
                    <a:pt x="7180" y="16257"/>
                  </a:cubicBezTo>
                  <a:cubicBezTo>
                    <a:pt x="8214" y="16516"/>
                    <a:pt x="9188" y="16710"/>
                    <a:pt x="10161" y="16872"/>
                  </a:cubicBezTo>
                  <a:cubicBezTo>
                    <a:pt x="10161" y="10201"/>
                    <a:pt x="10161" y="10201"/>
                    <a:pt x="10161" y="10201"/>
                  </a:cubicBezTo>
                  <a:cubicBezTo>
                    <a:pt x="5719" y="7837"/>
                    <a:pt x="5719" y="7837"/>
                    <a:pt x="5719" y="7837"/>
                  </a:cubicBezTo>
                  <a:cubicBezTo>
                    <a:pt x="6632" y="7351"/>
                    <a:pt x="6632" y="7351"/>
                    <a:pt x="6632" y="7351"/>
                  </a:cubicBezTo>
                  <a:cubicBezTo>
                    <a:pt x="10161" y="9197"/>
                    <a:pt x="10161" y="9197"/>
                    <a:pt x="10161" y="9197"/>
                  </a:cubicBezTo>
                  <a:cubicBezTo>
                    <a:pt x="10161" y="5797"/>
                    <a:pt x="10161" y="5797"/>
                    <a:pt x="10161" y="5797"/>
                  </a:cubicBezTo>
                  <a:cubicBezTo>
                    <a:pt x="11500" y="5797"/>
                    <a:pt x="11500" y="5797"/>
                    <a:pt x="11500" y="5797"/>
                  </a:cubicBezTo>
                  <a:cubicBezTo>
                    <a:pt x="11500" y="13083"/>
                    <a:pt x="11500" y="13083"/>
                    <a:pt x="11500" y="13083"/>
                  </a:cubicBezTo>
                  <a:cubicBezTo>
                    <a:pt x="14785" y="11302"/>
                    <a:pt x="14785" y="11302"/>
                    <a:pt x="14785" y="11302"/>
                  </a:cubicBezTo>
                  <a:cubicBezTo>
                    <a:pt x="15759" y="11820"/>
                    <a:pt x="15759" y="11820"/>
                    <a:pt x="15759" y="11820"/>
                  </a:cubicBezTo>
                  <a:cubicBezTo>
                    <a:pt x="11500" y="14087"/>
                    <a:pt x="11500" y="14087"/>
                    <a:pt x="11500" y="14087"/>
                  </a:cubicBezTo>
                  <a:lnTo>
                    <a:pt x="11500" y="16872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 defTabSz="410766" hangingPunct="0">
                <a:defRPr sz="3000"/>
              </a:pPr>
              <a:endParaRPr sz="1500" kern="0">
                <a:solidFill>
                  <a:srgbClr val="0F1113"/>
                </a:solidFill>
                <a:latin typeface="Open Sans"/>
                <a:sym typeface="Open San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1ECF980-3610-4DA0-B325-3986D4E3F4D6}"/>
              </a:ext>
            </a:extLst>
          </p:cNvPr>
          <p:cNvGrpSpPr/>
          <p:nvPr/>
        </p:nvGrpSpPr>
        <p:grpSpPr>
          <a:xfrm>
            <a:off x="5625068" y="2359612"/>
            <a:ext cx="916678" cy="916678"/>
            <a:chOff x="5625068" y="2359612"/>
            <a:chExt cx="916678" cy="916678"/>
          </a:xfrm>
        </p:grpSpPr>
        <p:sp>
          <p:nvSpPr>
            <p:cNvPr id="17" name="Shape 511">
              <a:extLst>
                <a:ext uri="{FF2B5EF4-FFF2-40B4-BE49-F238E27FC236}">
                  <a16:creationId xmlns:a16="http://schemas.microsoft.com/office/drawing/2014/main" id="{34C61B89-88E8-4C4E-9B59-E865261C3516}"/>
                </a:ext>
              </a:extLst>
            </p:cNvPr>
            <p:cNvSpPr/>
            <p:nvPr/>
          </p:nvSpPr>
          <p:spPr>
            <a:xfrm>
              <a:off x="5625068" y="2359612"/>
              <a:ext cx="916678" cy="916678"/>
            </a:xfrm>
            <a:prstGeom prst="ellipse">
              <a:avLst/>
            </a:prstGeom>
            <a:solidFill>
              <a:srgbClr val="1077BC"/>
            </a:solidFill>
            <a:ln w="88900">
              <a:gradFill>
                <a:gsLst>
                  <a:gs pos="0">
                    <a:srgbClr val="295582"/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marL="0" marR="0" lvl="0" indent="0" algn="ctr" defTabSz="41076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sym typeface="Open San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748248B-5527-44CF-AB5B-90CF3B497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81" t="23996" r="5870" b="18726"/>
            <a:stretch/>
          </p:blipFill>
          <p:spPr>
            <a:xfrm>
              <a:off x="5833141" y="2574131"/>
              <a:ext cx="567653" cy="59533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B88E2E4-2AEA-4297-A32B-1766D639E10A}"/>
              </a:ext>
            </a:extLst>
          </p:cNvPr>
          <p:cNvGrpSpPr/>
          <p:nvPr/>
        </p:nvGrpSpPr>
        <p:grpSpPr>
          <a:xfrm>
            <a:off x="3960901" y="1529078"/>
            <a:ext cx="916678" cy="916678"/>
            <a:chOff x="3960901" y="1529078"/>
            <a:chExt cx="916678" cy="916678"/>
          </a:xfrm>
        </p:grpSpPr>
        <p:sp>
          <p:nvSpPr>
            <p:cNvPr id="9" name="Shape 513">
              <a:extLst>
                <a:ext uri="{FF2B5EF4-FFF2-40B4-BE49-F238E27FC236}">
                  <a16:creationId xmlns:a16="http://schemas.microsoft.com/office/drawing/2014/main" id="{0F678EE6-8F85-44ED-911E-E27EF8C03FC9}"/>
                </a:ext>
              </a:extLst>
            </p:cNvPr>
            <p:cNvSpPr/>
            <p:nvPr/>
          </p:nvSpPr>
          <p:spPr>
            <a:xfrm>
              <a:off x="3960901" y="1529078"/>
              <a:ext cx="916678" cy="916678"/>
            </a:xfrm>
            <a:prstGeom prst="ellipse">
              <a:avLst/>
            </a:prstGeom>
            <a:solidFill>
              <a:srgbClr val="B0C228"/>
            </a:solidFill>
            <a:ln w="88900"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algn="ctr" defTabSz="410766" hangingPunct="0"/>
              <a:endParaRPr sz="1500" kern="0">
                <a:solidFill>
                  <a:srgbClr val="FFFFFF"/>
                </a:solidFill>
                <a:latin typeface="Open Sans"/>
                <a:sym typeface="Open San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F6D36A1-FA19-45E6-9EC4-684750CDE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48" t="24468" r="40158" b="21228"/>
            <a:stretch/>
          </p:blipFill>
          <p:spPr>
            <a:xfrm>
              <a:off x="4021985" y="1732546"/>
              <a:ext cx="804398" cy="56443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E2B0861-91C5-48C5-B0E1-E741FC6F7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48" t="24468" r="40158" b="21228"/>
            <a:stretch/>
          </p:blipFill>
          <p:spPr>
            <a:xfrm>
              <a:off x="4012039" y="1732546"/>
              <a:ext cx="804398" cy="56443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7ACC373-F492-4F2B-A554-8EFDA893C239}"/>
              </a:ext>
            </a:extLst>
          </p:cNvPr>
          <p:cNvGrpSpPr/>
          <p:nvPr/>
        </p:nvGrpSpPr>
        <p:grpSpPr>
          <a:xfrm>
            <a:off x="2310802" y="2359612"/>
            <a:ext cx="916678" cy="916678"/>
            <a:chOff x="2310802" y="2359612"/>
            <a:chExt cx="916678" cy="916678"/>
          </a:xfrm>
        </p:grpSpPr>
        <p:sp>
          <p:nvSpPr>
            <p:cNvPr id="10" name="Shape 510">
              <a:extLst>
                <a:ext uri="{FF2B5EF4-FFF2-40B4-BE49-F238E27FC236}">
                  <a16:creationId xmlns:a16="http://schemas.microsoft.com/office/drawing/2014/main" id="{CF355655-AF85-428B-B72F-2CAC9083DF26}"/>
                </a:ext>
              </a:extLst>
            </p:cNvPr>
            <p:cNvSpPr/>
            <p:nvPr/>
          </p:nvSpPr>
          <p:spPr>
            <a:xfrm>
              <a:off x="2310802" y="2359612"/>
              <a:ext cx="916678" cy="916678"/>
            </a:xfrm>
            <a:prstGeom prst="ellipse">
              <a:avLst/>
            </a:prstGeom>
            <a:solidFill>
              <a:srgbClr val="80BADF"/>
            </a:solidFill>
            <a:ln w="88900">
              <a:gradFill>
                <a:gsLst>
                  <a:gs pos="0">
                    <a:srgbClr val="295582"/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marL="0" marR="0" lvl="0" indent="0" algn="ctr" defTabSz="41076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sym typeface="Open San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E1B307-E040-472B-8982-71C17F524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" t="8288" r="78565" b="22083"/>
            <a:stretch/>
          </p:blipFill>
          <p:spPr>
            <a:xfrm>
              <a:off x="2461317" y="2445756"/>
              <a:ext cx="643912" cy="72370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7DB44C2-079B-418C-AE3B-904E54346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" t="8288" r="78565" b="22083"/>
            <a:stretch/>
          </p:blipFill>
          <p:spPr>
            <a:xfrm>
              <a:off x="2460935" y="2456098"/>
              <a:ext cx="643912" cy="723706"/>
            </a:xfrm>
            <a:prstGeom prst="rect">
              <a:avLst/>
            </a:prstGeom>
          </p:spPr>
        </p:pic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D19634-1BB9-4ACC-80B5-5FF841AE8C2B}"/>
              </a:ext>
            </a:extLst>
          </p:cNvPr>
          <p:cNvCxnSpPr>
            <a:cxnSpLocks/>
          </p:cNvCxnSpPr>
          <p:nvPr/>
        </p:nvCxnSpPr>
        <p:spPr>
          <a:xfrm>
            <a:off x="628650" y="2881632"/>
            <a:ext cx="11368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93C31FE-3B74-4D6B-A278-0FE9720A023B}"/>
              </a:ext>
            </a:extLst>
          </p:cNvPr>
          <p:cNvCxnSpPr>
            <a:cxnSpLocks/>
          </p:cNvCxnSpPr>
          <p:nvPr/>
        </p:nvCxnSpPr>
        <p:spPr>
          <a:xfrm>
            <a:off x="2250067" y="3709281"/>
            <a:ext cx="1280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7A3EDFF-19FC-44B1-B3CB-D9578A09EF3C}"/>
              </a:ext>
            </a:extLst>
          </p:cNvPr>
          <p:cNvCxnSpPr>
            <a:cxnSpLocks/>
          </p:cNvCxnSpPr>
          <p:nvPr/>
        </p:nvCxnSpPr>
        <p:spPr>
          <a:xfrm>
            <a:off x="3935385" y="2881632"/>
            <a:ext cx="11368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AE8DD4D-78D3-4CF6-9706-6908FF98CD71}"/>
              </a:ext>
            </a:extLst>
          </p:cNvPr>
          <p:cNvCxnSpPr>
            <a:cxnSpLocks/>
          </p:cNvCxnSpPr>
          <p:nvPr/>
        </p:nvCxnSpPr>
        <p:spPr>
          <a:xfrm>
            <a:off x="5548544" y="3709281"/>
            <a:ext cx="11368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788EF22-830E-47D8-9921-32A99E38FEBC}"/>
              </a:ext>
            </a:extLst>
          </p:cNvPr>
          <p:cNvCxnSpPr>
            <a:cxnSpLocks/>
          </p:cNvCxnSpPr>
          <p:nvPr/>
        </p:nvCxnSpPr>
        <p:spPr>
          <a:xfrm>
            <a:off x="7378772" y="2881731"/>
            <a:ext cx="11365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1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C3D66-CF68-4093-9234-1A8935E5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Appendix 1: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LaunchPadX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Program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C4F34-519B-4D1B-9EBB-18CA7973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F1BB-D550-4419-9B89-CCFF4D3A9504}" type="slidenum">
              <a:rPr lang="en-US" smtClean="0"/>
              <a:t>11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EB16BB-E4E6-49C7-95B3-A698B6F00C55}"/>
              </a:ext>
            </a:extLst>
          </p:cNvPr>
          <p:cNvSpPr txBox="1"/>
          <p:nvPr/>
        </p:nvSpPr>
        <p:spPr>
          <a:xfrm>
            <a:off x="628650" y="4744197"/>
            <a:ext cx="3896105" cy="32416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Assumptions</a:t>
            </a:r>
          </a:p>
          <a:p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- COVID-19 restrictions lifted allowing Israel study tour to take place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817A8C-EF04-44B9-94C0-FAD04A22EB1B}"/>
              </a:ext>
            </a:extLst>
          </p:cNvPr>
          <p:cNvSpPr/>
          <p:nvPr/>
        </p:nvSpPr>
        <p:spPr>
          <a:xfrm>
            <a:off x="494921" y="1801492"/>
            <a:ext cx="2487168" cy="534278"/>
          </a:xfrm>
          <a:prstGeom prst="roundRect">
            <a:avLst>
              <a:gd name="adj" fmla="val 12631"/>
            </a:avLst>
          </a:prstGeom>
          <a:solidFill>
            <a:srgbClr val="0077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" rtlCol="0" anchor="b" anchorCtr="0"/>
          <a:lstStyle/>
          <a:p>
            <a:pPr algn="ctr"/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sym typeface="Open Sans"/>
              </a:rPr>
              <a:t>Setting up a proposition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D0AB8B-2A96-4DC2-8FB5-1D826AC6A48F}"/>
              </a:ext>
            </a:extLst>
          </p:cNvPr>
          <p:cNvGrpSpPr/>
          <p:nvPr/>
        </p:nvGrpSpPr>
        <p:grpSpPr>
          <a:xfrm>
            <a:off x="1397418" y="1385665"/>
            <a:ext cx="682175" cy="685800"/>
            <a:chOff x="1132831" y="1379187"/>
            <a:chExt cx="682175" cy="682175"/>
          </a:xfrm>
        </p:grpSpPr>
        <p:sp>
          <p:nvSpPr>
            <p:cNvPr id="8" name="Shape 511">
              <a:extLst>
                <a:ext uri="{FF2B5EF4-FFF2-40B4-BE49-F238E27FC236}">
                  <a16:creationId xmlns:a16="http://schemas.microsoft.com/office/drawing/2014/main" id="{6138087A-C711-495F-B0C7-E2A5F7058ED3}"/>
                </a:ext>
              </a:extLst>
            </p:cNvPr>
            <p:cNvSpPr/>
            <p:nvPr/>
          </p:nvSpPr>
          <p:spPr>
            <a:xfrm>
              <a:off x="1132831" y="1379187"/>
              <a:ext cx="682175" cy="682175"/>
            </a:xfrm>
            <a:prstGeom prst="ellipse">
              <a:avLst/>
            </a:prstGeom>
            <a:solidFill>
              <a:srgbClr val="1077BC"/>
            </a:solidFill>
            <a:ln w="88900">
              <a:gradFill>
                <a:gsLst>
                  <a:gs pos="0">
                    <a:srgbClr val="295582"/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marL="0" marR="0" lvl="0" indent="0" algn="ctr" defTabSz="41076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Open Sans"/>
              </a:endParaRPr>
            </a:p>
          </p:txBody>
        </p:sp>
        <p:pic>
          <p:nvPicPr>
            <p:cNvPr id="5" name="Picture 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CCDF321-F837-4435-A146-7F8CA2C55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173" y="1463342"/>
              <a:ext cx="485691" cy="21370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4FF3D3-E2DC-4987-BB23-BD53855BF2F0}"/>
                </a:ext>
              </a:extLst>
            </p:cNvPr>
            <p:cNvSpPr txBox="1"/>
            <p:nvPr/>
          </p:nvSpPr>
          <p:spPr>
            <a:xfrm>
              <a:off x="1296059" y="1600160"/>
              <a:ext cx="36576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410766" hangingPunct="0">
                <a:defRPr sz="3000">
                  <a:solidFill>
                    <a:srgbClr val="FFFFFF"/>
                  </a:solidFill>
                </a:defRPr>
              </a:pPr>
              <a:r>
                <a:rPr lang="en-US" sz="2400" b="1" kern="0" dirty="0">
                  <a:solidFill>
                    <a:srgbClr val="FFFFFF"/>
                  </a:solidFill>
                  <a:latin typeface="Century Gothic" panose="020B0502020202020204" pitchFamily="34" charset="0"/>
                  <a:sym typeface="Open Sans"/>
                </a:rPr>
                <a:t>1</a:t>
              </a:r>
              <a:endParaRPr lang="en-US" sz="2400" b="1" kern="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2F55B0-9F80-4163-8739-7A38BABC061B}"/>
              </a:ext>
            </a:extLst>
          </p:cNvPr>
          <p:cNvSpPr/>
          <p:nvPr/>
        </p:nvSpPr>
        <p:spPr>
          <a:xfrm>
            <a:off x="3325650" y="1801492"/>
            <a:ext cx="2487168" cy="534278"/>
          </a:xfrm>
          <a:prstGeom prst="roundRect">
            <a:avLst>
              <a:gd name="adj" fmla="val 19316"/>
            </a:avLst>
          </a:prstGeom>
          <a:solidFill>
            <a:srgbClr val="B2C52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" rtlCol="0" anchor="b" anchorCtr="0"/>
          <a:lstStyle/>
          <a:p>
            <a:pPr algn="ctr"/>
            <a:r>
              <a:rPr lang="en-US" sz="1100" kern="0" dirty="0">
                <a:solidFill>
                  <a:schemeClr val="bg1"/>
                </a:solidFill>
                <a:latin typeface="Century Gothic" panose="020B0502020202020204" pitchFamily="34" charset="0"/>
                <a:sym typeface="Open Sans"/>
              </a:rPr>
              <a:t>Building a MVP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B0A659-9B60-460B-8F5F-4C419CD907E3}"/>
              </a:ext>
            </a:extLst>
          </p:cNvPr>
          <p:cNvGrpSpPr/>
          <p:nvPr/>
        </p:nvGrpSpPr>
        <p:grpSpPr>
          <a:xfrm>
            <a:off x="4228147" y="1385665"/>
            <a:ext cx="682175" cy="685800"/>
            <a:chOff x="3967471" y="1379187"/>
            <a:chExt cx="682175" cy="682175"/>
          </a:xfrm>
        </p:grpSpPr>
        <p:sp>
          <p:nvSpPr>
            <p:cNvPr id="24" name="Shape 511">
              <a:extLst>
                <a:ext uri="{FF2B5EF4-FFF2-40B4-BE49-F238E27FC236}">
                  <a16:creationId xmlns:a16="http://schemas.microsoft.com/office/drawing/2014/main" id="{F0FAD74F-8B94-4658-86E8-B157EAE3C5AB}"/>
                </a:ext>
              </a:extLst>
            </p:cNvPr>
            <p:cNvSpPr/>
            <p:nvPr/>
          </p:nvSpPr>
          <p:spPr>
            <a:xfrm>
              <a:off x="3967471" y="1379187"/>
              <a:ext cx="682175" cy="682175"/>
            </a:xfrm>
            <a:prstGeom prst="ellipse">
              <a:avLst/>
            </a:prstGeom>
            <a:solidFill>
              <a:srgbClr val="B2C529"/>
            </a:solidFill>
            <a:ln w="88900"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algn="ctr" defTabSz="410766" hangingPunct="0"/>
              <a:endParaRPr sz="3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Open Sans"/>
              </a:endParaRPr>
            </a:p>
          </p:txBody>
        </p:sp>
        <p:pic>
          <p:nvPicPr>
            <p:cNvPr id="25" name="Picture 2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D1B8CA2-5BBE-466E-B554-994493388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813" y="1463342"/>
              <a:ext cx="485691" cy="21370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CCE6F6-A9C4-4E3B-853F-335E72F96450}"/>
                </a:ext>
              </a:extLst>
            </p:cNvPr>
            <p:cNvSpPr txBox="1"/>
            <p:nvPr/>
          </p:nvSpPr>
          <p:spPr>
            <a:xfrm>
              <a:off x="4130699" y="1600160"/>
              <a:ext cx="36576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410766" hangingPunct="0">
                <a:defRPr sz="3000">
                  <a:solidFill>
                    <a:srgbClr val="FFFFFF"/>
                  </a:solidFill>
                </a:defRPr>
              </a:pPr>
              <a:r>
                <a:rPr lang="en-US" sz="2400" b="1" kern="0" dirty="0">
                  <a:solidFill>
                    <a:srgbClr val="FFFFFF"/>
                  </a:solidFill>
                  <a:latin typeface="Century Gothic" panose="020B0502020202020204" pitchFamily="34" charset="0"/>
                  <a:sym typeface="Open Sans"/>
                </a:rPr>
                <a:t>2</a:t>
              </a:r>
              <a:endParaRPr lang="en-US" sz="2400" b="1" kern="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4D8BF3-F16F-4068-B876-EC0E1B98DB93}"/>
              </a:ext>
            </a:extLst>
          </p:cNvPr>
          <p:cNvSpPr/>
          <p:nvPr/>
        </p:nvSpPr>
        <p:spPr>
          <a:xfrm>
            <a:off x="6156379" y="1801492"/>
            <a:ext cx="2487168" cy="534278"/>
          </a:xfrm>
          <a:prstGeom prst="roundRect">
            <a:avLst>
              <a:gd name="adj" fmla="val 19316"/>
            </a:avLst>
          </a:prstGeom>
          <a:solidFill>
            <a:srgbClr val="7CAAD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" rtlCol="0" anchor="b" anchorCtr="0"/>
          <a:lstStyle/>
          <a:p>
            <a:pPr algn="ctr"/>
            <a:r>
              <a:rPr lang="en-US" sz="1100" kern="0" dirty="0">
                <a:solidFill>
                  <a:schemeClr val="bg1"/>
                </a:solidFill>
                <a:latin typeface="Century Gothic" panose="020B0502020202020204" pitchFamily="34" charset="0"/>
                <a:sym typeface="Open Sans"/>
              </a:rPr>
              <a:t>Getting investment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0111ED5-9E8E-444B-A980-A28301CD92A4}"/>
              </a:ext>
            </a:extLst>
          </p:cNvPr>
          <p:cNvGrpSpPr/>
          <p:nvPr/>
        </p:nvGrpSpPr>
        <p:grpSpPr>
          <a:xfrm>
            <a:off x="7058876" y="1385665"/>
            <a:ext cx="682175" cy="685800"/>
            <a:chOff x="6912573" y="1379187"/>
            <a:chExt cx="682175" cy="682175"/>
          </a:xfrm>
        </p:grpSpPr>
        <p:sp>
          <p:nvSpPr>
            <p:cNvPr id="30" name="Shape 511">
              <a:extLst>
                <a:ext uri="{FF2B5EF4-FFF2-40B4-BE49-F238E27FC236}">
                  <a16:creationId xmlns:a16="http://schemas.microsoft.com/office/drawing/2014/main" id="{CFA71D7D-4098-4A0F-BB30-D82624793F8B}"/>
                </a:ext>
              </a:extLst>
            </p:cNvPr>
            <p:cNvSpPr/>
            <p:nvPr/>
          </p:nvSpPr>
          <p:spPr>
            <a:xfrm>
              <a:off x="6912573" y="1379187"/>
              <a:ext cx="682175" cy="682175"/>
            </a:xfrm>
            <a:prstGeom prst="ellipse">
              <a:avLst/>
            </a:prstGeom>
            <a:solidFill>
              <a:srgbClr val="7CAADB"/>
            </a:solidFill>
            <a:ln w="88900">
              <a:gradFill>
                <a:gsLst>
                  <a:gs pos="0">
                    <a:srgbClr val="6C9ED6"/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algn="ctr" defTabSz="410766" hangingPunct="0"/>
              <a:endParaRPr sz="3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Open Sans"/>
              </a:endParaRPr>
            </a:p>
          </p:txBody>
        </p:sp>
        <p:pic>
          <p:nvPicPr>
            <p:cNvPr id="31" name="Picture 3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2B15F12-2F9C-4054-95CE-8163E5DDC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917" y="1463342"/>
              <a:ext cx="485691" cy="21370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184C5C-7838-4F62-82C1-3433A282B6C0}"/>
                </a:ext>
              </a:extLst>
            </p:cNvPr>
            <p:cNvSpPr txBox="1"/>
            <p:nvPr/>
          </p:nvSpPr>
          <p:spPr>
            <a:xfrm>
              <a:off x="7070780" y="1600160"/>
              <a:ext cx="36576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410766" hangingPunct="0">
                <a:defRPr sz="3000">
                  <a:solidFill>
                    <a:srgbClr val="FFFFFF"/>
                  </a:solidFill>
                </a:defRPr>
              </a:pPr>
              <a:r>
                <a:rPr lang="en-US" sz="2400" b="1" kern="0" dirty="0">
                  <a:solidFill>
                    <a:srgbClr val="FFFFFF"/>
                  </a:solidFill>
                  <a:latin typeface="Century Gothic" panose="020B0502020202020204" pitchFamily="34" charset="0"/>
                  <a:sym typeface="Open Sans"/>
                </a:rPr>
                <a:t>2</a:t>
              </a:r>
              <a:endParaRPr lang="en-US" sz="2400" b="1" kern="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Shape 1617">
            <a:extLst>
              <a:ext uri="{FF2B5EF4-FFF2-40B4-BE49-F238E27FC236}">
                <a16:creationId xmlns:a16="http://schemas.microsoft.com/office/drawing/2014/main" id="{984D8A83-269B-4971-B051-2652576CD8B9}"/>
              </a:ext>
            </a:extLst>
          </p:cNvPr>
          <p:cNvSpPr/>
          <p:nvPr/>
        </p:nvSpPr>
        <p:spPr>
          <a:xfrm>
            <a:off x="3936364" y="4530279"/>
            <a:ext cx="548640" cy="17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686B73"/>
                </a:solidFill>
              </a:defRPr>
            </a:lvl1pPr>
          </a:lstStyle>
          <a:p>
            <a:pPr algn="ctr"/>
            <a:r>
              <a:rPr lang="en-US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Month 2</a:t>
            </a:r>
            <a:endParaRPr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Shape 1620">
            <a:extLst>
              <a:ext uri="{FF2B5EF4-FFF2-40B4-BE49-F238E27FC236}">
                <a16:creationId xmlns:a16="http://schemas.microsoft.com/office/drawing/2014/main" id="{2D493167-397D-41F7-9BE9-610AC763C86E}"/>
              </a:ext>
            </a:extLst>
          </p:cNvPr>
          <p:cNvSpPr/>
          <p:nvPr/>
        </p:nvSpPr>
        <p:spPr>
          <a:xfrm>
            <a:off x="7610795" y="4530279"/>
            <a:ext cx="548640" cy="17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686B73"/>
                </a:solidFill>
              </a:defRPr>
            </a:lvl1pPr>
          </a:lstStyle>
          <a:p>
            <a:pPr algn="ctr"/>
            <a:r>
              <a:rPr lang="en-US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Month 4</a:t>
            </a:r>
            <a:endParaRPr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Shape 1624">
            <a:extLst>
              <a:ext uri="{FF2B5EF4-FFF2-40B4-BE49-F238E27FC236}">
                <a16:creationId xmlns:a16="http://schemas.microsoft.com/office/drawing/2014/main" id="{FA3A295F-94FA-4D8F-BDF2-1C31AFCB3A5E}"/>
              </a:ext>
            </a:extLst>
          </p:cNvPr>
          <p:cNvSpPr/>
          <p:nvPr/>
        </p:nvSpPr>
        <p:spPr>
          <a:xfrm>
            <a:off x="4207147" y="3274228"/>
            <a:ext cx="844172" cy="26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000"/>
            </a:lvl1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Biz tools (IT/Apps)</a:t>
            </a:r>
          </a:p>
        </p:txBody>
      </p:sp>
      <p:sp>
        <p:nvSpPr>
          <p:cNvPr id="50" name="Shape 1625">
            <a:extLst>
              <a:ext uri="{FF2B5EF4-FFF2-40B4-BE49-F238E27FC236}">
                <a16:creationId xmlns:a16="http://schemas.microsoft.com/office/drawing/2014/main" id="{E2FFC9F3-8C2D-4C7D-85CD-3E53470F7F0D}"/>
              </a:ext>
            </a:extLst>
          </p:cNvPr>
          <p:cNvSpPr/>
          <p:nvPr/>
        </p:nvSpPr>
        <p:spPr>
          <a:xfrm>
            <a:off x="6666243" y="2574096"/>
            <a:ext cx="944552" cy="53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000">
                <a:solidFill>
                  <a:srgbClr val="686B73"/>
                </a:solidFill>
              </a:defRPr>
            </a:lvl1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Venture capital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Developing pitches</a:t>
            </a:r>
          </a:p>
        </p:txBody>
      </p:sp>
      <p:sp>
        <p:nvSpPr>
          <p:cNvPr id="51" name="Shape 1622">
            <a:extLst>
              <a:ext uri="{FF2B5EF4-FFF2-40B4-BE49-F238E27FC236}">
                <a16:creationId xmlns:a16="http://schemas.microsoft.com/office/drawing/2014/main" id="{B1E50D75-EB89-4479-B44E-A1A2AAB43BB9}"/>
              </a:ext>
            </a:extLst>
          </p:cNvPr>
          <p:cNvSpPr/>
          <p:nvPr/>
        </p:nvSpPr>
        <p:spPr>
          <a:xfrm>
            <a:off x="631245" y="3184834"/>
            <a:ext cx="1391407" cy="6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l">
              <a:defRPr sz="2000"/>
            </a:lvl1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Building relationship –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Game-changers/coach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Agile methodologies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Human Centered Design</a:t>
            </a:r>
          </a:p>
        </p:txBody>
      </p:sp>
      <p:sp>
        <p:nvSpPr>
          <p:cNvPr id="56" name="Shape 1622">
            <a:extLst>
              <a:ext uri="{FF2B5EF4-FFF2-40B4-BE49-F238E27FC236}">
                <a16:creationId xmlns:a16="http://schemas.microsoft.com/office/drawing/2014/main" id="{F50EB2F8-8CD4-4419-8C91-B58306E69DCE}"/>
              </a:ext>
            </a:extLst>
          </p:cNvPr>
          <p:cNvSpPr/>
          <p:nvPr/>
        </p:nvSpPr>
        <p:spPr>
          <a:xfrm>
            <a:off x="2709314" y="3129400"/>
            <a:ext cx="1108624" cy="404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000"/>
            </a:lvl1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Growth hacking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Go-to-market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Customer-acquired</a:t>
            </a:r>
          </a:p>
        </p:txBody>
      </p:sp>
      <p:sp>
        <p:nvSpPr>
          <p:cNvPr id="59" name="Shape 1622">
            <a:extLst>
              <a:ext uri="{FF2B5EF4-FFF2-40B4-BE49-F238E27FC236}">
                <a16:creationId xmlns:a16="http://schemas.microsoft.com/office/drawing/2014/main" id="{771A886F-117D-4527-A2E9-587D52824D8D}"/>
              </a:ext>
            </a:extLst>
          </p:cNvPr>
          <p:cNvSpPr/>
          <p:nvPr/>
        </p:nvSpPr>
        <p:spPr>
          <a:xfrm>
            <a:off x="1658157" y="2448821"/>
            <a:ext cx="1384995" cy="5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l">
              <a:defRPr sz="2000"/>
            </a:lvl1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Philanthropy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Jewish communal needs</a:t>
            </a:r>
          </a:p>
          <a:p>
            <a:pPr algn="ctr"/>
            <a:endParaRPr lang="en-US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Financial modelling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Legal considerations</a:t>
            </a:r>
          </a:p>
        </p:txBody>
      </p:sp>
      <p:sp>
        <p:nvSpPr>
          <p:cNvPr id="63" name="Shape 1618">
            <a:extLst>
              <a:ext uri="{FF2B5EF4-FFF2-40B4-BE49-F238E27FC236}">
                <a16:creationId xmlns:a16="http://schemas.microsoft.com/office/drawing/2014/main" id="{EA3E64D0-8ACA-4944-B83F-76BF0409B410}"/>
              </a:ext>
            </a:extLst>
          </p:cNvPr>
          <p:cNvSpPr/>
          <p:nvPr/>
        </p:nvSpPr>
        <p:spPr>
          <a:xfrm>
            <a:off x="5773579" y="4530279"/>
            <a:ext cx="548640" cy="17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686B73"/>
                </a:solidFill>
              </a:defRPr>
            </a:lvl1pPr>
          </a:lstStyle>
          <a:p>
            <a:pPr algn="ctr"/>
            <a:r>
              <a:rPr lang="en-US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Month 3</a:t>
            </a:r>
            <a:endParaRPr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Shape 1622">
            <a:extLst>
              <a:ext uri="{FF2B5EF4-FFF2-40B4-BE49-F238E27FC236}">
                <a16:creationId xmlns:a16="http://schemas.microsoft.com/office/drawing/2014/main" id="{D12C2ABE-92BC-4085-9EB9-5765FD442414}"/>
              </a:ext>
            </a:extLst>
          </p:cNvPr>
          <p:cNvSpPr/>
          <p:nvPr/>
        </p:nvSpPr>
        <p:spPr>
          <a:xfrm>
            <a:off x="5604272" y="3159509"/>
            <a:ext cx="896730" cy="26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000"/>
            </a:lvl1pPr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Israel </a:t>
            </a:r>
            <a:b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study tour</a:t>
            </a:r>
          </a:p>
        </p:txBody>
      </p:sp>
      <p:sp>
        <p:nvSpPr>
          <p:cNvPr id="65" name="Shape 1625">
            <a:extLst>
              <a:ext uri="{FF2B5EF4-FFF2-40B4-BE49-F238E27FC236}">
                <a16:creationId xmlns:a16="http://schemas.microsoft.com/office/drawing/2014/main" id="{CE7A93F8-7FEF-4CE3-B002-29D8AFE93E5E}"/>
              </a:ext>
            </a:extLst>
          </p:cNvPr>
          <p:cNvSpPr/>
          <p:nvPr/>
        </p:nvSpPr>
        <p:spPr>
          <a:xfrm>
            <a:off x="7777265" y="2708970"/>
            <a:ext cx="875262" cy="404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000">
                <a:solidFill>
                  <a:srgbClr val="686B73"/>
                </a:solidFill>
              </a:defRPr>
            </a:lvl1pPr>
          </a:lstStyle>
          <a:p>
            <a:pPr algn="ctr"/>
            <a:endParaRPr lang="en-AU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Thriller of </a:t>
            </a:r>
            <a:r>
              <a:rPr lang="en-AU" sz="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LaunchPadX</a:t>
            </a:r>
            <a:endParaRPr lang="en-AU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Shape 1618">
            <a:extLst>
              <a:ext uri="{FF2B5EF4-FFF2-40B4-BE49-F238E27FC236}">
                <a16:creationId xmlns:a16="http://schemas.microsoft.com/office/drawing/2014/main" id="{E3464114-4508-43FA-9367-E57A873FAE7C}"/>
              </a:ext>
            </a:extLst>
          </p:cNvPr>
          <p:cNvSpPr/>
          <p:nvPr/>
        </p:nvSpPr>
        <p:spPr>
          <a:xfrm>
            <a:off x="2099149" y="4530279"/>
            <a:ext cx="548640" cy="17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686B73"/>
                </a:solidFill>
              </a:defRPr>
            </a:lvl1pPr>
          </a:lstStyle>
          <a:p>
            <a:pPr algn="ctr"/>
            <a:r>
              <a:rPr lang="en-US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Month 1</a:t>
            </a:r>
          </a:p>
          <a:p>
            <a:pPr algn="ctr"/>
            <a:endParaRPr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0D73287-E7ED-40BA-AB2A-5AE8DD527923}"/>
              </a:ext>
            </a:extLst>
          </p:cNvPr>
          <p:cNvCxnSpPr>
            <a:cxnSpLocks/>
          </p:cNvCxnSpPr>
          <p:nvPr/>
        </p:nvCxnSpPr>
        <p:spPr>
          <a:xfrm>
            <a:off x="1277433" y="3960623"/>
            <a:ext cx="0" cy="390743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547655-3783-44C4-93A8-05442F2EBB74}"/>
              </a:ext>
            </a:extLst>
          </p:cNvPr>
          <p:cNvCxnSpPr>
            <a:cxnSpLocks/>
          </p:cNvCxnSpPr>
          <p:nvPr/>
        </p:nvCxnSpPr>
        <p:spPr>
          <a:xfrm>
            <a:off x="2346577" y="3136023"/>
            <a:ext cx="0" cy="124665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7EA94B0-D0F6-4781-AA56-A39319BB817C}"/>
              </a:ext>
            </a:extLst>
          </p:cNvPr>
          <p:cNvCxnSpPr>
            <a:cxnSpLocks/>
          </p:cNvCxnSpPr>
          <p:nvPr/>
        </p:nvCxnSpPr>
        <p:spPr>
          <a:xfrm>
            <a:off x="3239875" y="3659235"/>
            <a:ext cx="0" cy="69213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11D18FD-B6C6-41AA-846B-6803EC99080A}"/>
              </a:ext>
            </a:extLst>
          </p:cNvPr>
          <p:cNvCxnSpPr>
            <a:cxnSpLocks/>
          </p:cNvCxnSpPr>
          <p:nvPr/>
        </p:nvCxnSpPr>
        <p:spPr>
          <a:xfrm>
            <a:off x="4207147" y="3659235"/>
            <a:ext cx="0" cy="69213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E3D7F4B-5C46-47C0-AFDC-CBD76A27DEF0}"/>
              </a:ext>
            </a:extLst>
          </p:cNvPr>
          <p:cNvCxnSpPr>
            <a:cxnSpLocks/>
          </p:cNvCxnSpPr>
          <p:nvPr/>
        </p:nvCxnSpPr>
        <p:spPr>
          <a:xfrm>
            <a:off x="5054608" y="3659235"/>
            <a:ext cx="0" cy="69213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20CDA8C-9AD7-47D8-A064-EE4FAD3FB2DC}"/>
              </a:ext>
            </a:extLst>
          </p:cNvPr>
          <p:cNvCxnSpPr>
            <a:cxnSpLocks/>
          </p:cNvCxnSpPr>
          <p:nvPr/>
        </p:nvCxnSpPr>
        <p:spPr>
          <a:xfrm>
            <a:off x="6023761" y="3659235"/>
            <a:ext cx="0" cy="69213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D8F83F2-7127-4740-93D5-A12D91FCF2ED}"/>
              </a:ext>
            </a:extLst>
          </p:cNvPr>
          <p:cNvCxnSpPr>
            <a:cxnSpLocks/>
          </p:cNvCxnSpPr>
          <p:nvPr/>
        </p:nvCxnSpPr>
        <p:spPr>
          <a:xfrm>
            <a:off x="7136626" y="3265915"/>
            <a:ext cx="0" cy="1085451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3989840-E024-4732-9695-B4AE809CB448}"/>
              </a:ext>
            </a:extLst>
          </p:cNvPr>
          <p:cNvCxnSpPr>
            <a:cxnSpLocks/>
          </p:cNvCxnSpPr>
          <p:nvPr/>
        </p:nvCxnSpPr>
        <p:spPr>
          <a:xfrm>
            <a:off x="8240940" y="3265915"/>
            <a:ext cx="0" cy="1085451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hape 1609">
            <a:extLst>
              <a:ext uri="{FF2B5EF4-FFF2-40B4-BE49-F238E27FC236}">
                <a16:creationId xmlns:a16="http://schemas.microsoft.com/office/drawing/2014/main" id="{6D6464DB-BDA3-4DD3-B84B-425540C8CD18}"/>
              </a:ext>
            </a:extLst>
          </p:cNvPr>
          <p:cNvSpPr/>
          <p:nvPr/>
        </p:nvSpPr>
        <p:spPr>
          <a:xfrm>
            <a:off x="1277433" y="4359471"/>
            <a:ext cx="7048829" cy="0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0" tIns="0" rIns="0" bIns="0" anchor="ctr"/>
          <a:lstStyle/>
          <a:p>
            <a:pPr defTabSz="412709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900">
              <a:solidFill>
                <a:schemeClr val="bg1"/>
              </a:solidFill>
              <a:latin typeface="Century Gothic" panose="020B0502020202020204" pitchFamily="34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5" name="Shape 1610">
            <a:extLst>
              <a:ext uri="{FF2B5EF4-FFF2-40B4-BE49-F238E27FC236}">
                <a16:creationId xmlns:a16="http://schemas.microsoft.com/office/drawing/2014/main" id="{F3296EC5-6B6D-44A7-BAAD-5BB9181DAF5E}"/>
              </a:ext>
            </a:extLst>
          </p:cNvPr>
          <p:cNvSpPr/>
          <p:nvPr/>
        </p:nvSpPr>
        <p:spPr>
          <a:xfrm>
            <a:off x="1198127" y="4283781"/>
            <a:ext cx="158614" cy="151379"/>
          </a:xfrm>
          <a:prstGeom prst="ellipse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sz="900" ker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Shape 1612">
            <a:extLst>
              <a:ext uri="{FF2B5EF4-FFF2-40B4-BE49-F238E27FC236}">
                <a16:creationId xmlns:a16="http://schemas.microsoft.com/office/drawing/2014/main" id="{C2A24C1F-F5CA-4780-8E6B-3E16F2E695E1}"/>
              </a:ext>
            </a:extLst>
          </p:cNvPr>
          <p:cNvSpPr/>
          <p:nvPr/>
        </p:nvSpPr>
        <p:spPr>
          <a:xfrm>
            <a:off x="4132803" y="4283781"/>
            <a:ext cx="158614" cy="151379"/>
          </a:xfrm>
          <a:prstGeom prst="ellipse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sz="900" ker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Shape 1611">
            <a:extLst>
              <a:ext uri="{FF2B5EF4-FFF2-40B4-BE49-F238E27FC236}">
                <a16:creationId xmlns:a16="http://schemas.microsoft.com/office/drawing/2014/main" id="{D6776891-B45D-4E41-860A-22B1A159566E}"/>
              </a:ext>
            </a:extLst>
          </p:cNvPr>
          <p:cNvSpPr/>
          <p:nvPr/>
        </p:nvSpPr>
        <p:spPr>
          <a:xfrm>
            <a:off x="4972017" y="4283781"/>
            <a:ext cx="158614" cy="151379"/>
          </a:xfrm>
          <a:prstGeom prst="ellipse">
            <a:avLst/>
          </a:prstGeom>
          <a:solidFill>
            <a:srgbClr val="B2C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sz="900" ker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Shape 1611">
            <a:extLst>
              <a:ext uri="{FF2B5EF4-FFF2-40B4-BE49-F238E27FC236}">
                <a16:creationId xmlns:a16="http://schemas.microsoft.com/office/drawing/2014/main" id="{7362E940-47A3-4CA3-AB90-A6716652465C}"/>
              </a:ext>
            </a:extLst>
          </p:cNvPr>
          <p:cNvSpPr/>
          <p:nvPr/>
        </p:nvSpPr>
        <p:spPr>
          <a:xfrm>
            <a:off x="3155794" y="4283781"/>
            <a:ext cx="158614" cy="151379"/>
          </a:xfrm>
          <a:prstGeom prst="ellipse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sz="900" ker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Shape 1614">
            <a:extLst>
              <a:ext uri="{FF2B5EF4-FFF2-40B4-BE49-F238E27FC236}">
                <a16:creationId xmlns:a16="http://schemas.microsoft.com/office/drawing/2014/main" id="{C7344779-CC1F-4E07-8B01-4BA847B23EF6}"/>
              </a:ext>
            </a:extLst>
          </p:cNvPr>
          <p:cNvSpPr/>
          <p:nvPr/>
        </p:nvSpPr>
        <p:spPr>
          <a:xfrm>
            <a:off x="7057235" y="4283781"/>
            <a:ext cx="158614" cy="151379"/>
          </a:xfrm>
          <a:prstGeom prst="ellipse">
            <a:avLst/>
          </a:prstGeom>
          <a:solidFill>
            <a:srgbClr val="B2C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sz="900" ker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Shape 1611">
            <a:extLst>
              <a:ext uri="{FF2B5EF4-FFF2-40B4-BE49-F238E27FC236}">
                <a16:creationId xmlns:a16="http://schemas.microsoft.com/office/drawing/2014/main" id="{24B7E660-E97E-43DB-AF6A-4E6AD4876082}"/>
              </a:ext>
            </a:extLst>
          </p:cNvPr>
          <p:cNvSpPr/>
          <p:nvPr/>
        </p:nvSpPr>
        <p:spPr>
          <a:xfrm>
            <a:off x="5949237" y="4283781"/>
            <a:ext cx="158614" cy="151379"/>
          </a:xfrm>
          <a:prstGeom prst="ellipse">
            <a:avLst/>
          </a:prstGeom>
          <a:solidFill>
            <a:srgbClr val="B2C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sz="900" ker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Shape 1615">
            <a:extLst>
              <a:ext uri="{FF2B5EF4-FFF2-40B4-BE49-F238E27FC236}">
                <a16:creationId xmlns:a16="http://schemas.microsoft.com/office/drawing/2014/main" id="{4A6DF1A3-CECD-46E4-B96A-8B8F8B709283}"/>
              </a:ext>
            </a:extLst>
          </p:cNvPr>
          <p:cNvSpPr/>
          <p:nvPr/>
        </p:nvSpPr>
        <p:spPr>
          <a:xfrm>
            <a:off x="8167648" y="4283781"/>
            <a:ext cx="158614" cy="151379"/>
          </a:xfrm>
          <a:prstGeom prst="ellipse">
            <a:avLst/>
          </a:prstGeom>
          <a:solidFill>
            <a:srgbClr val="7C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sz="900" ker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Shape 1613">
            <a:extLst>
              <a:ext uri="{FF2B5EF4-FFF2-40B4-BE49-F238E27FC236}">
                <a16:creationId xmlns:a16="http://schemas.microsoft.com/office/drawing/2014/main" id="{24D7BCF2-BD90-4949-899C-56E4FD6CBDC8}"/>
              </a:ext>
            </a:extLst>
          </p:cNvPr>
          <p:cNvSpPr/>
          <p:nvPr/>
        </p:nvSpPr>
        <p:spPr>
          <a:xfrm>
            <a:off x="2198013" y="4209944"/>
            <a:ext cx="301752" cy="299053"/>
          </a:xfrm>
          <a:prstGeom prst="ellipse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sz="900" ker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Shape 1609">
            <a:extLst>
              <a:ext uri="{FF2B5EF4-FFF2-40B4-BE49-F238E27FC236}">
                <a16:creationId xmlns:a16="http://schemas.microsoft.com/office/drawing/2014/main" id="{159322EF-54D2-4527-B9A7-8D77A52B364B}"/>
              </a:ext>
            </a:extLst>
          </p:cNvPr>
          <p:cNvSpPr/>
          <p:nvPr/>
        </p:nvSpPr>
        <p:spPr>
          <a:xfrm>
            <a:off x="4228147" y="3660799"/>
            <a:ext cx="823177" cy="0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0" tIns="0" rIns="0" bIns="0" anchor="ctr"/>
          <a:lstStyle/>
          <a:p>
            <a:pPr defTabSz="412709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900">
              <a:solidFill>
                <a:schemeClr val="bg1"/>
              </a:solidFill>
              <a:latin typeface="Century Gothic" panose="020B0502020202020204" pitchFamily="34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35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6C6652-2386-46BD-8DE0-7673F3E9D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" y="0"/>
            <a:ext cx="9141386" cy="514826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439CB3-859E-4E5F-A0E5-3526FA089528}"/>
              </a:ext>
            </a:extLst>
          </p:cNvPr>
          <p:cNvSpPr/>
          <p:nvPr/>
        </p:nvSpPr>
        <p:spPr>
          <a:xfrm>
            <a:off x="4572000" y="386862"/>
            <a:ext cx="4986996" cy="71041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56000"/>
                </a:schemeClr>
              </a:gs>
              <a:gs pos="41000">
                <a:srgbClr val="C0D53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shadow">
            <a:extLst>
              <a:ext uri="{FF2B5EF4-FFF2-40B4-BE49-F238E27FC236}">
                <a16:creationId xmlns:a16="http://schemas.microsoft.com/office/drawing/2014/main" id="{C3A217F6-254D-47B5-B566-C177464DD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752438" y="1101952"/>
            <a:ext cx="4626120" cy="32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A6A42D8-CBA9-43D0-8A3E-B371F838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A23B365-B385-421C-8ABB-03D9084D9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71" y="692599"/>
            <a:ext cx="1261872" cy="179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4DDD91-E004-46F4-8EEC-C30F87785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1"/>
            <a:ext cx="9143999" cy="5143500"/>
          </a:xfrm>
          <a:prstGeom prst="rect">
            <a:avLst/>
          </a:prstGeom>
        </p:spPr>
      </p:pic>
      <p:grpSp>
        <p:nvGrpSpPr>
          <p:cNvPr id="3" name="Google Shape;438;p30">
            <a:extLst>
              <a:ext uri="{FF2B5EF4-FFF2-40B4-BE49-F238E27FC236}">
                <a16:creationId xmlns:a16="http://schemas.microsoft.com/office/drawing/2014/main" id="{8423C278-CE3C-4FE8-9DB4-A8A8DC68184B}"/>
              </a:ext>
            </a:extLst>
          </p:cNvPr>
          <p:cNvGrpSpPr/>
          <p:nvPr/>
        </p:nvGrpSpPr>
        <p:grpSpPr>
          <a:xfrm>
            <a:off x="2610868" y="4286444"/>
            <a:ext cx="3118407" cy="511583"/>
            <a:chOff x="4093977" y="6778711"/>
            <a:chExt cx="5144399" cy="843953"/>
          </a:xfrm>
        </p:grpSpPr>
        <p:sp>
          <p:nvSpPr>
            <p:cNvPr id="5" name="Google Shape;439;p30">
              <a:hlinkClick r:id="rId3"/>
              <a:extLst>
                <a:ext uri="{FF2B5EF4-FFF2-40B4-BE49-F238E27FC236}">
                  <a16:creationId xmlns:a16="http://schemas.microsoft.com/office/drawing/2014/main" id="{64AF9704-000F-4904-81CF-6C29384F9A74}"/>
                </a:ext>
              </a:extLst>
            </p:cNvPr>
            <p:cNvSpPr txBox="1"/>
            <p:nvPr/>
          </p:nvSpPr>
          <p:spPr>
            <a:xfrm>
              <a:off x="5058955" y="7047866"/>
              <a:ext cx="4179421" cy="335144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5400000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dan@newmarkdigital.com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" name="Google Shape;440;p30">
              <a:extLst>
                <a:ext uri="{FF2B5EF4-FFF2-40B4-BE49-F238E27FC236}">
                  <a16:creationId xmlns:a16="http://schemas.microsoft.com/office/drawing/2014/main" id="{2B568C76-DEA4-43DE-BD4A-78159DC2D992}"/>
                </a:ext>
              </a:extLst>
            </p:cNvPr>
            <p:cNvGrpSpPr/>
            <p:nvPr/>
          </p:nvGrpSpPr>
          <p:grpSpPr>
            <a:xfrm>
              <a:off x="4093977" y="6778711"/>
              <a:ext cx="843954" cy="843953"/>
              <a:chOff x="0" y="0"/>
              <a:chExt cx="1193986" cy="1193986"/>
            </a:xfrm>
          </p:grpSpPr>
          <p:sp>
            <p:nvSpPr>
              <p:cNvPr id="7" name="Google Shape;441;p30">
                <a:extLst>
                  <a:ext uri="{FF2B5EF4-FFF2-40B4-BE49-F238E27FC236}">
                    <a16:creationId xmlns:a16="http://schemas.microsoft.com/office/drawing/2014/main" id="{D64C7913-C64E-452D-9EC4-ABB3A0E5C184}"/>
                  </a:ext>
                </a:extLst>
              </p:cNvPr>
              <p:cNvSpPr/>
              <p:nvPr/>
            </p:nvSpPr>
            <p:spPr>
              <a:xfrm>
                <a:off x="0" y="0"/>
                <a:ext cx="1193986" cy="1193986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3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8" name="Google Shape;442;p30" descr="fashion_keynote_slide29.png">
                <a:extLst>
                  <a:ext uri="{FF2B5EF4-FFF2-40B4-BE49-F238E27FC236}">
                    <a16:creationId xmlns:a16="http://schemas.microsoft.com/office/drawing/2014/main" id="{AEEAB609-DF87-40B2-A0B3-02D2324AACD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11774" y="92455"/>
                <a:ext cx="970437" cy="90921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" name="Google Shape;443;p30">
            <a:extLst>
              <a:ext uri="{FF2B5EF4-FFF2-40B4-BE49-F238E27FC236}">
                <a16:creationId xmlns:a16="http://schemas.microsoft.com/office/drawing/2014/main" id="{C1ABD873-6238-4B65-B672-9919965790B3}"/>
              </a:ext>
            </a:extLst>
          </p:cNvPr>
          <p:cNvGrpSpPr/>
          <p:nvPr/>
        </p:nvGrpSpPr>
        <p:grpSpPr>
          <a:xfrm>
            <a:off x="515208" y="4286444"/>
            <a:ext cx="2037435" cy="511583"/>
            <a:chOff x="636792" y="6778711"/>
            <a:chExt cx="3361132" cy="843953"/>
          </a:xfrm>
        </p:grpSpPr>
        <p:sp>
          <p:nvSpPr>
            <p:cNvPr id="10" name="Google Shape;444;p30">
              <a:extLst>
                <a:ext uri="{FF2B5EF4-FFF2-40B4-BE49-F238E27FC236}">
                  <a16:creationId xmlns:a16="http://schemas.microsoft.com/office/drawing/2014/main" id="{B7AA58B6-494C-4DC1-B544-CB986C04AA5C}"/>
                </a:ext>
              </a:extLst>
            </p:cNvPr>
            <p:cNvSpPr txBox="1"/>
            <p:nvPr/>
          </p:nvSpPr>
          <p:spPr>
            <a:xfrm>
              <a:off x="1623366" y="7047866"/>
              <a:ext cx="2374558" cy="335144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5400000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212.529.0075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445;p30">
              <a:extLst>
                <a:ext uri="{FF2B5EF4-FFF2-40B4-BE49-F238E27FC236}">
                  <a16:creationId xmlns:a16="http://schemas.microsoft.com/office/drawing/2014/main" id="{12A010F3-07E3-4388-B150-9A179338229F}"/>
                </a:ext>
              </a:extLst>
            </p:cNvPr>
            <p:cNvGrpSpPr/>
            <p:nvPr/>
          </p:nvGrpSpPr>
          <p:grpSpPr>
            <a:xfrm>
              <a:off x="636792" y="6778711"/>
              <a:ext cx="843953" cy="843953"/>
              <a:chOff x="0" y="0"/>
              <a:chExt cx="1193986" cy="1193986"/>
            </a:xfrm>
          </p:grpSpPr>
          <p:pic>
            <p:nvPicPr>
              <p:cNvPr id="12" name="Google Shape;446;p30" descr="fashion_keynote_slide29_2.png">
                <a:extLst>
                  <a:ext uri="{FF2B5EF4-FFF2-40B4-BE49-F238E27FC236}">
                    <a16:creationId xmlns:a16="http://schemas.microsoft.com/office/drawing/2014/main" id="{995E8C19-1F2B-4743-8045-D19963C5D85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81278" y="170095"/>
                <a:ext cx="631571" cy="8538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447;p30">
                <a:extLst>
                  <a:ext uri="{FF2B5EF4-FFF2-40B4-BE49-F238E27FC236}">
                    <a16:creationId xmlns:a16="http://schemas.microsoft.com/office/drawing/2014/main" id="{56FD374A-A36E-4772-95A5-75D069153567}"/>
                  </a:ext>
                </a:extLst>
              </p:cNvPr>
              <p:cNvSpPr/>
              <p:nvPr/>
            </p:nvSpPr>
            <p:spPr>
              <a:xfrm>
                <a:off x="0" y="0"/>
                <a:ext cx="1193986" cy="1193986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3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14" name="Google Shape;448;p30">
            <a:extLst>
              <a:ext uri="{FF2B5EF4-FFF2-40B4-BE49-F238E27FC236}">
                <a16:creationId xmlns:a16="http://schemas.microsoft.com/office/drawing/2014/main" id="{08309149-4BAB-4E7D-9FAA-D8DD89E93BFB}"/>
              </a:ext>
            </a:extLst>
          </p:cNvPr>
          <p:cNvGrpSpPr/>
          <p:nvPr/>
        </p:nvGrpSpPr>
        <p:grpSpPr>
          <a:xfrm>
            <a:off x="5716797" y="4286444"/>
            <a:ext cx="3028011" cy="511583"/>
            <a:chOff x="9217792" y="6778711"/>
            <a:chExt cx="4995272" cy="843953"/>
          </a:xfrm>
        </p:grpSpPr>
        <p:sp>
          <p:nvSpPr>
            <p:cNvPr id="15" name="Google Shape;449;p30">
              <a:hlinkClick r:id="rId6"/>
              <a:extLst>
                <a:ext uri="{FF2B5EF4-FFF2-40B4-BE49-F238E27FC236}">
                  <a16:creationId xmlns:a16="http://schemas.microsoft.com/office/drawing/2014/main" id="{E605F61B-AC76-4E2B-9A77-7DC0B37F7F93}"/>
                </a:ext>
              </a:extLst>
            </p:cNvPr>
            <p:cNvSpPr txBox="1"/>
            <p:nvPr/>
          </p:nvSpPr>
          <p:spPr>
            <a:xfrm>
              <a:off x="10174713" y="7047866"/>
              <a:ext cx="4038351" cy="335144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5400000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www.NewmarkDigital.com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450;p30">
              <a:extLst>
                <a:ext uri="{FF2B5EF4-FFF2-40B4-BE49-F238E27FC236}">
                  <a16:creationId xmlns:a16="http://schemas.microsoft.com/office/drawing/2014/main" id="{A73CC3C8-FD53-49ED-8BEC-0DB9C382AECE}"/>
                </a:ext>
              </a:extLst>
            </p:cNvPr>
            <p:cNvGrpSpPr/>
            <p:nvPr/>
          </p:nvGrpSpPr>
          <p:grpSpPr>
            <a:xfrm>
              <a:off x="9217792" y="6778711"/>
              <a:ext cx="843953" cy="843953"/>
              <a:chOff x="0" y="0"/>
              <a:chExt cx="1193986" cy="1193986"/>
            </a:xfrm>
          </p:grpSpPr>
          <p:sp>
            <p:nvSpPr>
              <p:cNvPr id="17" name="Google Shape;451;p30">
                <a:extLst>
                  <a:ext uri="{FF2B5EF4-FFF2-40B4-BE49-F238E27FC236}">
                    <a16:creationId xmlns:a16="http://schemas.microsoft.com/office/drawing/2014/main" id="{F70F1F32-0771-43E5-958A-9EACDCAA1374}"/>
                  </a:ext>
                </a:extLst>
              </p:cNvPr>
              <p:cNvSpPr/>
              <p:nvPr/>
            </p:nvSpPr>
            <p:spPr>
              <a:xfrm>
                <a:off x="0" y="0"/>
                <a:ext cx="1193986" cy="1193986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3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18" name="Google Shape;452;p30" descr="fashion_keynote_slide29_3c.png">
                <a:extLst>
                  <a:ext uri="{FF2B5EF4-FFF2-40B4-BE49-F238E27FC236}">
                    <a16:creationId xmlns:a16="http://schemas.microsoft.com/office/drawing/2014/main" id="{4110E761-203B-4F8D-8062-AF3A107AC59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t="4641" b="4641"/>
              <a:stretch/>
            </p:blipFill>
            <p:spPr>
              <a:xfrm>
                <a:off x="205475" y="190234"/>
                <a:ext cx="808530" cy="7491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988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4DDD91-E004-46F4-8EEC-C30F87785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1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659436-53DE-4516-8F50-F08674CD1A5D}"/>
              </a:ext>
            </a:extLst>
          </p:cNvPr>
          <p:cNvSpPr/>
          <p:nvPr/>
        </p:nvSpPr>
        <p:spPr>
          <a:xfrm>
            <a:off x="0" y="0"/>
            <a:ext cx="9144000" cy="5148072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A2E9F4F-794F-455E-A0B6-7FF15A631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536" y="471841"/>
            <a:ext cx="7209864" cy="4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75000"/>
              </a:spcBef>
              <a:buClr>
                <a:srgbClr val="333399"/>
              </a:buClr>
              <a:buSzPct val="90000"/>
              <a:tabLst>
                <a:tab pos="4732782" algn="l"/>
                <a:tab pos="5959631" algn="l"/>
              </a:tabLst>
            </a:pPr>
            <a:r>
              <a:rPr lang="en-US" sz="15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LAPTOP OR DESKTOP COMPUTER –  Please view in full-screen animation </a:t>
            </a:r>
            <a:br>
              <a:rPr lang="en-US" sz="15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15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SLIDE SHOW mode for slide transitions and for full graphic impact.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921F2CC-921B-4C94-83C7-8F9AD5623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536" y="3159303"/>
            <a:ext cx="7209864" cy="103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75000"/>
              </a:spcBef>
              <a:buClr>
                <a:srgbClr val="333399"/>
              </a:buClr>
              <a:buSzPct val="90000"/>
              <a:tabLst>
                <a:tab pos="4732782" algn="l"/>
                <a:tab pos="5959631" algn="l"/>
              </a:tabLst>
            </a:pPr>
            <a:r>
              <a:rPr lang="en-US" sz="15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FOR MOBILE DEVICE – While there are no animations to miss on mobile in this deck, you will miss transitions, as well as the full graphic impact of full-screen viewing. For the best experience, please view on laptop or desktop computer in full-screen animation mode.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B799B-A53E-493B-ADC2-934D8DA49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536" y="2220137"/>
            <a:ext cx="7799269" cy="2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marL="0" algn="l" defTabSz="162562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10" algn="l" defTabSz="162562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620" algn="l" defTabSz="162562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30" algn="l" defTabSz="162562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51241" algn="l" defTabSz="162562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4051" algn="l" defTabSz="162562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6861" algn="l" defTabSz="162562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9671" algn="l" defTabSz="162562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02481" algn="l" defTabSz="162562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ct val="75000"/>
              </a:spcBef>
              <a:buClr>
                <a:srgbClr val="333399"/>
              </a:buClr>
              <a:buSzPct val="90000"/>
              <a:tabLst>
                <a:tab pos="4732782" algn="l"/>
                <a:tab pos="5959631" algn="l"/>
              </a:tabLst>
            </a:pPr>
            <a:r>
              <a:rPr lang="en-US" sz="15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Select SLIDE SHOW at top of screen and then select the FROM BEGINNING button. </a:t>
            </a:r>
          </a:p>
        </p:txBody>
      </p:sp>
    </p:spTree>
    <p:extLst>
      <p:ext uri="{BB962C8B-B14F-4D97-AF65-F5344CB8AC3E}">
        <p14:creationId xmlns:p14="http://schemas.microsoft.com/office/powerpoint/2010/main" val="1877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91F379A-C1AA-4529-9378-D0E9A7CEB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71" y="692599"/>
            <a:ext cx="1261872" cy="1797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9062C-FCD6-441F-BF70-54F002191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378" b="73221"/>
          <a:stretch/>
        </p:blipFill>
        <p:spPr>
          <a:xfrm>
            <a:off x="4602818" y="379828"/>
            <a:ext cx="4571467" cy="998806"/>
          </a:xfrm>
          <a:prstGeom prst="rect">
            <a:avLst/>
          </a:prstGeom>
        </p:spPr>
      </p:pic>
      <p:pic>
        <p:nvPicPr>
          <p:cNvPr id="8" name="Picture 6" descr="shadow">
            <a:extLst>
              <a:ext uri="{FF2B5EF4-FFF2-40B4-BE49-F238E27FC236}">
                <a16:creationId xmlns:a16="http://schemas.microsoft.com/office/drawing/2014/main" id="{C13D2568-6666-4D74-8786-CAA6D80F6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992908" y="1270882"/>
            <a:ext cx="4212969" cy="32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1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97E743B-58D0-4537-9027-BDFF7E2A4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6180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43D7F7C-FC74-4469-BB0D-0A82001ABF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1080" y="4772025"/>
            <a:ext cx="366712" cy="273050"/>
          </a:xfrm>
        </p:spPr>
        <p:txBody>
          <a:bodyPr/>
          <a:lstStyle/>
          <a:p>
            <a:fld id="{A897F1BB-D550-4419-9B89-CCFF4D3A9504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B60DC8-CD3D-4B3D-8EF3-1600FDE1EB63}"/>
              </a:ext>
            </a:extLst>
          </p:cNvPr>
          <p:cNvGrpSpPr/>
          <p:nvPr/>
        </p:nvGrpSpPr>
        <p:grpSpPr>
          <a:xfrm>
            <a:off x="288387" y="274320"/>
            <a:ext cx="9270609" cy="4472871"/>
            <a:chOff x="288387" y="274320"/>
            <a:chExt cx="9270609" cy="447287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2A7CC81-C94D-4F48-970B-4DCF6ABD8F04}"/>
                </a:ext>
              </a:extLst>
            </p:cNvPr>
            <p:cNvSpPr/>
            <p:nvPr/>
          </p:nvSpPr>
          <p:spPr>
            <a:xfrm>
              <a:off x="288387" y="386862"/>
              <a:ext cx="9270609" cy="71041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56000"/>
                  </a:schemeClr>
                </a:gs>
                <a:gs pos="41000">
                  <a:srgbClr val="C0D53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6" descr="shadow">
              <a:extLst>
                <a:ext uri="{FF2B5EF4-FFF2-40B4-BE49-F238E27FC236}">
                  <a16:creationId xmlns:a16="http://schemas.microsoft.com/office/drawing/2014/main" id="{9FC3892A-8844-4F8E-AE32-C1D71402D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28650" y="1101952"/>
              <a:ext cx="8599756" cy="320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C2085ABA-2A63-4F91-BD08-B776E8662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706" y="496965"/>
              <a:ext cx="925956" cy="530155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593CA8-6CBE-4AF7-B655-B20B52E4AFCF}"/>
                </a:ext>
              </a:extLst>
            </p:cNvPr>
            <p:cNvGrpSpPr/>
            <p:nvPr/>
          </p:nvGrpSpPr>
          <p:grpSpPr>
            <a:xfrm>
              <a:off x="759656" y="1413371"/>
              <a:ext cx="916678" cy="916678"/>
              <a:chOff x="759656" y="1413371"/>
              <a:chExt cx="916678" cy="916678"/>
            </a:xfrm>
          </p:grpSpPr>
          <p:sp>
            <p:nvSpPr>
              <p:cNvPr id="8" name="Shape 511">
                <a:extLst>
                  <a:ext uri="{FF2B5EF4-FFF2-40B4-BE49-F238E27FC236}">
                    <a16:creationId xmlns:a16="http://schemas.microsoft.com/office/drawing/2014/main" id="{6138087A-C711-495F-B0C7-E2A5F7058ED3}"/>
                  </a:ext>
                </a:extLst>
              </p:cNvPr>
              <p:cNvSpPr/>
              <p:nvPr/>
            </p:nvSpPr>
            <p:spPr>
              <a:xfrm>
                <a:off x="759656" y="1413371"/>
                <a:ext cx="916678" cy="916678"/>
              </a:xfrm>
              <a:prstGeom prst="ellipse">
                <a:avLst/>
              </a:prstGeom>
              <a:solidFill>
                <a:srgbClr val="1077BC"/>
              </a:solidFill>
              <a:ln w="88900">
                <a:gradFill>
                  <a:gsLst>
                    <a:gs pos="0">
                      <a:srgbClr val="295582"/>
                    </a:gs>
                    <a:gs pos="100000">
                      <a:schemeClr val="bg1"/>
                    </a:gs>
                  </a:gsLst>
                  <a:lin ang="20400000" scaled="0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22860" rIns="22860" anchor="ctr"/>
              <a:lstStyle/>
              <a:p>
                <a:pPr marL="0" marR="0" lvl="0" indent="0" algn="ctr" defTabSz="41076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sym typeface="Open Sans"/>
                </a:endParaRPr>
              </a:p>
            </p:txBody>
          </p:sp>
          <p:sp>
            <p:nvSpPr>
              <p:cNvPr id="13" name="Shape 516">
                <a:extLst>
                  <a:ext uri="{FF2B5EF4-FFF2-40B4-BE49-F238E27FC236}">
                    <a16:creationId xmlns:a16="http://schemas.microsoft.com/office/drawing/2014/main" id="{AE6F5C4B-0EDD-4B32-9BAF-91CCD5CF281D}"/>
                  </a:ext>
                </a:extLst>
              </p:cNvPr>
              <p:cNvSpPr/>
              <p:nvPr/>
            </p:nvSpPr>
            <p:spPr>
              <a:xfrm>
                <a:off x="1094168" y="1598260"/>
                <a:ext cx="247651" cy="619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270"/>
                    </a:moveTo>
                    <a:cubicBezTo>
                      <a:pt x="21600" y="12403"/>
                      <a:pt x="21296" y="13310"/>
                      <a:pt x="20566" y="14055"/>
                    </a:cubicBezTo>
                    <a:cubicBezTo>
                      <a:pt x="19896" y="14799"/>
                      <a:pt x="19045" y="15415"/>
                      <a:pt x="18010" y="15900"/>
                    </a:cubicBezTo>
                    <a:cubicBezTo>
                      <a:pt x="16976" y="16386"/>
                      <a:pt x="15881" y="16742"/>
                      <a:pt x="14664" y="17001"/>
                    </a:cubicBezTo>
                    <a:cubicBezTo>
                      <a:pt x="13508" y="17261"/>
                      <a:pt x="12412" y="17455"/>
                      <a:pt x="11500" y="17617"/>
                    </a:cubicBezTo>
                    <a:cubicBezTo>
                      <a:pt x="11500" y="21600"/>
                      <a:pt x="11500" y="21600"/>
                      <a:pt x="11500" y="21600"/>
                    </a:cubicBezTo>
                    <a:cubicBezTo>
                      <a:pt x="10161" y="21600"/>
                      <a:pt x="10161" y="21600"/>
                      <a:pt x="10161" y="21600"/>
                    </a:cubicBezTo>
                    <a:cubicBezTo>
                      <a:pt x="10161" y="17617"/>
                      <a:pt x="10161" y="17617"/>
                      <a:pt x="10161" y="17617"/>
                    </a:cubicBezTo>
                    <a:cubicBezTo>
                      <a:pt x="9188" y="17455"/>
                      <a:pt x="8092" y="17261"/>
                      <a:pt x="6936" y="17001"/>
                    </a:cubicBezTo>
                    <a:cubicBezTo>
                      <a:pt x="5719" y="16742"/>
                      <a:pt x="4624" y="16386"/>
                      <a:pt x="3651" y="15900"/>
                    </a:cubicBezTo>
                    <a:cubicBezTo>
                      <a:pt x="2555" y="15415"/>
                      <a:pt x="1704" y="14799"/>
                      <a:pt x="1034" y="14055"/>
                    </a:cubicBezTo>
                    <a:cubicBezTo>
                      <a:pt x="365" y="13310"/>
                      <a:pt x="0" y="12403"/>
                      <a:pt x="0" y="11270"/>
                    </a:cubicBezTo>
                    <a:cubicBezTo>
                      <a:pt x="0" y="10071"/>
                      <a:pt x="365" y="8938"/>
                      <a:pt x="1034" y="7869"/>
                    </a:cubicBezTo>
                    <a:cubicBezTo>
                      <a:pt x="1704" y="6833"/>
                      <a:pt x="2555" y="5829"/>
                      <a:pt x="3651" y="4955"/>
                    </a:cubicBezTo>
                    <a:cubicBezTo>
                      <a:pt x="4685" y="4016"/>
                      <a:pt x="5841" y="3141"/>
                      <a:pt x="7119" y="2332"/>
                    </a:cubicBezTo>
                    <a:cubicBezTo>
                      <a:pt x="8397" y="1522"/>
                      <a:pt x="9614" y="745"/>
                      <a:pt x="10830" y="0"/>
                    </a:cubicBezTo>
                    <a:cubicBezTo>
                      <a:pt x="11986" y="745"/>
                      <a:pt x="13203" y="1522"/>
                      <a:pt x="14481" y="2332"/>
                    </a:cubicBezTo>
                    <a:cubicBezTo>
                      <a:pt x="15759" y="3141"/>
                      <a:pt x="16915" y="4016"/>
                      <a:pt x="18010" y="4955"/>
                    </a:cubicBezTo>
                    <a:cubicBezTo>
                      <a:pt x="19045" y="5829"/>
                      <a:pt x="19896" y="6833"/>
                      <a:pt x="20566" y="7869"/>
                    </a:cubicBezTo>
                    <a:cubicBezTo>
                      <a:pt x="21296" y="8938"/>
                      <a:pt x="21600" y="10071"/>
                      <a:pt x="21600" y="11270"/>
                    </a:cubicBezTo>
                    <a:close/>
                    <a:moveTo>
                      <a:pt x="11500" y="16872"/>
                    </a:moveTo>
                    <a:cubicBezTo>
                      <a:pt x="12412" y="16710"/>
                      <a:pt x="13447" y="16516"/>
                      <a:pt x="14481" y="16257"/>
                    </a:cubicBezTo>
                    <a:cubicBezTo>
                      <a:pt x="15455" y="16030"/>
                      <a:pt x="16428" y="15706"/>
                      <a:pt x="17280" y="15285"/>
                    </a:cubicBezTo>
                    <a:cubicBezTo>
                      <a:pt x="18193" y="14864"/>
                      <a:pt x="18862" y="14314"/>
                      <a:pt x="19470" y="13666"/>
                    </a:cubicBezTo>
                    <a:cubicBezTo>
                      <a:pt x="20018" y="13018"/>
                      <a:pt x="20261" y="12209"/>
                      <a:pt x="20261" y="11270"/>
                    </a:cubicBezTo>
                    <a:cubicBezTo>
                      <a:pt x="20261" y="10233"/>
                      <a:pt x="20018" y="9229"/>
                      <a:pt x="19470" y="8323"/>
                    </a:cubicBezTo>
                    <a:cubicBezTo>
                      <a:pt x="18862" y="7384"/>
                      <a:pt x="18193" y="6509"/>
                      <a:pt x="17280" y="5667"/>
                    </a:cubicBezTo>
                    <a:cubicBezTo>
                      <a:pt x="16367" y="4825"/>
                      <a:pt x="15333" y="4016"/>
                      <a:pt x="14238" y="3271"/>
                    </a:cubicBezTo>
                    <a:cubicBezTo>
                      <a:pt x="13082" y="2526"/>
                      <a:pt x="11986" y="1813"/>
                      <a:pt x="10830" y="1101"/>
                    </a:cubicBezTo>
                    <a:cubicBezTo>
                      <a:pt x="9674" y="1813"/>
                      <a:pt x="8518" y="2526"/>
                      <a:pt x="7423" y="3271"/>
                    </a:cubicBezTo>
                    <a:cubicBezTo>
                      <a:pt x="6267" y="4016"/>
                      <a:pt x="5233" y="4825"/>
                      <a:pt x="4381" y="5667"/>
                    </a:cubicBezTo>
                    <a:cubicBezTo>
                      <a:pt x="3468" y="6509"/>
                      <a:pt x="2738" y="7384"/>
                      <a:pt x="2190" y="8323"/>
                    </a:cubicBezTo>
                    <a:cubicBezTo>
                      <a:pt x="1643" y="9229"/>
                      <a:pt x="1339" y="10233"/>
                      <a:pt x="1339" y="11270"/>
                    </a:cubicBezTo>
                    <a:cubicBezTo>
                      <a:pt x="1339" y="12209"/>
                      <a:pt x="1643" y="13018"/>
                      <a:pt x="2190" y="13666"/>
                    </a:cubicBezTo>
                    <a:cubicBezTo>
                      <a:pt x="2799" y="14314"/>
                      <a:pt x="3529" y="14864"/>
                      <a:pt x="4381" y="15285"/>
                    </a:cubicBezTo>
                    <a:cubicBezTo>
                      <a:pt x="5172" y="15706"/>
                      <a:pt x="6145" y="16030"/>
                      <a:pt x="7180" y="16257"/>
                    </a:cubicBezTo>
                    <a:cubicBezTo>
                      <a:pt x="8214" y="16516"/>
                      <a:pt x="9188" y="16710"/>
                      <a:pt x="10161" y="16872"/>
                    </a:cubicBezTo>
                    <a:cubicBezTo>
                      <a:pt x="10161" y="10201"/>
                      <a:pt x="10161" y="10201"/>
                      <a:pt x="10161" y="10201"/>
                    </a:cubicBezTo>
                    <a:cubicBezTo>
                      <a:pt x="5719" y="7837"/>
                      <a:pt x="5719" y="7837"/>
                      <a:pt x="5719" y="7837"/>
                    </a:cubicBezTo>
                    <a:cubicBezTo>
                      <a:pt x="6632" y="7351"/>
                      <a:pt x="6632" y="7351"/>
                      <a:pt x="6632" y="7351"/>
                    </a:cubicBezTo>
                    <a:cubicBezTo>
                      <a:pt x="10161" y="9197"/>
                      <a:pt x="10161" y="9197"/>
                      <a:pt x="10161" y="9197"/>
                    </a:cubicBezTo>
                    <a:cubicBezTo>
                      <a:pt x="10161" y="5797"/>
                      <a:pt x="10161" y="5797"/>
                      <a:pt x="10161" y="5797"/>
                    </a:cubicBezTo>
                    <a:cubicBezTo>
                      <a:pt x="11500" y="5797"/>
                      <a:pt x="11500" y="5797"/>
                      <a:pt x="11500" y="5797"/>
                    </a:cubicBezTo>
                    <a:cubicBezTo>
                      <a:pt x="11500" y="13083"/>
                      <a:pt x="11500" y="13083"/>
                      <a:pt x="11500" y="13083"/>
                    </a:cubicBezTo>
                    <a:cubicBezTo>
                      <a:pt x="14785" y="11302"/>
                      <a:pt x="14785" y="11302"/>
                      <a:pt x="14785" y="11302"/>
                    </a:cubicBezTo>
                    <a:cubicBezTo>
                      <a:pt x="15759" y="11820"/>
                      <a:pt x="15759" y="11820"/>
                      <a:pt x="15759" y="11820"/>
                    </a:cubicBezTo>
                    <a:cubicBezTo>
                      <a:pt x="11500" y="14087"/>
                      <a:pt x="11500" y="14087"/>
                      <a:pt x="11500" y="14087"/>
                    </a:cubicBezTo>
                    <a:lnTo>
                      <a:pt x="11500" y="16872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algn="ctr" defTabSz="410766" hangingPunct="0">
                  <a:defRPr sz="3000"/>
                </a:pPr>
                <a:endParaRPr sz="1500" kern="0">
                  <a:solidFill>
                    <a:srgbClr val="0F1113"/>
                  </a:solidFill>
                  <a:latin typeface="Open Sans"/>
                  <a:sym typeface="Open San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C8C344-E09C-4BCD-B942-BDB2D579EB5C}"/>
                </a:ext>
              </a:extLst>
            </p:cNvPr>
            <p:cNvGrpSpPr/>
            <p:nvPr/>
          </p:nvGrpSpPr>
          <p:grpSpPr>
            <a:xfrm>
              <a:off x="759655" y="3830513"/>
              <a:ext cx="916678" cy="916678"/>
              <a:chOff x="759655" y="3830513"/>
              <a:chExt cx="916678" cy="916678"/>
            </a:xfrm>
          </p:grpSpPr>
          <p:sp>
            <p:nvSpPr>
              <p:cNvPr id="9" name="Shape 513">
                <a:extLst>
                  <a:ext uri="{FF2B5EF4-FFF2-40B4-BE49-F238E27FC236}">
                    <a16:creationId xmlns:a16="http://schemas.microsoft.com/office/drawing/2014/main" id="{0F678EE6-8F85-44ED-911E-E27EF8C03FC9}"/>
                  </a:ext>
                </a:extLst>
              </p:cNvPr>
              <p:cNvSpPr/>
              <p:nvPr/>
            </p:nvSpPr>
            <p:spPr>
              <a:xfrm>
                <a:off x="759655" y="3830513"/>
                <a:ext cx="916678" cy="916678"/>
              </a:xfrm>
              <a:prstGeom prst="ellipse">
                <a:avLst/>
              </a:prstGeom>
              <a:solidFill>
                <a:srgbClr val="B2C529"/>
              </a:solidFill>
              <a:ln w="88900"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0400000" scaled="0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22860" rIns="22860" anchor="ctr"/>
              <a:lstStyle/>
              <a:p>
                <a:pPr algn="ctr" defTabSz="410766" hangingPunct="0"/>
                <a:endParaRPr sz="1500" kern="0">
                  <a:solidFill>
                    <a:srgbClr val="FFFFFF"/>
                  </a:solidFill>
                  <a:latin typeface="Open Sans"/>
                  <a:sym typeface="Open Sans"/>
                </a:endParaRPr>
              </a:p>
            </p:txBody>
          </p:sp>
          <p:sp>
            <p:nvSpPr>
              <p:cNvPr id="14" name="Shape 517">
                <a:extLst>
                  <a:ext uri="{FF2B5EF4-FFF2-40B4-BE49-F238E27FC236}">
                    <a16:creationId xmlns:a16="http://schemas.microsoft.com/office/drawing/2014/main" id="{B15F60B3-B1F1-4392-A80F-111BA67C3171}"/>
                  </a:ext>
                </a:extLst>
              </p:cNvPr>
              <p:cNvSpPr/>
              <p:nvPr/>
            </p:nvSpPr>
            <p:spPr>
              <a:xfrm>
                <a:off x="1061787" y="3999906"/>
                <a:ext cx="295275" cy="594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12792"/>
                    </a:moveTo>
                    <a:cubicBezTo>
                      <a:pt x="21600" y="17293"/>
                      <a:pt x="21600" y="17293"/>
                      <a:pt x="21600" y="17293"/>
                    </a:cubicBezTo>
                    <a:cubicBezTo>
                      <a:pt x="0" y="17293"/>
                      <a:pt x="0" y="17293"/>
                      <a:pt x="0" y="17293"/>
                    </a:cubicBezTo>
                    <a:cubicBezTo>
                      <a:pt x="5400" y="12824"/>
                      <a:pt x="5400" y="12824"/>
                      <a:pt x="5400" y="12824"/>
                    </a:cubicBezTo>
                    <a:cubicBezTo>
                      <a:pt x="5400" y="12176"/>
                      <a:pt x="5400" y="11529"/>
                      <a:pt x="5400" y="10849"/>
                    </a:cubicBezTo>
                    <a:cubicBezTo>
                      <a:pt x="5400" y="10169"/>
                      <a:pt x="5400" y="9521"/>
                      <a:pt x="5400" y="8938"/>
                    </a:cubicBezTo>
                    <a:cubicBezTo>
                      <a:pt x="5400" y="8355"/>
                      <a:pt x="5400" y="7804"/>
                      <a:pt x="5400" y="7319"/>
                    </a:cubicBezTo>
                    <a:cubicBezTo>
                      <a:pt x="5400" y="6833"/>
                      <a:pt x="5400" y="6444"/>
                      <a:pt x="5400" y="6218"/>
                    </a:cubicBezTo>
                    <a:cubicBezTo>
                      <a:pt x="5400" y="5700"/>
                      <a:pt x="5497" y="5149"/>
                      <a:pt x="5789" y="4566"/>
                    </a:cubicBezTo>
                    <a:cubicBezTo>
                      <a:pt x="6032" y="3983"/>
                      <a:pt x="6373" y="3400"/>
                      <a:pt x="6859" y="2882"/>
                    </a:cubicBezTo>
                    <a:cubicBezTo>
                      <a:pt x="7297" y="2299"/>
                      <a:pt x="7881" y="1781"/>
                      <a:pt x="8562" y="1263"/>
                    </a:cubicBezTo>
                    <a:cubicBezTo>
                      <a:pt x="9243" y="777"/>
                      <a:pt x="9973" y="356"/>
                      <a:pt x="10849" y="0"/>
                    </a:cubicBezTo>
                    <a:cubicBezTo>
                      <a:pt x="11676" y="356"/>
                      <a:pt x="12454" y="777"/>
                      <a:pt x="13135" y="1263"/>
                    </a:cubicBezTo>
                    <a:cubicBezTo>
                      <a:pt x="13768" y="1781"/>
                      <a:pt x="14351" y="2299"/>
                      <a:pt x="14741" y="2882"/>
                    </a:cubicBezTo>
                    <a:cubicBezTo>
                      <a:pt x="15227" y="3400"/>
                      <a:pt x="15568" y="3951"/>
                      <a:pt x="15859" y="4534"/>
                    </a:cubicBezTo>
                    <a:cubicBezTo>
                      <a:pt x="16103" y="5117"/>
                      <a:pt x="16200" y="5667"/>
                      <a:pt x="16200" y="6153"/>
                    </a:cubicBezTo>
                    <a:cubicBezTo>
                      <a:pt x="16200" y="6444"/>
                      <a:pt x="16200" y="6833"/>
                      <a:pt x="16200" y="7286"/>
                    </a:cubicBezTo>
                    <a:cubicBezTo>
                      <a:pt x="16200" y="7772"/>
                      <a:pt x="16200" y="8323"/>
                      <a:pt x="16200" y="8906"/>
                    </a:cubicBezTo>
                    <a:cubicBezTo>
                      <a:pt x="16200" y="9488"/>
                      <a:pt x="16200" y="10136"/>
                      <a:pt x="16200" y="10816"/>
                    </a:cubicBezTo>
                    <a:cubicBezTo>
                      <a:pt x="16200" y="11464"/>
                      <a:pt x="16200" y="12144"/>
                      <a:pt x="16200" y="12792"/>
                    </a:cubicBezTo>
                    <a:close/>
                    <a:moveTo>
                      <a:pt x="5400" y="16581"/>
                    </a:moveTo>
                    <a:cubicBezTo>
                      <a:pt x="5400" y="13925"/>
                      <a:pt x="5400" y="13925"/>
                      <a:pt x="5400" y="13925"/>
                    </a:cubicBezTo>
                    <a:cubicBezTo>
                      <a:pt x="2286" y="16581"/>
                      <a:pt x="2286" y="16581"/>
                      <a:pt x="2286" y="16581"/>
                    </a:cubicBezTo>
                    <a:lnTo>
                      <a:pt x="5400" y="16581"/>
                    </a:lnTo>
                    <a:close/>
                    <a:moveTo>
                      <a:pt x="15130" y="16581"/>
                    </a:moveTo>
                    <a:cubicBezTo>
                      <a:pt x="15130" y="6218"/>
                      <a:pt x="15130" y="6218"/>
                      <a:pt x="15130" y="6218"/>
                    </a:cubicBezTo>
                    <a:cubicBezTo>
                      <a:pt x="15130" y="5797"/>
                      <a:pt x="15032" y="5343"/>
                      <a:pt x="14838" y="4858"/>
                    </a:cubicBezTo>
                    <a:cubicBezTo>
                      <a:pt x="14643" y="4372"/>
                      <a:pt x="14400" y="3886"/>
                      <a:pt x="14011" y="3433"/>
                    </a:cubicBezTo>
                    <a:cubicBezTo>
                      <a:pt x="13670" y="2947"/>
                      <a:pt x="13232" y="2494"/>
                      <a:pt x="12649" y="2040"/>
                    </a:cubicBezTo>
                    <a:cubicBezTo>
                      <a:pt x="12114" y="1619"/>
                      <a:pt x="11530" y="1231"/>
                      <a:pt x="10849" y="842"/>
                    </a:cubicBezTo>
                    <a:cubicBezTo>
                      <a:pt x="10119" y="1231"/>
                      <a:pt x="9486" y="1619"/>
                      <a:pt x="8951" y="2040"/>
                    </a:cubicBezTo>
                    <a:cubicBezTo>
                      <a:pt x="8416" y="2494"/>
                      <a:pt x="7978" y="2947"/>
                      <a:pt x="7589" y="3433"/>
                    </a:cubicBezTo>
                    <a:cubicBezTo>
                      <a:pt x="7200" y="3886"/>
                      <a:pt x="6957" y="4372"/>
                      <a:pt x="6762" y="4858"/>
                    </a:cubicBezTo>
                    <a:cubicBezTo>
                      <a:pt x="6568" y="5343"/>
                      <a:pt x="6470" y="5797"/>
                      <a:pt x="6470" y="6218"/>
                    </a:cubicBezTo>
                    <a:cubicBezTo>
                      <a:pt x="6470" y="16581"/>
                      <a:pt x="6470" y="16581"/>
                      <a:pt x="6470" y="16581"/>
                    </a:cubicBezTo>
                    <a:lnTo>
                      <a:pt x="15130" y="16581"/>
                    </a:lnTo>
                    <a:close/>
                    <a:moveTo>
                      <a:pt x="7541" y="18005"/>
                    </a:moveTo>
                    <a:cubicBezTo>
                      <a:pt x="7541" y="20175"/>
                      <a:pt x="7541" y="20175"/>
                      <a:pt x="7541" y="20175"/>
                    </a:cubicBezTo>
                    <a:cubicBezTo>
                      <a:pt x="8659" y="20175"/>
                      <a:pt x="8659" y="20175"/>
                      <a:pt x="8659" y="20175"/>
                    </a:cubicBezTo>
                    <a:cubicBezTo>
                      <a:pt x="8659" y="18005"/>
                      <a:pt x="8659" y="18005"/>
                      <a:pt x="8659" y="18005"/>
                    </a:cubicBezTo>
                    <a:lnTo>
                      <a:pt x="7541" y="18005"/>
                    </a:lnTo>
                    <a:close/>
                    <a:moveTo>
                      <a:pt x="10849" y="5019"/>
                    </a:moveTo>
                    <a:cubicBezTo>
                      <a:pt x="11189" y="5019"/>
                      <a:pt x="11578" y="5084"/>
                      <a:pt x="11870" y="5181"/>
                    </a:cubicBezTo>
                    <a:cubicBezTo>
                      <a:pt x="12211" y="5279"/>
                      <a:pt x="12503" y="5408"/>
                      <a:pt x="12746" y="5570"/>
                    </a:cubicBezTo>
                    <a:cubicBezTo>
                      <a:pt x="12989" y="5732"/>
                      <a:pt x="13184" y="5926"/>
                      <a:pt x="13281" y="6153"/>
                    </a:cubicBezTo>
                    <a:cubicBezTo>
                      <a:pt x="13427" y="6347"/>
                      <a:pt x="13476" y="6574"/>
                      <a:pt x="13476" y="6833"/>
                    </a:cubicBezTo>
                    <a:cubicBezTo>
                      <a:pt x="13476" y="7092"/>
                      <a:pt x="13427" y="7319"/>
                      <a:pt x="13281" y="7545"/>
                    </a:cubicBezTo>
                    <a:cubicBezTo>
                      <a:pt x="13184" y="7772"/>
                      <a:pt x="12989" y="7966"/>
                      <a:pt x="12746" y="8096"/>
                    </a:cubicBezTo>
                    <a:cubicBezTo>
                      <a:pt x="12503" y="8258"/>
                      <a:pt x="12211" y="8420"/>
                      <a:pt x="11870" y="8517"/>
                    </a:cubicBezTo>
                    <a:cubicBezTo>
                      <a:pt x="11578" y="8614"/>
                      <a:pt x="11189" y="8646"/>
                      <a:pt x="10849" y="8646"/>
                    </a:cubicBezTo>
                    <a:cubicBezTo>
                      <a:pt x="10459" y="8646"/>
                      <a:pt x="10070" y="8614"/>
                      <a:pt x="9778" y="8517"/>
                    </a:cubicBezTo>
                    <a:cubicBezTo>
                      <a:pt x="9438" y="8420"/>
                      <a:pt x="9146" y="8258"/>
                      <a:pt x="8854" y="8096"/>
                    </a:cubicBezTo>
                    <a:cubicBezTo>
                      <a:pt x="8659" y="7966"/>
                      <a:pt x="8465" y="7772"/>
                      <a:pt x="8319" y="7545"/>
                    </a:cubicBezTo>
                    <a:cubicBezTo>
                      <a:pt x="8173" y="7319"/>
                      <a:pt x="8124" y="7092"/>
                      <a:pt x="8124" y="6833"/>
                    </a:cubicBezTo>
                    <a:cubicBezTo>
                      <a:pt x="8124" y="6574"/>
                      <a:pt x="8173" y="6347"/>
                      <a:pt x="8319" y="6153"/>
                    </a:cubicBezTo>
                    <a:cubicBezTo>
                      <a:pt x="8465" y="5926"/>
                      <a:pt x="8659" y="5732"/>
                      <a:pt x="8854" y="5570"/>
                    </a:cubicBezTo>
                    <a:cubicBezTo>
                      <a:pt x="9146" y="5408"/>
                      <a:pt x="9438" y="5279"/>
                      <a:pt x="9778" y="5181"/>
                    </a:cubicBezTo>
                    <a:cubicBezTo>
                      <a:pt x="10070" y="5084"/>
                      <a:pt x="10459" y="5019"/>
                      <a:pt x="10849" y="5019"/>
                    </a:cubicBezTo>
                    <a:close/>
                    <a:moveTo>
                      <a:pt x="10849" y="7934"/>
                    </a:moveTo>
                    <a:cubicBezTo>
                      <a:pt x="11043" y="7934"/>
                      <a:pt x="11238" y="7902"/>
                      <a:pt x="11432" y="7837"/>
                    </a:cubicBezTo>
                    <a:cubicBezTo>
                      <a:pt x="11627" y="7804"/>
                      <a:pt x="11822" y="7707"/>
                      <a:pt x="11968" y="7610"/>
                    </a:cubicBezTo>
                    <a:cubicBezTo>
                      <a:pt x="12114" y="7513"/>
                      <a:pt x="12211" y="7416"/>
                      <a:pt x="12308" y="7286"/>
                    </a:cubicBezTo>
                    <a:cubicBezTo>
                      <a:pt x="12357" y="7157"/>
                      <a:pt x="12405" y="6995"/>
                      <a:pt x="12405" y="6833"/>
                    </a:cubicBezTo>
                    <a:cubicBezTo>
                      <a:pt x="12405" y="6703"/>
                      <a:pt x="12357" y="6542"/>
                      <a:pt x="12308" y="6412"/>
                    </a:cubicBezTo>
                    <a:cubicBezTo>
                      <a:pt x="12211" y="6282"/>
                      <a:pt x="12114" y="6153"/>
                      <a:pt x="11968" y="6088"/>
                    </a:cubicBezTo>
                    <a:cubicBezTo>
                      <a:pt x="11822" y="5959"/>
                      <a:pt x="11627" y="5894"/>
                      <a:pt x="11432" y="5861"/>
                    </a:cubicBezTo>
                    <a:cubicBezTo>
                      <a:pt x="11238" y="5797"/>
                      <a:pt x="11043" y="5797"/>
                      <a:pt x="10849" y="5797"/>
                    </a:cubicBezTo>
                    <a:cubicBezTo>
                      <a:pt x="10557" y="5797"/>
                      <a:pt x="10362" y="5797"/>
                      <a:pt x="10168" y="5861"/>
                    </a:cubicBezTo>
                    <a:cubicBezTo>
                      <a:pt x="9973" y="5894"/>
                      <a:pt x="9778" y="5959"/>
                      <a:pt x="9632" y="6088"/>
                    </a:cubicBezTo>
                    <a:cubicBezTo>
                      <a:pt x="9486" y="6153"/>
                      <a:pt x="9389" y="6282"/>
                      <a:pt x="9292" y="6412"/>
                    </a:cubicBezTo>
                    <a:cubicBezTo>
                      <a:pt x="9243" y="6542"/>
                      <a:pt x="9195" y="6703"/>
                      <a:pt x="9195" y="6833"/>
                    </a:cubicBezTo>
                    <a:cubicBezTo>
                      <a:pt x="9195" y="6995"/>
                      <a:pt x="9243" y="7157"/>
                      <a:pt x="9292" y="7286"/>
                    </a:cubicBezTo>
                    <a:cubicBezTo>
                      <a:pt x="9389" y="7416"/>
                      <a:pt x="9486" y="7513"/>
                      <a:pt x="9632" y="7610"/>
                    </a:cubicBezTo>
                    <a:cubicBezTo>
                      <a:pt x="9778" y="7707"/>
                      <a:pt x="9973" y="7804"/>
                      <a:pt x="10168" y="7837"/>
                    </a:cubicBezTo>
                    <a:cubicBezTo>
                      <a:pt x="10362" y="7902"/>
                      <a:pt x="10557" y="7934"/>
                      <a:pt x="10849" y="7934"/>
                    </a:cubicBezTo>
                    <a:close/>
                    <a:moveTo>
                      <a:pt x="10265" y="18005"/>
                    </a:moveTo>
                    <a:cubicBezTo>
                      <a:pt x="10265" y="21600"/>
                      <a:pt x="10265" y="21600"/>
                      <a:pt x="10265" y="21600"/>
                    </a:cubicBezTo>
                    <a:cubicBezTo>
                      <a:pt x="11335" y="21600"/>
                      <a:pt x="11335" y="21600"/>
                      <a:pt x="11335" y="21600"/>
                    </a:cubicBezTo>
                    <a:cubicBezTo>
                      <a:pt x="11335" y="18005"/>
                      <a:pt x="11335" y="18005"/>
                      <a:pt x="11335" y="18005"/>
                    </a:cubicBezTo>
                    <a:lnTo>
                      <a:pt x="10265" y="18005"/>
                    </a:lnTo>
                    <a:close/>
                    <a:moveTo>
                      <a:pt x="12989" y="18005"/>
                    </a:moveTo>
                    <a:cubicBezTo>
                      <a:pt x="12989" y="20175"/>
                      <a:pt x="12989" y="20175"/>
                      <a:pt x="12989" y="20175"/>
                    </a:cubicBezTo>
                    <a:cubicBezTo>
                      <a:pt x="14059" y="20175"/>
                      <a:pt x="14059" y="20175"/>
                      <a:pt x="14059" y="20175"/>
                    </a:cubicBezTo>
                    <a:cubicBezTo>
                      <a:pt x="14059" y="18005"/>
                      <a:pt x="14059" y="18005"/>
                      <a:pt x="14059" y="18005"/>
                    </a:cubicBezTo>
                    <a:lnTo>
                      <a:pt x="12989" y="18005"/>
                    </a:lnTo>
                    <a:close/>
                    <a:moveTo>
                      <a:pt x="16200" y="13925"/>
                    </a:moveTo>
                    <a:cubicBezTo>
                      <a:pt x="16200" y="14216"/>
                      <a:pt x="16200" y="14476"/>
                      <a:pt x="16200" y="14735"/>
                    </a:cubicBezTo>
                    <a:cubicBezTo>
                      <a:pt x="16200" y="14961"/>
                      <a:pt x="16200" y="15220"/>
                      <a:pt x="16200" y="15447"/>
                    </a:cubicBezTo>
                    <a:cubicBezTo>
                      <a:pt x="16200" y="15641"/>
                      <a:pt x="16200" y="15836"/>
                      <a:pt x="16200" y="16030"/>
                    </a:cubicBezTo>
                    <a:cubicBezTo>
                      <a:pt x="16200" y="16224"/>
                      <a:pt x="16200" y="16419"/>
                      <a:pt x="16200" y="16581"/>
                    </a:cubicBezTo>
                    <a:cubicBezTo>
                      <a:pt x="19314" y="16581"/>
                      <a:pt x="19314" y="16581"/>
                      <a:pt x="19314" y="16581"/>
                    </a:cubicBezTo>
                    <a:lnTo>
                      <a:pt x="16200" y="13925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algn="ctr" defTabSz="410766" hangingPunct="0">
                  <a:defRPr sz="3000"/>
                </a:pPr>
                <a:endParaRPr sz="1500" kern="0">
                  <a:solidFill>
                    <a:srgbClr val="0F1113"/>
                  </a:solidFill>
                  <a:latin typeface="Open Sans"/>
                  <a:sym typeface="Open San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0090A2-632E-4774-8A96-90E2C9B72E00}"/>
                </a:ext>
              </a:extLst>
            </p:cNvPr>
            <p:cNvGrpSpPr/>
            <p:nvPr/>
          </p:nvGrpSpPr>
          <p:grpSpPr>
            <a:xfrm>
              <a:off x="759656" y="2621942"/>
              <a:ext cx="916678" cy="916678"/>
              <a:chOff x="759656" y="2621942"/>
              <a:chExt cx="916678" cy="916678"/>
            </a:xfrm>
          </p:grpSpPr>
          <p:sp>
            <p:nvSpPr>
              <p:cNvPr id="10" name="Shape 510">
                <a:extLst>
                  <a:ext uri="{FF2B5EF4-FFF2-40B4-BE49-F238E27FC236}">
                    <a16:creationId xmlns:a16="http://schemas.microsoft.com/office/drawing/2014/main" id="{CF355655-AF85-428B-B72F-2CAC9083DF26}"/>
                  </a:ext>
                </a:extLst>
              </p:cNvPr>
              <p:cNvSpPr/>
              <p:nvPr/>
            </p:nvSpPr>
            <p:spPr>
              <a:xfrm>
                <a:off x="759656" y="2621942"/>
                <a:ext cx="916678" cy="916678"/>
              </a:xfrm>
              <a:prstGeom prst="ellipse">
                <a:avLst/>
              </a:prstGeom>
              <a:solidFill>
                <a:srgbClr val="80BADF"/>
              </a:solidFill>
              <a:ln w="88900">
                <a:gradFill>
                  <a:gsLst>
                    <a:gs pos="0">
                      <a:srgbClr val="295582"/>
                    </a:gs>
                    <a:gs pos="100000">
                      <a:schemeClr val="bg1"/>
                    </a:gs>
                  </a:gsLst>
                  <a:lin ang="20400000" scaled="0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22860" rIns="22860" anchor="ctr"/>
              <a:lstStyle/>
              <a:p>
                <a:pPr marL="0" marR="0" lvl="0" indent="0" algn="ctr" defTabSz="41076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sym typeface="Open Sans"/>
                </a:endParaRPr>
              </a:p>
            </p:txBody>
          </p:sp>
          <p:sp>
            <p:nvSpPr>
              <p:cNvPr id="15" name="Shape 514">
                <a:extLst>
                  <a:ext uri="{FF2B5EF4-FFF2-40B4-BE49-F238E27FC236}">
                    <a16:creationId xmlns:a16="http://schemas.microsoft.com/office/drawing/2014/main" id="{9EA99312-7B03-473E-98BA-5C60C855AB8F}"/>
                  </a:ext>
                </a:extLst>
              </p:cNvPr>
              <p:cNvSpPr/>
              <p:nvPr/>
            </p:nvSpPr>
            <p:spPr>
              <a:xfrm>
                <a:off x="1075944" y="2811926"/>
                <a:ext cx="276225" cy="61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529" y="0"/>
                    </a:moveTo>
                    <a:lnTo>
                      <a:pt x="13694" y="9354"/>
                    </a:lnTo>
                    <a:lnTo>
                      <a:pt x="21600" y="9354"/>
                    </a:lnTo>
                    <a:lnTo>
                      <a:pt x="6071" y="21600"/>
                    </a:lnTo>
                    <a:lnTo>
                      <a:pt x="7906" y="12246"/>
                    </a:lnTo>
                    <a:lnTo>
                      <a:pt x="0" y="12246"/>
                    </a:lnTo>
                    <a:lnTo>
                      <a:pt x="15529" y="0"/>
                    </a:lnTo>
                    <a:close/>
                    <a:moveTo>
                      <a:pt x="13835" y="2551"/>
                    </a:moveTo>
                    <a:lnTo>
                      <a:pt x="2400" y="11480"/>
                    </a:lnTo>
                    <a:lnTo>
                      <a:pt x="9318" y="11480"/>
                    </a:lnTo>
                    <a:lnTo>
                      <a:pt x="7765" y="19049"/>
                    </a:lnTo>
                    <a:lnTo>
                      <a:pt x="19200" y="10120"/>
                    </a:lnTo>
                    <a:lnTo>
                      <a:pt x="12282" y="10120"/>
                    </a:lnTo>
                    <a:lnTo>
                      <a:pt x="13835" y="255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algn="ctr" defTabSz="410766" hangingPunct="0">
                  <a:defRPr sz="3000"/>
                </a:pPr>
                <a:endParaRPr sz="1500" kern="0">
                  <a:solidFill>
                    <a:srgbClr val="0F1113"/>
                  </a:solidFill>
                  <a:latin typeface="Open Sans"/>
                  <a:sym typeface="Open San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794F76-07BA-4CB5-9BFA-88B889C1CFE4}"/>
                </a:ext>
              </a:extLst>
            </p:cNvPr>
            <p:cNvSpPr txBox="1"/>
            <p:nvPr/>
          </p:nvSpPr>
          <p:spPr>
            <a:xfrm>
              <a:off x="2010846" y="1523336"/>
              <a:ext cx="6808763" cy="6986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Jewish philanthropy is currently largely dependent on a small sect within the wider community context. The community places its needs in the hands of a very few.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2CA83D-E904-40FE-9EFF-85E06E00E454}"/>
                </a:ext>
              </a:extLst>
            </p:cNvPr>
            <p:cNvSpPr txBox="1"/>
            <p:nvPr/>
          </p:nvSpPr>
          <p:spPr>
            <a:xfrm>
              <a:off x="2010846" y="2748767"/>
              <a:ext cx="6808763" cy="6986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With an ageing population demographic, increasing rate of assimilation and general rise in cost of living, the requirements placed on philanthropic giving will be exacerbated. (2016 Census Analysis; Gen 17)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59D5C7-7311-4603-BD41-6EB9F7BE69AF}"/>
                </a:ext>
              </a:extLst>
            </p:cNvPr>
            <p:cNvSpPr txBox="1"/>
            <p:nvPr/>
          </p:nvSpPr>
          <p:spPr>
            <a:xfrm>
              <a:off x="2010846" y="4208745"/>
              <a:ext cx="6808763" cy="2630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importance of charitable giving decreases in younger givers. (Gen 17)</a:t>
              </a: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9C24ACF2-AE04-4F00-B88D-1ABC887E6835}"/>
                </a:ext>
              </a:extLst>
            </p:cNvPr>
            <p:cNvSpPr txBox="1">
              <a:spLocks/>
            </p:cNvSpPr>
            <p:nvPr/>
          </p:nvSpPr>
          <p:spPr>
            <a:xfrm>
              <a:off x="630936" y="274320"/>
              <a:ext cx="7886700" cy="993775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300" b="1" kern="1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The Problem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1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C3D66-CF68-4093-9234-1A8935E5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Mission &amp; Vision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0D2431B9-F72C-4DF0-B478-38B2A64F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F1BB-D550-4419-9B89-CCFF4D3A9504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0A370D-7365-4ED3-81EC-F7500661EDF6}"/>
              </a:ext>
            </a:extLst>
          </p:cNvPr>
          <p:cNvGrpSpPr/>
          <p:nvPr/>
        </p:nvGrpSpPr>
        <p:grpSpPr>
          <a:xfrm>
            <a:off x="4707582" y="1491125"/>
            <a:ext cx="4923692" cy="3185870"/>
            <a:chOff x="4707582" y="1491125"/>
            <a:chExt cx="4923692" cy="318587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F86E172-CB11-4D2A-856B-8F357E097FCC}"/>
                </a:ext>
              </a:extLst>
            </p:cNvPr>
            <p:cNvSpPr/>
            <p:nvPr/>
          </p:nvSpPr>
          <p:spPr>
            <a:xfrm>
              <a:off x="4707582" y="1491125"/>
              <a:ext cx="4923692" cy="3185870"/>
            </a:xfrm>
            <a:prstGeom prst="roundRect">
              <a:avLst>
                <a:gd name="adj" fmla="val 19316"/>
              </a:avLst>
            </a:prstGeom>
            <a:solidFill>
              <a:srgbClr val="80BADF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hape 510">
              <a:extLst>
                <a:ext uri="{FF2B5EF4-FFF2-40B4-BE49-F238E27FC236}">
                  <a16:creationId xmlns:a16="http://schemas.microsoft.com/office/drawing/2014/main" id="{CF355655-AF85-428B-B72F-2CAC9083DF26}"/>
                </a:ext>
              </a:extLst>
            </p:cNvPr>
            <p:cNvSpPr/>
            <p:nvPr/>
          </p:nvSpPr>
          <p:spPr>
            <a:xfrm>
              <a:off x="5964212" y="1836478"/>
              <a:ext cx="916678" cy="916678"/>
            </a:xfrm>
            <a:prstGeom prst="ellipse">
              <a:avLst/>
            </a:prstGeom>
            <a:solidFill>
              <a:srgbClr val="80BADF"/>
            </a:solidFill>
            <a:ln w="88900">
              <a:gradFill>
                <a:gsLst>
                  <a:gs pos="0">
                    <a:srgbClr val="295582"/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marL="0" marR="0" lvl="0" indent="0" algn="ctr" defTabSz="41076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sym typeface="Open San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EAA13A-B533-474A-9A6F-FF0C18FCC03C}"/>
                </a:ext>
              </a:extLst>
            </p:cNvPr>
            <p:cNvSpPr txBox="1"/>
            <p:nvPr/>
          </p:nvSpPr>
          <p:spPr>
            <a:xfrm>
              <a:off x="5094163" y="3137220"/>
              <a:ext cx="2815818" cy="1324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Create a continuously growing base of sustainable philanthropy that enables a vibrant Jewish community in Australia for future generations.</a:t>
              </a: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2294A004-D6B7-43CB-A263-536E12C7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1054" y="1870609"/>
              <a:ext cx="821486" cy="82148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F83EE8A-FBB1-43F2-B344-CCE036612EE7}"/>
              </a:ext>
            </a:extLst>
          </p:cNvPr>
          <p:cNvGrpSpPr/>
          <p:nvPr/>
        </p:nvGrpSpPr>
        <p:grpSpPr>
          <a:xfrm>
            <a:off x="-466219" y="1491125"/>
            <a:ext cx="4923692" cy="3185870"/>
            <a:chOff x="-466219" y="1491125"/>
            <a:chExt cx="4923692" cy="318587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D569B9-95DF-42F9-A306-DD99B532DDD9}"/>
                </a:ext>
              </a:extLst>
            </p:cNvPr>
            <p:cNvSpPr/>
            <p:nvPr/>
          </p:nvSpPr>
          <p:spPr>
            <a:xfrm>
              <a:off x="-466219" y="1491125"/>
              <a:ext cx="4923692" cy="3185870"/>
            </a:xfrm>
            <a:prstGeom prst="roundRect">
              <a:avLst>
                <a:gd name="adj" fmla="val 19316"/>
              </a:avLst>
            </a:prstGeom>
            <a:solidFill>
              <a:srgbClr val="C0D532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794F76-07BA-4CB5-9BFA-88B889C1CFE4}"/>
                </a:ext>
              </a:extLst>
            </p:cNvPr>
            <p:cNvSpPr txBox="1"/>
            <p:nvPr/>
          </p:nvSpPr>
          <p:spPr>
            <a:xfrm>
              <a:off x="1602591" y="3137220"/>
              <a:ext cx="2434951" cy="1324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Realizing the potential of future game changers by providing them with the necessary time, treasure and talent.</a:t>
              </a:r>
            </a:p>
          </p:txBody>
        </p:sp>
        <p:sp>
          <p:nvSpPr>
            <p:cNvPr id="8" name="Shape 511">
              <a:extLst>
                <a:ext uri="{FF2B5EF4-FFF2-40B4-BE49-F238E27FC236}">
                  <a16:creationId xmlns:a16="http://schemas.microsoft.com/office/drawing/2014/main" id="{6138087A-C711-495F-B0C7-E2A5F7058ED3}"/>
                </a:ext>
              </a:extLst>
            </p:cNvPr>
            <p:cNvSpPr/>
            <p:nvPr/>
          </p:nvSpPr>
          <p:spPr>
            <a:xfrm>
              <a:off x="2266940" y="1836478"/>
              <a:ext cx="916678" cy="916678"/>
            </a:xfrm>
            <a:prstGeom prst="ellipse">
              <a:avLst/>
            </a:prstGeom>
            <a:solidFill>
              <a:srgbClr val="1077BC"/>
            </a:solidFill>
            <a:ln w="88900">
              <a:gradFill>
                <a:gsLst>
                  <a:gs pos="0">
                    <a:srgbClr val="295582"/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marL="0" marR="0" lvl="0" indent="0" algn="ctr" defTabSz="41076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sym typeface="Open San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8D5280-BC35-4099-BCE9-8FBB9014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" b="1641"/>
            <a:stretch/>
          </p:blipFill>
          <p:spPr>
            <a:xfrm>
              <a:off x="2417988" y="2025747"/>
              <a:ext cx="614581" cy="569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22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C3D66-CF68-4093-9234-1A8935E5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LaunchPadX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C4F34-519B-4D1B-9EBB-18CA7973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F1BB-D550-4419-9B89-CCFF4D3A9504}" type="slidenum">
              <a:rPr lang="en-US" smtClean="0"/>
              <a:t>6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794F76-07BA-4CB5-9BFA-88B889C1CFE4}"/>
              </a:ext>
            </a:extLst>
          </p:cNvPr>
          <p:cNvSpPr txBox="1"/>
          <p:nvPr/>
        </p:nvSpPr>
        <p:spPr>
          <a:xfrm>
            <a:off x="628650" y="1324248"/>
            <a:ext cx="8343620" cy="6986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An Australian Jewish Funder (</a:t>
            </a:r>
            <a:r>
              <a: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AJF</a:t>
            </a:r>
            <a:r>
              <a: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) initiative that connects Australian “for-profit” innovation, philanthropy with a Jewish lens and the Australian Jewish community. The initiative is based </a:t>
            </a:r>
            <a:b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on the Mamilla program1 run in 2016.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EB16BB-E4E6-49C7-95B3-A698B6F00C55}"/>
              </a:ext>
            </a:extLst>
          </p:cNvPr>
          <p:cNvSpPr txBox="1"/>
          <p:nvPr/>
        </p:nvSpPr>
        <p:spPr>
          <a:xfrm>
            <a:off x="628650" y="4906693"/>
            <a:ext cx="8343620" cy="206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The Mamilla Program … . The program was led by Tracie </a:t>
            </a:r>
            <a:r>
              <a:rPr lang="en-US" sz="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Olcha</a:t>
            </a:r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 (CEO, AJF), Amanda Miller and Ronen Hein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05EA24-152B-415D-85B0-DF55ECA043BF}"/>
              </a:ext>
            </a:extLst>
          </p:cNvPr>
          <p:cNvGrpSpPr/>
          <p:nvPr/>
        </p:nvGrpSpPr>
        <p:grpSpPr>
          <a:xfrm>
            <a:off x="3690228" y="2315024"/>
            <a:ext cx="1518221" cy="1473383"/>
            <a:chOff x="3690228" y="2315024"/>
            <a:chExt cx="1518221" cy="1473383"/>
          </a:xfrm>
        </p:grpSpPr>
        <p:sp>
          <p:nvSpPr>
            <p:cNvPr id="27" name="Arrow: Left-Right 26">
              <a:extLst>
                <a:ext uri="{FF2B5EF4-FFF2-40B4-BE49-F238E27FC236}">
                  <a16:creationId xmlns:a16="http://schemas.microsoft.com/office/drawing/2014/main" id="{06C6F0C7-34A1-46A3-AD05-1ACC6D2F4C52}"/>
                </a:ext>
              </a:extLst>
            </p:cNvPr>
            <p:cNvSpPr/>
            <p:nvPr/>
          </p:nvSpPr>
          <p:spPr>
            <a:xfrm>
              <a:off x="3787073" y="3319396"/>
              <a:ext cx="1324531" cy="469011"/>
            </a:xfrm>
            <a:prstGeom prst="leftRightArrow">
              <a:avLst/>
            </a:prstGeom>
            <a:gradFill>
              <a:gsLst>
                <a:gs pos="0">
                  <a:srgbClr val="80BADF"/>
                </a:gs>
                <a:gs pos="100000">
                  <a:srgbClr val="C0D53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3E72AC-C246-4924-B6D3-1886393C17A3}"/>
                </a:ext>
              </a:extLst>
            </p:cNvPr>
            <p:cNvSpPr txBox="1"/>
            <p:nvPr/>
          </p:nvSpPr>
          <p:spPr>
            <a:xfrm>
              <a:off x="3690228" y="2315024"/>
              <a:ext cx="1518221" cy="9491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Connect &amp; Strengthen Jewish Community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82501C-D215-4046-8E09-2708682AA98D}"/>
              </a:ext>
            </a:extLst>
          </p:cNvPr>
          <p:cNvGrpSpPr/>
          <p:nvPr/>
        </p:nvGrpSpPr>
        <p:grpSpPr>
          <a:xfrm>
            <a:off x="-466219" y="2075659"/>
            <a:ext cx="4198975" cy="2735876"/>
            <a:chOff x="-466219" y="2075659"/>
            <a:chExt cx="4198975" cy="2735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A2B14AD-A36F-433F-AFCA-4BF0D86E695B}"/>
                </a:ext>
              </a:extLst>
            </p:cNvPr>
            <p:cNvSpPr/>
            <p:nvPr/>
          </p:nvSpPr>
          <p:spPr>
            <a:xfrm>
              <a:off x="-466219" y="2075659"/>
              <a:ext cx="4198975" cy="2735876"/>
            </a:xfrm>
            <a:prstGeom prst="roundRect">
              <a:avLst>
                <a:gd name="adj" fmla="val 19316"/>
              </a:avLst>
            </a:prstGeom>
            <a:solidFill>
              <a:srgbClr val="80BADF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2CA83D-E904-40FE-9EFF-85E06E00E454}"/>
                </a:ext>
              </a:extLst>
            </p:cNvPr>
            <p:cNvSpPr txBox="1"/>
            <p:nvPr/>
          </p:nvSpPr>
          <p:spPr>
            <a:xfrm>
              <a:off x="513864" y="2315024"/>
              <a:ext cx="3149206" cy="2236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“For Profit” Innovation</a:t>
              </a:r>
            </a:p>
            <a:p>
              <a:pPr marL="227013" indent="-171450"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Support entrepreneurs who have the potential to transform the Australian landscape, embolden the Australian start-up culture and generate economic growth</a:t>
              </a:r>
            </a:p>
            <a:p>
              <a:pPr marL="230188" indent="-174625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Provide as platform to </a:t>
              </a:r>
              <a:b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enable visionaries who </a:t>
              </a:r>
              <a:b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will create the world </a:t>
              </a:r>
              <a:b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 the future</a:t>
              </a:r>
            </a:p>
            <a:p>
              <a:endParaRPr lang="en-US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Shape 511">
              <a:extLst>
                <a:ext uri="{FF2B5EF4-FFF2-40B4-BE49-F238E27FC236}">
                  <a16:creationId xmlns:a16="http://schemas.microsoft.com/office/drawing/2014/main" id="{6138087A-C711-495F-B0C7-E2A5F7058ED3}"/>
                </a:ext>
              </a:extLst>
            </p:cNvPr>
            <p:cNvSpPr/>
            <p:nvPr/>
          </p:nvSpPr>
          <p:spPr>
            <a:xfrm>
              <a:off x="2859975" y="3999279"/>
              <a:ext cx="682175" cy="682175"/>
            </a:xfrm>
            <a:prstGeom prst="ellipse">
              <a:avLst/>
            </a:prstGeom>
            <a:solidFill>
              <a:srgbClr val="1077BC"/>
            </a:solidFill>
            <a:ln w="88900">
              <a:gradFill>
                <a:gsLst>
                  <a:gs pos="0">
                    <a:srgbClr val="295582"/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marL="0" marR="0" lvl="0" indent="0" algn="ctr" defTabSz="41076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Open Sans"/>
                </a:rPr>
                <a:t>1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Open San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8355E1E-1E62-42FA-84B3-3B4C60156441}"/>
              </a:ext>
            </a:extLst>
          </p:cNvPr>
          <p:cNvGrpSpPr/>
          <p:nvPr/>
        </p:nvGrpSpPr>
        <p:grpSpPr>
          <a:xfrm>
            <a:off x="5165921" y="2075659"/>
            <a:ext cx="4197096" cy="2735876"/>
            <a:chOff x="5165921" y="2075659"/>
            <a:chExt cx="4197096" cy="273587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6C13914-6E51-4EF5-ADE9-DA049245F4CC}"/>
                </a:ext>
              </a:extLst>
            </p:cNvPr>
            <p:cNvSpPr/>
            <p:nvPr/>
          </p:nvSpPr>
          <p:spPr>
            <a:xfrm>
              <a:off x="5165921" y="2075659"/>
              <a:ext cx="4197096" cy="2735876"/>
            </a:xfrm>
            <a:prstGeom prst="roundRect">
              <a:avLst>
                <a:gd name="adj" fmla="val 19316"/>
              </a:avLst>
            </a:prstGeom>
            <a:solidFill>
              <a:srgbClr val="C0D532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81E589-3B7E-4766-8E7C-CCDAD4E2A409}"/>
                </a:ext>
              </a:extLst>
            </p:cNvPr>
            <p:cNvSpPr txBox="1"/>
            <p:nvPr/>
          </p:nvSpPr>
          <p:spPr>
            <a:xfrm>
              <a:off x="5376027" y="2315024"/>
              <a:ext cx="3479585" cy="2236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Stimulate Jewish Philanthropy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Provide infrastructure that </a:t>
              </a:r>
              <a:b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enables giving</a:t>
              </a:r>
            </a:p>
            <a:p>
              <a:pPr marL="171450" indent="-1714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Inspire by connecting game changers and philanthropic leaders</a:t>
              </a:r>
            </a:p>
            <a:p>
              <a:pPr marL="171450" indent="-1714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Ignite philanthropic energy</a:t>
              </a:r>
            </a:p>
            <a:p>
              <a:endParaRPr lang="en-US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Shape 510">
              <a:extLst>
                <a:ext uri="{FF2B5EF4-FFF2-40B4-BE49-F238E27FC236}">
                  <a16:creationId xmlns:a16="http://schemas.microsoft.com/office/drawing/2014/main" id="{CF355655-AF85-428B-B72F-2CAC9083DF26}"/>
                </a:ext>
              </a:extLst>
            </p:cNvPr>
            <p:cNvSpPr/>
            <p:nvPr/>
          </p:nvSpPr>
          <p:spPr>
            <a:xfrm>
              <a:off x="5376027" y="3999279"/>
              <a:ext cx="682175" cy="682175"/>
            </a:xfrm>
            <a:prstGeom prst="ellipse">
              <a:avLst/>
            </a:prstGeom>
            <a:solidFill>
              <a:srgbClr val="B2C529"/>
            </a:solidFill>
            <a:ln w="88900"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20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2860" rIns="22860" anchor="ctr"/>
            <a:lstStyle/>
            <a:p>
              <a:pPr algn="ctr" defTabSz="410766" hangingPunct="0">
                <a:defRPr sz="3000">
                  <a:solidFill>
                    <a:srgbClr val="FFFFFF"/>
                  </a:solidFill>
                </a:defRPr>
              </a:pPr>
              <a:r>
                <a:rPr lang="en-US" sz="3200" b="1" kern="0" dirty="0">
                  <a:solidFill>
                    <a:srgbClr val="FFFFFF"/>
                  </a:solidFill>
                  <a:latin typeface="Century Gothic" panose="020B0502020202020204" pitchFamily="34" charset="0"/>
                  <a:sym typeface="Open Sans"/>
                </a:rPr>
                <a:t>2</a:t>
              </a:r>
              <a:endParaRPr sz="3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1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13227F-E94B-4263-A0BC-AA9249E94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" y="0"/>
            <a:ext cx="9141387" cy="51482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43A98B-972B-45F8-A479-1EC2E76134E8}"/>
              </a:ext>
            </a:extLst>
          </p:cNvPr>
          <p:cNvSpPr/>
          <p:nvPr/>
        </p:nvSpPr>
        <p:spPr>
          <a:xfrm>
            <a:off x="288387" y="386862"/>
            <a:ext cx="9270609" cy="71041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56000"/>
                </a:schemeClr>
              </a:gs>
              <a:gs pos="41000">
                <a:srgbClr val="C0D53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C3D66-CF68-4093-9234-1A8935E5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LaunchPadX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Formula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4966273-7E97-491B-BEA6-2C1EE17B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F1BB-D550-4419-9B89-CCFF4D3A9504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6" descr="shadow">
            <a:extLst>
              <a:ext uri="{FF2B5EF4-FFF2-40B4-BE49-F238E27FC236}">
                <a16:creationId xmlns:a16="http://schemas.microsoft.com/office/drawing/2014/main" id="{5D578035-B942-4B11-81A1-4DCF522E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28650" y="1101952"/>
            <a:ext cx="8599756" cy="32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hape 511">
            <a:extLst>
              <a:ext uri="{FF2B5EF4-FFF2-40B4-BE49-F238E27FC236}">
                <a16:creationId xmlns:a16="http://schemas.microsoft.com/office/drawing/2014/main" id="{BB83D587-B77B-4C49-BD95-DB97A33433F6}"/>
              </a:ext>
            </a:extLst>
          </p:cNvPr>
          <p:cNvSpPr/>
          <p:nvPr/>
        </p:nvSpPr>
        <p:spPr>
          <a:xfrm>
            <a:off x="759656" y="1323885"/>
            <a:ext cx="823723" cy="823723"/>
          </a:xfrm>
          <a:prstGeom prst="ellipse">
            <a:avLst/>
          </a:prstGeom>
          <a:solidFill>
            <a:srgbClr val="1077BC"/>
          </a:solidFill>
          <a:ln w="88900">
            <a:gradFill>
              <a:gsLst>
                <a:gs pos="0">
                  <a:srgbClr val="295582"/>
                </a:gs>
                <a:gs pos="100000">
                  <a:schemeClr val="bg1"/>
                </a:gs>
              </a:gsLst>
              <a:lin ang="20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2860" rIns="22860" anchor="ctr"/>
          <a:lstStyle/>
          <a:p>
            <a:pPr algn="ctr" defTabSz="410766" hangingPunct="0">
              <a:defRPr sz="3000">
                <a:solidFill>
                  <a:srgbClr val="FFFFFF"/>
                </a:solidFill>
              </a:defRPr>
            </a:pPr>
            <a:r>
              <a:rPr lang="en-US" sz="3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Open Sans"/>
              </a:rPr>
              <a:t>A</a:t>
            </a:r>
            <a:endParaRPr sz="3200" b="1" kern="0" dirty="0">
              <a:solidFill>
                <a:srgbClr val="FFFFFF"/>
              </a:solidFill>
              <a:latin typeface="Century Gothic" panose="020B0502020202020204" pitchFamily="34" charset="0"/>
              <a:sym typeface="Open Sans"/>
            </a:endParaRPr>
          </a:p>
        </p:txBody>
      </p:sp>
      <p:sp>
        <p:nvSpPr>
          <p:cNvPr id="19" name="Shape 513">
            <a:extLst>
              <a:ext uri="{FF2B5EF4-FFF2-40B4-BE49-F238E27FC236}">
                <a16:creationId xmlns:a16="http://schemas.microsoft.com/office/drawing/2014/main" id="{C1477136-E70C-4463-82E1-85078C126B1B}"/>
              </a:ext>
            </a:extLst>
          </p:cNvPr>
          <p:cNvSpPr/>
          <p:nvPr/>
        </p:nvSpPr>
        <p:spPr>
          <a:xfrm>
            <a:off x="759655" y="3730068"/>
            <a:ext cx="823723" cy="823723"/>
          </a:xfrm>
          <a:prstGeom prst="ellipse">
            <a:avLst/>
          </a:prstGeom>
          <a:solidFill>
            <a:srgbClr val="B2C529"/>
          </a:solidFill>
          <a:ln w="88900"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bg1"/>
                </a:gs>
              </a:gsLst>
              <a:lin ang="20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2860" rIns="22860" anchor="ctr"/>
          <a:lstStyle/>
          <a:p>
            <a:pPr algn="ctr" defTabSz="410766" hangingPunct="0">
              <a:defRPr sz="3000">
                <a:solidFill>
                  <a:srgbClr val="FFFFFF"/>
                </a:solidFill>
              </a:defRPr>
            </a:pPr>
            <a:r>
              <a:rPr lang="en-US" sz="3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Open Sans"/>
              </a:rPr>
              <a:t>C</a:t>
            </a:r>
            <a:endParaRPr sz="3200" b="1" kern="0" dirty="0">
              <a:solidFill>
                <a:srgbClr val="FFFFFF"/>
              </a:solidFill>
              <a:latin typeface="Century Gothic" panose="020B0502020202020204" pitchFamily="34" charset="0"/>
              <a:sym typeface="Open Sans"/>
            </a:endParaRPr>
          </a:p>
        </p:txBody>
      </p:sp>
      <p:sp>
        <p:nvSpPr>
          <p:cNvPr id="22" name="Shape 510">
            <a:extLst>
              <a:ext uri="{FF2B5EF4-FFF2-40B4-BE49-F238E27FC236}">
                <a16:creationId xmlns:a16="http://schemas.microsoft.com/office/drawing/2014/main" id="{7B3C8301-BBAC-4C3C-9074-B7888194EB31}"/>
              </a:ext>
            </a:extLst>
          </p:cNvPr>
          <p:cNvSpPr/>
          <p:nvPr/>
        </p:nvSpPr>
        <p:spPr>
          <a:xfrm>
            <a:off x="759656" y="2581977"/>
            <a:ext cx="823723" cy="823723"/>
          </a:xfrm>
          <a:prstGeom prst="ellipse">
            <a:avLst/>
          </a:prstGeom>
          <a:solidFill>
            <a:srgbClr val="80BADF"/>
          </a:solidFill>
          <a:ln w="88900">
            <a:gradFill>
              <a:gsLst>
                <a:gs pos="0">
                  <a:srgbClr val="295582"/>
                </a:gs>
                <a:gs pos="100000">
                  <a:schemeClr val="bg1"/>
                </a:gs>
              </a:gsLst>
              <a:lin ang="20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2860" rIns="22860" anchor="ctr"/>
          <a:lstStyle/>
          <a:p>
            <a:pPr algn="ctr" defTabSz="410766" hangingPunct="0">
              <a:defRPr sz="3000">
                <a:solidFill>
                  <a:srgbClr val="FFFFFF"/>
                </a:solidFill>
              </a:defRPr>
            </a:pPr>
            <a:r>
              <a:rPr lang="en-US" sz="3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Open Sans"/>
              </a:rPr>
              <a:t>B</a:t>
            </a:r>
            <a:endParaRPr sz="3200" b="1" kern="0" dirty="0">
              <a:solidFill>
                <a:srgbClr val="FFFFFF"/>
              </a:solidFill>
              <a:latin typeface="Century Gothic" panose="020B0502020202020204" pitchFamily="34" charset="0"/>
              <a:sym typeface="Open Sa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8667DE-67CC-4FD1-AD25-7439E5FCE772}"/>
              </a:ext>
            </a:extLst>
          </p:cNvPr>
          <p:cNvSpPr txBox="1"/>
          <p:nvPr/>
        </p:nvSpPr>
        <p:spPr>
          <a:xfrm>
            <a:off x="2071745" y="1347273"/>
            <a:ext cx="3337768" cy="6986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Six month program</a:t>
            </a:r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8835BCF1-B556-4D50-95BF-7400B703D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94" y="496965"/>
            <a:ext cx="925956" cy="5301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C0295AA-0B0B-46E6-B2DF-944379F4F36C}"/>
              </a:ext>
            </a:extLst>
          </p:cNvPr>
          <p:cNvSpPr txBox="1"/>
          <p:nvPr/>
        </p:nvSpPr>
        <p:spPr>
          <a:xfrm>
            <a:off x="2071745" y="2520247"/>
            <a:ext cx="3337768" cy="6986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Leveraging our AJF members </a:t>
            </a:r>
            <a:b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&amp; leaders across the Australian </a:t>
            </a:r>
            <a:b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Jewish community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6AC4D0-2F54-454D-856B-DC6756B3303C}"/>
              </a:ext>
            </a:extLst>
          </p:cNvPr>
          <p:cNvSpPr txBox="1"/>
          <p:nvPr/>
        </p:nvSpPr>
        <p:spPr>
          <a:xfrm>
            <a:off x="2071745" y="3730068"/>
            <a:ext cx="3337768" cy="6986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Matching budding game changers with successful business leaders, investors and community leaders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ADD919-BC84-490B-825D-D0E5C6A2D51A}"/>
              </a:ext>
            </a:extLst>
          </p:cNvPr>
          <p:cNvSpPr txBox="1"/>
          <p:nvPr/>
        </p:nvSpPr>
        <p:spPr>
          <a:xfrm>
            <a:off x="5298510" y="1347272"/>
            <a:ext cx="3705973" cy="901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Paves the way for the next generation of passionate innovators in the Australian </a:t>
            </a:r>
            <a:b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Jewish community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Integrate tools to create successful businesses </a:t>
            </a:r>
            <a:b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with philanthropy and social impact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2786C3-8D6B-4996-BE40-771DFAFEBD3A}"/>
              </a:ext>
            </a:extLst>
          </p:cNvPr>
          <p:cNvSpPr txBox="1"/>
          <p:nvPr/>
        </p:nvSpPr>
        <p:spPr>
          <a:xfrm>
            <a:off x="5298510" y="2531199"/>
            <a:ext cx="3705973" cy="9166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Inspire, coach and fast-track budding Jewish entrepreneurs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Mentoring game-changers, ensuring that they </a:t>
            </a:r>
            <a:b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turn their big ideas and start-ups into leading businesses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EBAF8F-C420-4714-B209-1F6269E522C9}"/>
              </a:ext>
            </a:extLst>
          </p:cNvPr>
          <p:cNvSpPr txBox="1"/>
          <p:nvPr/>
        </p:nvSpPr>
        <p:spPr>
          <a:xfrm>
            <a:off x="5298510" y="3730068"/>
            <a:ext cx="3705973" cy="11665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Coaches have seen extraordinary success across industries and disciplines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Coaches have joined to work alongside game changers to help develop a new generation of entrepreneurs and philanthropists in the Australian Jewish Community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ABF923-FB73-4828-A361-49E225E659D7}"/>
              </a:ext>
            </a:extLst>
          </p:cNvPr>
          <p:cNvCxnSpPr>
            <a:cxnSpLocks/>
          </p:cNvCxnSpPr>
          <p:nvPr/>
        </p:nvCxnSpPr>
        <p:spPr>
          <a:xfrm>
            <a:off x="759655" y="2390104"/>
            <a:ext cx="806078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B5C99EA-7A42-4B6B-8EB1-1FF1FD4FA465}"/>
              </a:ext>
            </a:extLst>
          </p:cNvPr>
          <p:cNvCxnSpPr>
            <a:cxnSpLocks/>
          </p:cNvCxnSpPr>
          <p:nvPr/>
        </p:nvCxnSpPr>
        <p:spPr>
          <a:xfrm>
            <a:off x="759655" y="3588972"/>
            <a:ext cx="806078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3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D7B9A8-FD52-46C3-BCED-DBAABE092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" y="0"/>
            <a:ext cx="9141387" cy="514826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6C13914-6E51-4EF5-ADE9-DA049245F4CC}"/>
              </a:ext>
            </a:extLst>
          </p:cNvPr>
          <p:cNvSpPr/>
          <p:nvPr/>
        </p:nvSpPr>
        <p:spPr>
          <a:xfrm>
            <a:off x="4192201" y="1433969"/>
            <a:ext cx="3149206" cy="2020824"/>
          </a:xfrm>
          <a:prstGeom prst="roundRect">
            <a:avLst>
              <a:gd name="adj" fmla="val 12631"/>
            </a:avLst>
          </a:prstGeom>
          <a:solidFill>
            <a:srgbClr val="0077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2B14AD-A36F-433F-AFCA-4BF0D86E695B}"/>
              </a:ext>
            </a:extLst>
          </p:cNvPr>
          <p:cNvSpPr/>
          <p:nvPr/>
        </p:nvSpPr>
        <p:spPr>
          <a:xfrm>
            <a:off x="369787" y="1433969"/>
            <a:ext cx="3274340" cy="2018166"/>
          </a:xfrm>
          <a:prstGeom prst="roundRect">
            <a:avLst>
              <a:gd name="adj" fmla="val 15662"/>
            </a:avLst>
          </a:prstGeom>
          <a:solidFill>
            <a:srgbClr val="6C9ED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C4F34-519B-4D1B-9EBB-18CA7973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F1BB-D550-4419-9B89-CCFF4D3A9504}" type="slidenum">
              <a:rPr lang="en-US" smtClean="0"/>
              <a:t>8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2CA83D-E904-40FE-9EFF-85E06E00E454}"/>
              </a:ext>
            </a:extLst>
          </p:cNvPr>
          <p:cNvSpPr txBox="1"/>
          <p:nvPr/>
        </p:nvSpPr>
        <p:spPr>
          <a:xfrm>
            <a:off x="614338" y="1566177"/>
            <a:ext cx="3149206" cy="175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200"/>
              </a:spcBef>
            </a:pP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LaunchPadX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300" i="1" dirty="0">
                <a:solidFill>
                  <a:schemeClr val="bg1"/>
                </a:solidFill>
                <a:latin typeface="Century Gothic" panose="020B0502020202020204" pitchFamily="34" charset="0"/>
              </a:rPr>
              <a:t>Funded by AJF members</a:t>
            </a:r>
          </a:p>
          <a:p>
            <a:pPr marL="227013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Co-working space/innovation hub</a:t>
            </a:r>
          </a:p>
          <a:p>
            <a:pPr marL="227013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Program manager</a:t>
            </a:r>
          </a:p>
          <a:p>
            <a:pPr marL="227013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Curriculum, full incubation program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roll-out </a:t>
            </a:r>
          </a:p>
          <a:p>
            <a:pPr marL="227013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Access to best of breed coaches, industry experts and innovation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domain experts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81E589-3B7E-4766-8E7C-CCDAD4E2A409}"/>
              </a:ext>
            </a:extLst>
          </p:cNvPr>
          <p:cNvSpPr txBox="1"/>
          <p:nvPr/>
        </p:nvSpPr>
        <p:spPr>
          <a:xfrm>
            <a:off x="4440340" y="1566177"/>
            <a:ext cx="2589759" cy="14024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200"/>
              </a:spcBef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Volunteers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Coaches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Industry experts (Venture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Capitalists, Entrepreneurs)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Domain mentors (Designers,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Marketers, Engineers)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Philanthropists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62BEABD-F157-441A-A5FA-B5431619BFD7}"/>
              </a:ext>
            </a:extLst>
          </p:cNvPr>
          <p:cNvSpPr/>
          <p:nvPr/>
        </p:nvSpPr>
        <p:spPr>
          <a:xfrm>
            <a:off x="369787" y="3726232"/>
            <a:ext cx="3274340" cy="1147933"/>
          </a:xfrm>
          <a:prstGeom prst="roundRect">
            <a:avLst>
              <a:gd name="adj" fmla="val 19316"/>
            </a:avLst>
          </a:prstGeom>
          <a:solidFill>
            <a:srgbClr val="B2C52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9C7DFE-E8CD-4A3F-8D32-50F756D2E077}"/>
              </a:ext>
            </a:extLst>
          </p:cNvPr>
          <p:cNvSpPr txBox="1"/>
          <p:nvPr/>
        </p:nvSpPr>
        <p:spPr>
          <a:xfrm>
            <a:off x="614338" y="3858440"/>
            <a:ext cx="3149206" cy="10157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AJF Philanthropic Fund</a:t>
            </a:r>
          </a:p>
          <a:p>
            <a:pPr marL="227013" indent="-171450"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Supports funding of key challenges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in the Australian Jewish Community Governed by a sub-committee of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the AJF Board</a:t>
            </a: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78226D07-1EDF-49D2-ACA6-842F59BD30F1}"/>
              </a:ext>
            </a:extLst>
          </p:cNvPr>
          <p:cNvSpPr/>
          <p:nvPr/>
        </p:nvSpPr>
        <p:spPr>
          <a:xfrm>
            <a:off x="3701200" y="2267422"/>
            <a:ext cx="421749" cy="469011"/>
          </a:xfrm>
          <a:prstGeom prst="mathPlus">
            <a:avLst/>
          </a:prstGeom>
          <a:gradFill>
            <a:gsLst>
              <a:gs pos="0">
                <a:srgbClr val="80BADF"/>
              </a:gs>
              <a:gs pos="100000">
                <a:srgbClr val="C0D53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EB786CAF-BEDE-48B3-88B1-D3C04C8C1AF4}"/>
              </a:ext>
            </a:extLst>
          </p:cNvPr>
          <p:cNvSpPr/>
          <p:nvPr/>
        </p:nvSpPr>
        <p:spPr>
          <a:xfrm>
            <a:off x="7409090" y="2267422"/>
            <a:ext cx="421749" cy="469011"/>
          </a:xfrm>
          <a:prstGeom prst="mathPlus">
            <a:avLst/>
          </a:prstGeom>
          <a:gradFill>
            <a:gsLst>
              <a:gs pos="0">
                <a:srgbClr val="80BADF"/>
              </a:gs>
              <a:gs pos="100000">
                <a:srgbClr val="C0D53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4F83DB-ED9C-4476-B454-CE7230007AEC}"/>
              </a:ext>
            </a:extLst>
          </p:cNvPr>
          <p:cNvSpPr txBox="1"/>
          <p:nvPr/>
        </p:nvSpPr>
        <p:spPr>
          <a:xfrm>
            <a:off x="7706894" y="2259482"/>
            <a:ext cx="1167755" cy="4848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 Changers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3851CBA-CB7E-462B-987D-ECA8B6109EB7}"/>
              </a:ext>
            </a:extLst>
          </p:cNvPr>
          <p:cNvSpPr/>
          <p:nvPr/>
        </p:nvSpPr>
        <p:spPr>
          <a:xfrm>
            <a:off x="288387" y="386862"/>
            <a:ext cx="9270609" cy="71041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56000"/>
                </a:schemeClr>
              </a:gs>
              <a:gs pos="41000">
                <a:srgbClr val="C0D53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6" descr="shadow">
            <a:extLst>
              <a:ext uri="{FF2B5EF4-FFF2-40B4-BE49-F238E27FC236}">
                <a16:creationId xmlns:a16="http://schemas.microsoft.com/office/drawing/2014/main" id="{2404F5B9-54DD-424D-B0A9-0AC556D63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28650" y="1101952"/>
            <a:ext cx="8599756" cy="32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CCA55A3C-0EF6-4BB6-B64E-A2420E337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06" y="496965"/>
            <a:ext cx="925956" cy="530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C3D66-CF68-4093-9234-1A8935E50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38" y="274098"/>
            <a:ext cx="7886700" cy="99509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LaunchPadX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–Philanthropic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73CC0-393C-3E4B-B9D4-93757B4E84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86" t="19118"/>
          <a:stretch/>
        </p:blipFill>
        <p:spPr>
          <a:xfrm>
            <a:off x="3872532" y="2752312"/>
            <a:ext cx="4484067" cy="1612706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07014FD-5FEE-4116-8A4B-F833EBED7B9C}"/>
              </a:ext>
            </a:extLst>
          </p:cNvPr>
          <p:cNvSpPr/>
          <p:nvPr/>
        </p:nvSpPr>
        <p:spPr>
          <a:xfrm rot="16200000">
            <a:off x="3727726" y="4270875"/>
            <a:ext cx="192574" cy="141793"/>
          </a:xfrm>
          <a:prstGeom prst="triangle">
            <a:avLst/>
          </a:prstGeom>
          <a:gradFill>
            <a:gsLst>
              <a:gs pos="0">
                <a:srgbClr val="80BADF"/>
              </a:gs>
              <a:gs pos="100000">
                <a:srgbClr val="C0D53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E799F2-C331-4DB7-A22E-D8DD2DF9B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" y="0"/>
            <a:ext cx="9141387" cy="514826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167FE2-AB20-48C7-B82C-2EBDEAE098B6}"/>
              </a:ext>
            </a:extLst>
          </p:cNvPr>
          <p:cNvSpPr/>
          <p:nvPr/>
        </p:nvSpPr>
        <p:spPr>
          <a:xfrm>
            <a:off x="288387" y="386862"/>
            <a:ext cx="9270609" cy="71041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56000"/>
                </a:schemeClr>
              </a:gs>
              <a:gs pos="41000">
                <a:srgbClr val="C0D53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shadow">
            <a:extLst>
              <a:ext uri="{FF2B5EF4-FFF2-40B4-BE49-F238E27FC236}">
                <a16:creationId xmlns:a16="http://schemas.microsoft.com/office/drawing/2014/main" id="{8D1BA54B-5946-4476-B1E1-2D622775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28650" y="1101952"/>
            <a:ext cx="8599756" cy="32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BB9B4DA-14A5-4163-B0DA-3573A261B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06" y="496965"/>
            <a:ext cx="925956" cy="530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3A8122-972A-4A6E-A038-5FF7B6FAA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</p:spPr>
        <p:txBody>
          <a:bodyPr/>
          <a:lstStyle/>
          <a:p>
            <a:r>
              <a:rPr lang="en-US" dirty="0"/>
              <a:t>The People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967ABD-C789-4065-93C6-87BE1FB0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F1BB-D550-4419-9B89-CCFF4D3A950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9F21B-31C7-45E3-9141-396F4B7BD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3112" y="1353976"/>
            <a:ext cx="3918578" cy="352018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5FC73B-08BE-49DC-9442-844DAEF58185}"/>
              </a:ext>
            </a:extLst>
          </p:cNvPr>
          <p:cNvSpPr/>
          <p:nvPr/>
        </p:nvSpPr>
        <p:spPr>
          <a:xfrm>
            <a:off x="384289" y="2025487"/>
            <a:ext cx="3012054" cy="1696830"/>
          </a:xfrm>
          <a:prstGeom prst="roundRect">
            <a:avLst>
              <a:gd name="adj" fmla="val 12631"/>
            </a:avLst>
          </a:prstGeom>
          <a:solidFill>
            <a:srgbClr val="0077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CFB34-8910-4144-BCAE-4614FC871BEA}"/>
              </a:ext>
            </a:extLst>
          </p:cNvPr>
          <p:cNvSpPr txBox="1"/>
          <p:nvPr/>
        </p:nvSpPr>
        <p:spPr>
          <a:xfrm>
            <a:off x="628651" y="2144546"/>
            <a:ext cx="2210744" cy="14024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200"/>
              </a:spcBef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Volunteers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Coaches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Industry experts (Venture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Capitalists, Entrepreneurs)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Domain mentors (Designers, </a:t>
            </a:r>
            <a:b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Marketers, Engineers)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Philanthropists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CD2FEFA-BA45-48FD-9D12-A63E03A47A94}"/>
              </a:ext>
            </a:extLst>
          </p:cNvPr>
          <p:cNvSpPr txBox="1">
            <a:spLocks/>
          </p:cNvSpPr>
          <p:nvPr/>
        </p:nvSpPr>
        <p:spPr>
          <a:xfrm>
            <a:off x="628650" y="1580150"/>
            <a:ext cx="2888159" cy="4549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Is All About the People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13256C-885A-4CF7-B742-96C266EEBC77}"/>
              </a:ext>
            </a:extLst>
          </p:cNvPr>
          <p:cNvSpPr txBox="1">
            <a:spLocks/>
          </p:cNvSpPr>
          <p:nvPr/>
        </p:nvSpPr>
        <p:spPr>
          <a:xfrm>
            <a:off x="5122023" y="1783440"/>
            <a:ext cx="1581294" cy="4549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400" b="0" dirty="0"/>
              <a:t>Game Changers</a:t>
            </a:r>
            <a:br>
              <a:rPr lang="en-US" sz="1400" b="0" dirty="0"/>
            </a:br>
            <a:r>
              <a:rPr lang="en-US" sz="1400" b="0" dirty="0"/>
              <a:t>(Entrepreneurs)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F10D0B7-8AE6-4B67-B3E3-3C550F0D35EE}"/>
              </a:ext>
            </a:extLst>
          </p:cNvPr>
          <p:cNvSpPr txBox="1">
            <a:spLocks/>
          </p:cNvSpPr>
          <p:nvPr/>
        </p:nvSpPr>
        <p:spPr>
          <a:xfrm>
            <a:off x="4388206" y="3210608"/>
            <a:ext cx="854135" cy="4549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400" b="0" dirty="0"/>
              <a:t>Coaches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8EE926-7380-43B0-B8B2-32F15DC16C4B}"/>
              </a:ext>
            </a:extLst>
          </p:cNvPr>
          <p:cNvSpPr txBox="1">
            <a:spLocks/>
          </p:cNvSpPr>
          <p:nvPr/>
        </p:nvSpPr>
        <p:spPr>
          <a:xfrm>
            <a:off x="6611166" y="3448991"/>
            <a:ext cx="854135" cy="4549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400" b="0" dirty="0"/>
              <a:t>Industry Experts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9A205C-7617-4441-A743-D3A593AFD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7519" y="2292715"/>
            <a:ext cx="580453" cy="6299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B179E0-AD76-420A-89BC-07355651D8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8127" y="3807102"/>
            <a:ext cx="737717" cy="763947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BA82EF7-D2E5-420E-A0DC-D91580D015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37" y="3728164"/>
            <a:ext cx="584204" cy="5842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ABAC425-616C-4BFD-BC95-C47192365C86}"/>
              </a:ext>
            </a:extLst>
          </p:cNvPr>
          <p:cNvSpPr/>
          <p:nvPr/>
        </p:nvSpPr>
        <p:spPr>
          <a:xfrm>
            <a:off x="6757972" y="1298144"/>
            <a:ext cx="1721062" cy="591244"/>
          </a:xfrm>
          <a:prstGeom prst="rect">
            <a:avLst/>
          </a:prstGeom>
          <a:ln w="28575">
            <a:noFill/>
            <a:prstDash val="dash"/>
          </a:ln>
        </p:spPr>
        <p:txBody>
          <a:bodyPr wrap="square" lIns="0" tIns="0" rIns="0" bIns="0">
            <a:noAutofit/>
          </a:bodyPr>
          <a:lstStyle/>
          <a:p>
            <a:pPr marL="0" marR="0" lvl="0" indent="0" defTabSz="410725" eaLnBrk="1" fontAlgn="auto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  <a:sym typeface="Open Sans"/>
              </a:rPr>
              <a:t>Entrepreneurs</a:t>
            </a:r>
            <a:r>
              <a:rPr kumimoji="0" lang="en-US" sz="11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  <a:sym typeface="Open Sans"/>
              </a:rPr>
              <a:t> &amp; visionaries with ideas that will transform the world</a:t>
            </a:r>
            <a:endParaRPr kumimoji="0" lang="en-AU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1A9DA2-447F-4FA7-A342-488AD10FC6B8}"/>
              </a:ext>
            </a:extLst>
          </p:cNvPr>
          <p:cNvSpPr/>
          <p:nvPr/>
        </p:nvSpPr>
        <p:spPr>
          <a:xfrm>
            <a:off x="2765919" y="4003743"/>
            <a:ext cx="1443823" cy="1011699"/>
          </a:xfrm>
          <a:prstGeom prst="rect">
            <a:avLst/>
          </a:prstGeom>
          <a:ln w="28575">
            <a:noFill/>
            <a:prstDash val="dash"/>
          </a:ln>
        </p:spPr>
        <p:txBody>
          <a:bodyPr wrap="square" lIns="0" tIns="0" rIns="0" bIns="0">
            <a:noAutofit/>
          </a:bodyPr>
          <a:lstStyle/>
          <a:p>
            <a:pPr algn="r" defTabSz="410725" hangingPunct="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100" kern="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Respected </a:t>
            </a:r>
            <a:br>
              <a:rPr lang="en-US" sz="1100" kern="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</a:br>
            <a:r>
              <a:rPr lang="en-US" sz="1100" kern="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and successful entrepreneurs, investors and community leaders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160C85-69A2-4766-8972-3C1101EE8A75}"/>
              </a:ext>
            </a:extLst>
          </p:cNvPr>
          <p:cNvSpPr/>
          <p:nvPr/>
        </p:nvSpPr>
        <p:spPr>
          <a:xfrm>
            <a:off x="7575061" y="3922828"/>
            <a:ext cx="1443823" cy="608554"/>
          </a:xfrm>
          <a:prstGeom prst="rect">
            <a:avLst/>
          </a:prstGeom>
          <a:ln w="28575">
            <a:noFill/>
            <a:prstDash val="dash"/>
          </a:ln>
        </p:spPr>
        <p:txBody>
          <a:bodyPr wrap="square" lIns="0" tIns="0" rIns="0" bIns="0">
            <a:noAutofit/>
          </a:bodyPr>
          <a:lstStyle/>
          <a:p>
            <a:pPr defTabSz="410725" hangingPunct="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100" kern="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Open Sans"/>
              </a:rPr>
              <a:t>People who </a:t>
            </a:r>
            <a:br>
              <a:rPr lang="en-US" sz="1100" kern="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Open Sans"/>
              </a:rPr>
            </a:br>
            <a:r>
              <a:rPr lang="en-US" sz="1100" kern="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Open Sans"/>
              </a:rPr>
              <a:t>have “been </a:t>
            </a:r>
            <a:br>
              <a:rPr lang="en-US" sz="1100" kern="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Open Sans"/>
              </a:rPr>
            </a:br>
            <a:r>
              <a:rPr lang="en-US" sz="1100" kern="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Open Sans"/>
              </a:rPr>
              <a:t>there, done that”</a:t>
            </a:r>
          </a:p>
        </p:txBody>
      </p:sp>
    </p:spTree>
    <p:extLst>
      <p:ext uri="{BB962C8B-B14F-4D97-AF65-F5344CB8AC3E}">
        <p14:creationId xmlns:p14="http://schemas.microsoft.com/office/powerpoint/2010/main" val="18242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1610</TotalTime>
  <Words>784</Words>
  <Application>Microsoft Macintosh PowerPoint</Application>
  <PresentationFormat>Custom</PresentationFormat>
  <Paragraphs>120</Paragraphs>
  <Slides>13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Our Mission &amp; Vision</vt:lpstr>
      <vt:lpstr>LaunchPadX</vt:lpstr>
      <vt:lpstr>The LaunchPadX Formula</vt:lpstr>
      <vt:lpstr>LaunchPadX–Philanthropic Model</vt:lpstr>
      <vt:lpstr>The People</vt:lpstr>
      <vt:lpstr>Managed under the AJF umbrella</vt:lpstr>
      <vt:lpstr>Appendix 1: LaunchPadX Program</vt:lpstr>
      <vt:lpstr>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Newmark</dc:creator>
  <cp:lastModifiedBy>Daniel Newmark</cp:lastModifiedBy>
  <cp:revision>47</cp:revision>
  <dcterms:created xsi:type="dcterms:W3CDTF">2020-12-23T00:29:00Z</dcterms:created>
  <dcterms:modified xsi:type="dcterms:W3CDTF">2021-08-25T00:54:14Z</dcterms:modified>
</cp:coreProperties>
</file>