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407" r:id="rId2"/>
    <p:sldId id="409" r:id="rId3"/>
    <p:sldId id="403" r:id="rId4"/>
    <p:sldId id="393" r:id="rId5"/>
    <p:sldId id="366" r:id="rId6"/>
    <p:sldId id="395" r:id="rId7"/>
    <p:sldId id="355" r:id="rId8"/>
    <p:sldId id="356" r:id="rId9"/>
    <p:sldId id="357" r:id="rId10"/>
    <p:sldId id="358" r:id="rId11"/>
    <p:sldId id="401" r:id="rId12"/>
    <p:sldId id="352" r:id="rId13"/>
    <p:sldId id="390" r:id="rId14"/>
    <p:sldId id="391" r:id="rId15"/>
    <p:sldId id="371" r:id="rId16"/>
    <p:sldId id="373" r:id="rId17"/>
    <p:sldId id="374" r:id="rId18"/>
    <p:sldId id="375" r:id="rId19"/>
    <p:sldId id="381" r:id="rId20"/>
    <p:sldId id="382" r:id="rId21"/>
    <p:sldId id="398" r:id="rId22"/>
    <p:sldId id="399" r:id="rId23"/>
    <p:sldId id="387" r:id="rId24"/>
    <p:sldId id="408" r:id="rId2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72" userDrawn="1">
          <p15:clr>
            <a:srgbClr val="A4A3A4"/>
          </p15:clr>
        </p15:guide>
        <p15:guide id="2" pos="3648" userDrawn="1">
          <p15:clr>
            <a:srgbClr val="A4A3A4"/>
          </p15:clr>
        </p15:guide>
        <p15:guide id="3" pos="776">
          <p15:clr>
            <a:srgbClr val="A4A3A4"/>
          </p15:clr>
        </p15:guide>
        <p15:guide id="4" pos="1764">
          <p15:clr>
            <a:srgbClr val="A4A3A4"/>
          </p15:clr>
        </p15:guide>
        <p15:guide id="5" orient="horz" pos="455" userDrawn="1">
          <p15:clr>
            <a:srgbClr val="A4A3A4"/>
          </p15:clr>
        </p15:guide>
        <p15:guide id="6" orient="horz" pos="548" userDrawn="1">
          <p15:clr>
            <a:srgbClr val="A4A3A4"/>
          </p15:clr>
        </p15:guide>
        <p15:guide id="7" orient="horz" pos="204" userDrawn="1">
          <p15:clr>
            <a:srgbClr val="A4A3A4"/>
          </p15:clr>
        </p15:guide>
        <p15:guide id="8" orient="horz" pos="218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rolyn Blevins" initials="" lastIdx="103" clrIdx="0"/>
  <p:cmAuthor id="1" name="Lisa Radespiel" initials="" lastIdx="99" clrIdx="1"/>
  <p:cmAuthor id="2" name="Fredrick Black" initials="FB" lastIdx="87" clrIdx="2"/>
  <p:cmAuthor id="3" name="DANIEL NEWMARK" initials="" lastIdx="1" clrIdx="3"/>
  <p:cmAuthor id="4" name="Microsoft account" initials="Ma" lastIdx="2"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F7F7F"/>
    <a:srgbClr val="EC881D"/>
    <a:srgbClr val="2D2D2C"/>
    <a:srgbClr val="7F001B"/>
    <a:srgbClr val="0088A8"/>
    <a:srgbClr val="D56D23"/>
    <a:srgbClr val="60C5E7"/>
    <a:srgbClr val="A4E9FF"/>
    <a:srgbClr val="C9F2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7" autoAdjust="0"/>
    <p:restoredTop sz="99529" autoAdjust="0"/>
  </p:normalViewPr>
  <p:slideViewPr>
    <p:cSldViewPr snapToGrid="0">
      <p:cViewPr varScale="1">
        <p:scale>
          <a:sx n="125" d="100"/>
          <a:sy n="125" d="100"/>
        </p:scale>
        <p:origin x="108" y="342"/>
      </p:cViewPr>
      <p:guideLst>
        <p:guide orient="horz" pos="2772"/>
        <p:guide pos="3648"/>
        <p:guide pos="776"/>
        <p:guide pos="1764"/>
        <p:guide orient="horz" pos="455"/>
        <p:guide orient="horz" pos="548"/>
        <p:guide orient="horz" pos="204"/>
        <p:guide orient="horz" pos="2185"/>
      </p:guideLst>
    </p:cSldViewPr>
  </p:slideViewPr>
  <p:notesTextViewPr>
    <p:cViewPr>
      <p:scale>
        <a:sx n="3" d="2"/>
        <a:sy n="3" d="2"/>
      </p:scale>
      <p:origin x="0" y="0"/>
    </p:cViewPr>
  </p:notesTextViewPr>
  <p:sorterViewPr>
    <p:cViewPr>
      <p:scale>
        <a:sx n="78" d="100"/>
        <a:sy n="78" d="100"/>
      </p:scale>
      <p:origin x="0" y="0"/>
    </p:cViewPr>
  </p:sorterViewPr>
  <p:notesViewPr>
    <p:cSldViewPr snapToGrid="0" snapToObjects="1">
      <p:cViewPr varScale="1">
        <p:scale>
          <a:sx n="121" d="100"/>
          <a:sy n="121" d="100"/>
        </p:scale>
        <p:origin x="-4986"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7610C0E-43C4-4C6B-ADC3-72FEA0A55427}" type="datetimeFigureOut">
              <a:rPr lang="en-US" smtClean="0"/>
              <a:pPr/>
              <a:t>1/21/2021</a:t>
            </a:fld>
            <a:endParaRPr lang="en-US"/>
          </a:p>
        </p:txBody>
      </p:sp>
      <p:sp>
        <p:nvSpPr>
          <p:cNvPr id="6" name="TextBox 5"/>
          <p:cNvSpPr txBox="1"/>
          <p:nvPr/>
        </p:nvSpPr>
        <p:spPr>
          <a:xfrm>
            <a:off x="286468" y="8743301"/>
            <a:ext cx="109004" cy="107722"/>
          </a:xfrm>
          <a:prstGeom prst="rect">
            <a:avLst/>
          </a:prstGeom>
          <a:noFill/>
        </p:spPr>
        <p:txBody>
          <a:bodyPr wrap="none" lIns="0" tIns="0" rIns="0" bIns="0" rtlCol="0">
            <a:spAutoFit/>
          </a:bodyPr>
          <a:lstStyle/>
          <a:p>
            <a:pPr algn="r"/>
            <a:fld id="{0C8E8817-043E-4BA1-A90E-6FB9FA409362}" type="slidenum">
              <a:rPr lang="en-US" sz="700" smtClean="0">
                <a:solidFill>
                  <a:schemeClr val="bg2"/>
                </a:solidFill>
              </a:rPr>
              <a:pPr algn="r"/>
              <a:t>‹#›</a:t>
            </a:fld>
            <a:endParaRPr lang="en-US" sz="700" dirty="0">
              <a:solidFill>
                <a:schemeClr val="bg2"/>
              </a:solidFill>
            </a:endParaRPr>
          </a:p>
        </p:txBody>
      </p:sp>
      <p:grpSp>
        <p:nvGrpSpPr>
          <p:cNvPr id="8" name="Group 4"/>
          <p:cNvGrpSpPr>
            <a:grpSpLocks noChangeAspect="1"/>
          </p:cNvGrpSpPr>
          <p:nvPr/>
        </p:nvGrpSpPr>
        <p:grpSpPr bwMode="auto">
          <a:xfrm>
            <a:off x="6010878" y="8738453"/>
            <a:ext cx="531812" cy="119063"/>
            <a:chOff x="5137" y="4139"/>
            <a:chExt cx="335" cy="75"/>
          </a:xfrm>
          <a:solidFill>
            <a:schemeClr val="accent1"/>
          </a:solidFill>
        </p:grpSpPr>
        <p:sp>
          <p:nvSpPr>
            <p:cNvPr id="9" name="Freeform 5"/>
            <p:cNvSpPr>
              <a:spLocks noEditPoints="1"/>
            </p:cNvSpPr>
            <p:nvPr userDrawn="1"/>
          </p:nvSpPr>
          <p:spPr bwMode="auto">
            <a:xfrm>
              <a:off x="5137" y="4139"/>
              <a:ext cx="324" cy="75"/>
            </a:xfrm>
            <a:custGeom>
              <a:avLst/>
              <a:gdLst>
                <a:gd name="T0" fmla="*/ 660 w 3745"/>
                <a:gd name="T1" fmla="*/ 0 h 863"/>
                <a:gd name="T2" fmla="*/ 0 w 3745"/>
                <a:gd name="T3" fmla="*/ 73 h 863"/>
                <a:gd name="T4" fmla="*/ 292 w 3745"/>
                <a:gd name="T5" fmla="*/ 804 h 863"/>
                <a:gd name="T6" fmla="*/ 399 w 3745"/>
                <a:gd name="T7" fmla="*/ 863 h 863"/>
                <a:gd name="T8" fmla="*/ 637 w 3745"/>
                <a:gd name="T9" fmla="*/ 73 h 863"/>
                <a:gd name="T10" fmla="*/ 660 w 3745"/>
                <a:gd name="T11" fmla="*/ 0 h 863"/>
                <a:gd name="T12" fmla="*/ 2673 w 3745"/>
                <a:gd name="T13" fmla="*/ 181 h 863"/>
                <a:gd name="T14" fmla="*/ 2408 w 3745"/>
                <a:gd name="T15" fmla="*/ 768 h 863"/>
                <a:gd name="T16" fmla="*/ 2522 w 3745"/>
                <a:gd name="T17" fmla="*/ 729 h 863"/>
                <a:gd name="T18" fmla="*/ 2698 w 3745"/>
                <a:gd name="T19" fmla="*/ 596 h 863"/>
                <a:gd name="T20" fmla="*/ 2590 w 3745"/>
                <a:gd name="T21" fmla="*/ 533 h 863"/>
                <a:gd name="T22" fmla="*/ 2812 w 3745"/>
                <a:gd name="T23" fmla="*/ 729 h 863"/>
                <a:gd name="T24" fmla="*/ 2941 w 3745"/>
                <a:gd name="T25" fmla="*/ 768 h 863"/>
                <a:gd name="T26" fmla="*/ 2673 w 3745"/>
                <a:gd name="T27" fmla="*/ 181 h 863"/>
                <a:gd name="T28" fmla="*/ 3529 w 3745"/>
                <a:gd name="T29" fmla="*/ 203 h 863"/>
                <a:gd name="T30" fmla="*/ 3425 w 3745"/>
                <a:gd name="T31" fmla="*/ 203 h 863"/>
                <a:gd name="T32" fmla="*/ 3252 w 3745"/>
                <a:gd name="T33" fmla="*/ 768 h 863"/>
                <a:gd name="T34" fmla="*/ 3374 w 3745"/>
                <a:gd name="T35" fmla="*/ 596 h 863"/>
                <a:gd name="T36" fmla="*/ 3483 w 3745"/>
                <a:gd name="T37" fmla="*/ 533 h 863"/>
                <a:gd name="T38" fmla="*/ 3473 w 3745"/>
                <a:gd name="T39" fmla="*/ 310 h 863"/>
                <a:gd name="T40" fmla="*/ 3695 w 3745"/>
                <a:gd name="T41" fmla="*/ 768 h 863"/>
                <a:gd name="T42" fmla="*/ 3529 w 3745"/>
                <a:gd name="T43" fmla="*/ 203 h 863"/>
                <a:gd name="T44" fmla="*/ 1655 w 3745"/>
                <a:gd name="T45" fmla="*/ 181 h 863"/>
                <a:gd name="T46" fmla="*/ 1603 w 3745"/>
                <a:gd name="T47" fmla="*/ 203 h 863"/>
                <a:gd name="T48" fmla="*/ 1247 w 3745"/>
                <a:gd name="T49" fmla="*/ 515 h 863"/>
                <a:gd name="T50" fmla="*/ 1374 w 3745"/>
                <a:gd name="T51" fmla="*/ 336 h 863"/>
                <a:gd name="T52" fmla="*/ 969 w 3745"/>
                <a:gd name="T53" fmla="*/ 189 h 863"/>
                <a:gd name="T54" fmla="*/ 737 w 3745"/>
                <a:gd name="T55" fmla="*/ 704 h 863"/>
                <a:gd name="T56" fmla="*/ 625 w 3745"/>
                <a:gd name="T57" fmla="*/ 488 h 863"/>
                <a:gd name="T58" fmla="*/ 816 w 3745"/>
                <a:gd name="T59" fmla="*/ 424 h 863"/>
                <a:gd name="T60" fmla="*/ 625 w 3745"/>
                <a:gd name="T61" fmla="*/ 253 h 863"/>
                <a:gd name="T62" fmla="*/ 897 w 3745"/>
                <a:gd name="T63" fmla="*/ 189 h 863"/>
                <a:gd name="T64" fmla="*/ 520 w 3745"/>
                <a:gd name="T65" fmla="*/ 590 h 863"/>
                <a:gd name="T66" fmla="*/ 1074 w 3745"/>
                <a:gd name="T67" fmla="*/ 766 h 863"/>
                <a:gd name="T68" fmla="*/ 1149 w 3745"/>
                <a:gd name="T69" fmla="*/ 253 h 863"/>
                <a:gd name="T70" fmla="*/ 1271 w 3745"/>
                <a:gd name="T71" fmla="*/ 387 h 863"/>
                <a:gd name="T72" fmla="*/ 1110 w 3745"/>
                <a:gd name="T73" fmla="*/ 461 h 863"/>
                <a:gd name="T74" fmla="*/ 1338 w 3745"/>
                <a:gd name="T75" fmla="*/ 768 h 863"/>
                <a:gd name="T76" fmla="*/ 1505 w 3745"/>
                <a:gd name="T77" fmla="*/ 729 h 863"/>
                <a:gd name="T78" fmla="*/ 1680 w 3745"/>
                <a:gd name="T79" fmla="*/ 596 h 863"/>
                <a:gd name="T80" fmla="*/ 1573 w 3745"/>
                <a:gd name="T81" fmla="*/ 533 h 863"/>
                <a:gd name="T82" fmla="*/ 1795 w 3745"/>
                <a:gd name="T83" fmla="*/ 729 h 863"/>
                <a:gd name="T84" fmla="*/ 1923 w 3745"/>
                <a:gd name="T85" fmla="*/ 768 h 863"/>
                <a:gd name="T86" fmla="*/ 1655 w 3745"/>
                <a:gd name="T87" fmla="*/ 181 h 863"/>
                <a:gd name="T88" fmla="*/ 2304 w 3745"/>
                <a:gd name="T89" fmla="*/ 530 h 863"/>
                <a:gd name="T90" fmla="*/ 2068 w 3745"/>
                <a:gd name="T91" fmla="*/ 704 h 863"/>
                <a:gd name="T92" fmla="*/ 2159 w 3745"/>
                <a:gd name="T93" fmla="*/ 253 h 863"/>
                <a:gd name="T94" fmla="*/ 2304 w 3745"/>
                <a:gd name="T95" fmla="*/ 530 h 863"/>
                <a:gd name="T96" fmla="*/ 2409 w 3745"/>
                <a:gd name="T97" fmla="*/ 432 h 863"/>
                <a:gd name="T98" fmla="*/ 2159 w 3745"/>
                <a:gd name="T99" fmla="*/ 189 h 863"/>
                <a:gd name="T100" fmla="*/ 1963 w 3745"/>
                <a:gd name="T101" fmla="*/ 709 h 863"/>
                <a:gd name="T102" fmla="*/ 2159 w 3745"/>
                <a:gd name="T103" fmla="*/ 768 h 863"/>
                <a:gd name="T104" fmla="*/ 2409 w 3745"/>
                <a:gd name="T105" fmla="*/ 530 h 863"/>
                <a:gd name="T106" fmla="*/ 2409 w 3745"/>
                <a:gd name="T107" fmla="*/ 432 h 863"/>
                <a:gd name="T108" fmla="*/ 3332 w 3745"/>
                <a:gd name="T109" fmla="*/ 190 h 863"/>
                <a:gd name="T110" fmla="*/ 2831 w 3745"/>
                <a:gd name="T111" fmla="*/ 254 h 863"/>
                <a:gd name="T112" fmla="*/ 3028 w 3745"/>
                <a:gd name="T113" fmla="*/ 710 h 863"/>
                <a:gd name="T114" fmla="*/ 3135 w 3745"/>
                <a:gd name="T115" fmla="*/ 768 h 863"/>
                <a:gd name="T116" fmla="*/ 3313 w 3745"/>
                <a:gd name="T117" fmla="*/ 254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745" h="863">
                  <a:moveTo>
                    <a:pt x="660" y="0"/>
                  </a:moveTo>
                  <a:lnTo>
                    <a:pt x="660" y="0"/>
                  </a:lnTo>
                  <a:lnTo>
                    <a:pt x="22" y="0"/>
                  </a:lnTo>
                  <a:lnTo>
                    <a:pt x="0" y="73"/>
                  </a:lnTo>
                  <a:lnTo>
                    <a:pt x="292" y="73"/>
                  </a:lnTo>
                  <a:lnTo>
                    <a:pt x="292" y="804"/>
                  </a:lnTo>
                  <a:cubicBezTo>
                    <a:pt x="292" y="843"/>
                    <a:pt x="316" y="863"/>
                    <a:pt x="360" y="863"/>
                  </a:cubicBezTo>
                  <a:lnTo>
                    <a:pt x="399" y="863"/>
                  </a:lnTo>
                  <a:lnTo>
                    <a:pt x="399" y="73"/>
                  </a:lnTo>
                  <a:lnTo>
                    <a:pt x="637" y="73"/>
                  </a:lnTo>
                  <a:lnTo>
                    <a:pt x="660" y="0"/>
                  </a:lnTo>
                  <a:lnTo>
                    <a:pt x="660" y="0"/>
                  </a:lnTo>
                  <a:close/>
                  <a:moveTo>
                    <a:pt x="2673" y="181"/>
                  </a:moveTo>
                  <a:lnTo>
                    <a:pt x="2673" y="181"/>
                  </a:lnTo>
                  <a:cubicBezTo>
                    <a:pt x="2647" y="181"/>
                    <a:pt x="2626" y="190"/>
                    <a:pt x="2621" y="203"/>
                  </a:cubicBezTo>
                  <a:lnTo>
                    <a:pt x="2408" y="768"/>
                  </a:lnTo>
                  <a:lnTo>
                    <a:pt x="2448" y="768"/>
                  </a:lnTo>
                  <a:cubicBezTo>
                    <a:pt x="2491" y="768"/>
                    <a:pt x="2509" y="764"/>
                    <a:pt x="2522" y="729"/>
                  </a:cubicBezTo>
                  <a:lnTo>
                    <a:pt x="2570" y="596"/>
                  </a:lnTo>
                  <a:lnTo>
                    <a:pt x="2698" y="596"/>
                  </a:lnTo>
                  <a:lnTo>
                    <a:pt x="2679" y="533"/>
                  </a:lnTo>
                  <a:lnTo>
                    <a:pt x="2590" y="533"/>
                  </a:lnTo>
                  <a:lnTo>
                    <a:pt x="2669" y="310"/>
                  </a:lnTo>
                  <a:lnTo>
                    <a:pt x="2812" y="729"/>
                  </a:lnTo>
                  <a:cubicBezTo>
                    <a:pt x="2824" y="764"/>
                    <a:pt x="2845" y="768"/>
                    <a:pt x="2891" y="768"/>
                  </a:cubicBezTo>
                  <a:lnTo>
                    <a:pt x="2941" y="768"/>
                  </a:lnTo>
                  <a:lnTo>
                    <a:pt x="2725" y="203"/>
                  </a:lnTo>
                  <a:cubicBezTo>
                    <a:pt x="2720" y="190"/>
                    <a:pt x="2697" y="181"/>
                    <a:pt x="2673" y="181"/>
                  </a:cubicBezTo>
                  <a:close/>
                  <a:moveTo>
                    <a:pt x="3529" y="203"/>
                  </a:moveTo>
                  <a:lnTo>
                    <a:pt x="3529" y="203"/>
                  </a:lnTo>
                  <a:cubicBezTo>
                    <a:pt x="3524" y="190"/>
                    <a:pt x="3501" y="181"/>
                    <a:pt x="3477" y="181"/>
                  </a:cubicBezTo>
                  <a:cubicBezTo>
                    <a:pt x="3451" y="181"/>
                    <a:pt x="3430" y="190"/>
                    <a:pt x="3425" y="203"/>
                  </a:cubicBezTo>
                  <a:lnTo>
                    <a:pt x="3212" y="768"/>
                  </a:lnTo>
                  <a:lnTo>
                    <a:pt x="3252" y="768"/>
                  </a:lnTo>
                  <a:cubicBezTo>
                    <a:pt x="3294" y="768"/>
                    <a:pt x="3313" y="764"/>
                    <a:pt x="3326" y="729"/>
                  </a:cubicBezTo>
                  <a:lnTo>
                    <a:pt x="3374" y="596"/>
                  </a:lnTo>
                  <a:lnTo>
                    <a:pt x="3502" y="596"/>
                  </a:lnTo>
                  <a:lnTo>
                    <a:pt x="3483" y="533"/>
                  </a:lnTo>
                  <a:lnTo>
                    <a:pt x="3394" y="533"/>
                  </a:lnTo>
                  <a:lnTo>
                    <a:pt x="3473" y="310"/>
                  </a:lnTo>
                  <a:lnTo>
                    <a:pt x="3616" y="729"/>
                  </a:lnTo>
                  <a:cubicBezTo>
                    <a:pt x="3628" y="764"/>
                    <a:pt x="3649" y="768"/>
                    <a:pt x="3695" y="768"/>
                  </a:cubicBezTo>
                  <a:lnTo>
                    <a:pt x="3745" y="768"/>
                  </a:lnTo>
                  <a:lnTo>
                    <a:pt x="3529" y="203"/>
                  </a:lnTo>
                  <a:lnTo>
                    <a:pt x="3529" y="203"/>
                  </a:lnTo>
                  <a:close/>
                  <a:moveTo>
                    <a:pt x="1655" y="181"/>
                  </a:moveTo>
                  <a:lnTo>
                    <a:pt x="1655" y="181"/>
                  </a:lnTo>
                  <a:cubicBezTo>
                    <a:pt x="1630" y="181"/>
                    <a:pt x="1608" y="190"/>
                    <a:pt x="1603" y="203"/>
                  </a:cubicBezTo>
                  <a:lnTo>
                    <a:pt x="1399" y="746"/>
                  </a:lnTo>
                  <a:lnTo>
                    <a:pt x="1247" y="515"/>
                  </a:lnTo>
                  <a:cubicBezTo>
                    <a:pt x="1327" y="501"/>
                    <a:pt x="1374" y="459"/>
                    <a:pt x="1374" y="387"/>
                  </a:cubicBezTo>
                  <a:lnTo>
                    <a:pt x="1374" y="336"/>
                  </a:lnTo>
                  <a:cubicBezTo>
                    <a:pt x="1374" y="232"/>
                    <a:pt x="1277" y="189"/>
                    <a:pt x="1149" y="189"/>
                  </a:cubicBezTo>
                  <a:lnTo>
                    <a:pt x="969" y="189"/>
                  </a:lnTo>
                  <a:lnTo>
                    <a:pt x="969" y="704"/>
                  </a:lnTo>
                  <a:lnTo>
                    <a:pt x="737" y="704"/>
                  </a:lnTo>
                  <a:cubicBezTo>
                    <a:pt x="646" y="704"/>
                    <a:pt x="625" y="684"/>
                    <a:pt x="625" y="590"/>
                  </a:cubicBezTo>
                  <a:lnTo>
                    <a:pt x="625" y="488"/>
                  </a:lnTo>
                  <a:lnTo>
                    <a:pt x="797" y="488"/>
                  </a:lnTo>
                  <a:lnTo>
                    <a:pt x="816" y="424"/>
                  </a:lnTo>
                  <a:lnTo>
                    <a:pt x="625" y="424"/>
                  </a:lnTo>
                  <a:lnTo>
                    <a:pt x="625" y="253"/>
                  </a:lnTo>
                  <a:lnTo>
                    <a:pt x="878" y="253"/>
                  </a:lnTo>
                  <a:lnTo>
                    <a:pt x="897" y="189"/>
                  </a:lnTo>
                  <a:lnTo>
                    <a:pt x="520" y="189"/>
                  </a:lnTo>
                  <a:lnTo>
                    <a:pt x="520" y="590"/>
                  </a:lnTo>
                  <a:cubicBezTo>
                    <a:pt x="520" y="724"/>
                    <a:pt x="552" y="768"/>
                    <a:pt x="735" y="768"/>
                  </a:cubicBezTo>
                  <a:lnTo>
                    <a:pt x="1074" y="766"/>
                  </a:lnTo>
                  <a:lnTo>
                    <a:pt x="1074" y="253"/>
                  </a:lnTo>
                  <a:lnTo>
                    <a:pt x="1149" y="253"/>
                  </a:lnTo>
                  <a:cubicBezTo>
                    <a:pt x="1230" y="253"/>
                    <a:pt x="1271" y="282"/>
                    <a:pt x="1271" y="337"/>
                  </a:cubicBezTo>
                  <a:lnTo>
                    <a:pt x="1271" y="387"/>
                  </a:lnTo>
                  <a:cubicBezTo>
                    <a:pt x="1271" y="443"/>
                    <a:pt x="1220" y="461"/>
                    <a:pt x="1157" y="461"/>
                  </a:cubicBezTo>
                  <a:lnTo>
                    <a:pt x="1110" y="461"/>
                  </a:lnTo>
                  <a:lnTo>
                    <a:pt x="1269" y="733"/>
                  </a:lnTo>
                  <a:cubicBezTo>
                    <a:pt x="1287" y="765"/>
                    <a:pt x="1296" y="768"/>
                    <a:pt x="1338" y="768"/>
                  </a:cubicBezTo>
                  <a:lnTo>
                    <a:pt x="1430" y="768"/>
                  </a:lnTo>
                  <a:cubicBezTo>
                    <a:pt x="1473" y="768"/>
                    <a:pt x="1492" y="764"/>
                    <a:pt x="1505" y="729"/>
                  </a:cubicBezTo>
                  <a:lnTo>
                    <a:pt x="1552" y="596"/>
                  </a:lnTo>
                  <a:lnTo>
                    <a:pt x="1680" y="596"/>
                  </a:lnTo>
                  <a:lnTo>
                    <a:pt x="1661" y="533"/>
                  </a:lnTo>
                  <a:lnTo>
                    <a:pt x="1573" y="533"/>
                  </a:lnTo>
                  <a:lnTo>
                    <a:pt x="1652" y="310"/>
                  </a:lnTo>
                  <a:lnTo>
                    <a:pt x="1795" y="729"/>
                  </a:lnTo>
                  <a:cubicBezTo>
                    <a:pt x="1807" y="764"/>
                    <a:pt x="1827" y="768"/>
                    <a:pt x="1873" y="768"/>
                  </a:cubicBezTo>
                  <a:lnTo>
                    <a:pt x="1923" y="768"/>
                  </a:lnTo>
                  <a:lnTo>
                    <a:pt x="1707" y="203"/>
                  </a:lnTo>
                  <a:cubicBezTo>
                    <a:pt x="1702" y="190"/>
                    <a:pt x="1679" y="181"/>
                    <a:pt x="1655" y="181"/>
                  </a:cubicBezTo>
                  <a:close/>
                  <a:moveTo>
                    <a:pt x="2304" y="530"/>
                  </a:moveTo>
                  <a:lnTo>
                    <a:pt x="2304" y="530"/>
                  </a:lnTo>
                  <a:cubicBezTo>
                    <a:pt x="2304" y="647"/>
                    <a:pt x="2266" y="704"/>
                    <a:pt x="2162" y="704"/>
                  </a:cubicBezTo>
                  <a:lnTo>
                    <a:pt x="2068" y="704"/>
                  </a:lnTo>
                  <a:lnTo>
                    <a:pt x="2068" y="253"/>
                  </a:lnTo>
                  <a:lnTo>
                    <a:pt x="2159" y="253"/>
                  </a:lnTo>
                  <a:cubicBezTo>
                    <a:pt x="2266" y="253"/>
                    <a:pt x="2304" y="316"/>
                    <a:pt x="2304" y="433"/>
                  </a:cubicBezTo>
                  <a:lnTo>
                    <a:pt x="2304" y="530"/>
                  </a:lnTo>
                  <a:lnTo>
                    <a:pt x="2304" y="530"/>
                  </a:lnTo>
                  <a:close/>
                  <a:moveTo>
                    <a:pt x="2409" y="432"/>
                  </a:moveTo>
                  <a:lnTo>
                    <a:pt x="2409" y="432"/>
                  </a:lnTo>
                  <a:cubicBezTo>
                    <a:pt x="2409" y="270"/>
                    <a:pt x="2326" y="189"/>
                    <a:pt x="2159" y="189"/>
                  </a:cubicBezTo>
                  <a:lnTo>
                    <a:pt x="1963" y="189"/>
                  </a:lnTo>
                  <a:lnTo>
                    <a:pt x="1963" y="709"/>
                  </a:lnTo>
                  <a:cubicBezTo>
                    <a:pt x="1963" y="748"/>
                    <a:pt x="1984" y="768"/>
                    <a:pt x="2029" y="768"/>
                  </a:cubicBezTo>
                  <a:lnTo>
                    <a:pt x="2159" y="768"/>
                  </a:lnTo>
                  <a:lnTo>
                    <a:pt x="2180" y="767"/>
                  </a:lnTo>
                  <a:cubicBezTo>
                    <a:pt x="2337" y="761"/>
                    <a:pt x="2409" y="693"/>
                    <a:pt x="2409" y="530"/>
                  </a:cubicBezTo>
                  <a:lnTo>
                    <a:pt x="2409" y="432"/>
                  </a:lnTo>
                  <a:lnTo>
                    <a:pt x="2409" y="432"/>
                  </a:lnTo>
                  <a:close/>
                  <a:moveTo>
                    <a:pt x="3332" y="190"/>
                  </a:moveTo>
                  <a:lnTo>
                    <a:pt x="3332" y="190"/>
                  </a:lnTo>
                  <a:lnTo>
                    <a:pt x="2851" y="190"/>
                  </a:lnTo>
                  <a:lnTo>
                    <a:pt x="2831" y="254"/>
                  </a:lnTo>
                  <a:lnTo>
                    <a:pt x="3028" y="254"/>
                  </a:lnTo>
                  <a:lnTo>
                    <a:pt x="3028" y="710"/>
                  </a:lnTo>
                  <a:cubicBezTo>
                    <a:pt x="3028" y="749"/>
                    <a:pt x="3052" y="768"/>
                    <a:pt x="3096" y="768"/>
                  </a:cubicBezTo>
                  <a:lnTo>
                    <a:pt x="3135" y="768"/>
                  </a:lnTo>
                  <a:lnTo>
                    <a:pt x="3135" y="254"/>
                  </a:lnTo>
                  <a:lnTo>
                    <a:pt x="3313" y="254"/>
                  </a:lnTo>
                  <a:lnTo>
                    <a:pt x="3332" y="19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6"/>
            <p:cNvSpPr>
              <a:spLocks noEditPoints="1"/>
            </p:cNvSpPr>
            <p:nvPr userDrawn="1"/>
          </p:nvSpPr>
          <p:spPr bwMode="auto">
            <a:xfrm>
              <a:off x="5464" y="4197"/>
              <a:ext cx="8" cy="9"/>
            </a:xfrm>
            <a:custGeom>
              <a:avLst/>
              <a:gdLst>
                <a:gd name="T0" fmla="*/ 59 w 99"/>
                <a:gd name="T1" fmla="*/ 30 h 98"/>
                <a:gd name="T2" fmla="*/ 59 w 99"/>
                <a:gd name="T3" fmla="*/ 30 h 98"/>
                <a:gd name="T4" fmla="*/ 47 w 99"/>
                <a:gd name="T5" fmla="*/ 28 h 98"/>
                <a:gd name="T6" fmla="*/ 39 w 99"/>
                <a:gd name="T7" fmla="*/ 28 h 98"/>
                <a:gd name="T8" fmla="*/ 39 w 99"/>
                <a:gd name="T9" fmla="*/ 48 h 98"/>
                <a:gd name="T10" fmla="*/ 48 w 99"/>
                <a:gd name="T11" fmla="*/ 48 h 98"/>
                <a:gd name="T12" fmla="*/ 57 w 99"/>
                <a:gd name="T13" fmla="*/ 46 h 98"/>
                <a:gd name="T14" fmla="*/ 63 w 99"/>
                <a:gd name="T15" fmla="*/ 38 h 98"/>
                <a:gd name="T16" fmla="*/ 59 w 99"/>
                <a:gd name="T17" fmla="*/ 30 h 98"/>
                <a:gd name="T18" fmla="*/ 49 w 99"/>
                <a:gd name="T19" fmla="*/ 22 h 98"/>
                <a:gd name="T20" fmla="*/ 49 w 99"/>
                <a:gd name="T21" fmla="*/ 22 h 98"/>
                <a:gd name="T22" fmla="*/ 63 w 99"/>
                <a:gd name="T23" fmla="*/ 23 h 98"/>
                <a:gd name="T24" fmla="*/ 72 w 99"/>
                <a:gd name="T25" fmla="*/ 37 h 98"/>
                <a:gd name="T26" fmla="*/ 66 w 99"/>
                <a:gd name="T27" fmla="*/ 48 h 98"/>
                <a:gd name="T28" fmla="*/ 59 w 99"/>
                <a:gd name="T29" fmla="*/ 51 h 98"/>
                <a:gd name="T30" fmla="*/ 68 w 99"/>
                <a:gd name="T31" fmla="*/ 56 h 98"/>
                <a:gd name="T32" fmla="*/ 71 w 99"/>
                <a:gd name="T33" fmla="*/ 64 h 98"/>
                <a:gd name="T34" fmla="*/ 71 w 99"/>
                <a:gd name="T35" fmla="*/ 68 h 98"/>
                <a:gd name="T36" fmla="*/ 71 w 99"/>
                <a:gd name="T37" fmla="*/ 72 h 98"/>
                <a:gd name="T38" fmla="*/ 72 w 99"/>
                <a:gd name="T39" fmla="*/ 75 h 98"/>
                <a:gd name="T40" fmla="*/ 72 w 99"/>
                <a:gd name="T41" fmla="*/ 76 h 98"/>
                <a:gd name="T42" fmla="*/ 63 w 99"/>
                <a:gd name="T43" fmla="*/ 76 h 98"/>
                <a:gd name="T44" fmla="*/ 63 w 99"/>
                <a:gd name="T45" fmla="*/ 75 h 98"/>
                <a:gd name="T46" fmla="*/ 63 w 99"/>
                <a:gd name="T47" fmla="*/ 75 h 98"/>
                <a:gd name="T48" fmla="*/ 62 w 99"/>
                <a:gd name="T49" fmla="*/ 73 h 98"/>
                <a:gd name="T50" fmla="*/ 62 w 99"/>
                <a:gd name="T51" fmla="*/ 69 h 98"/>
                <a:gd name="T52" fmla="*/ 57 w 99"/>
                <a:gd name="T53" fmla="*/ 56 h 98"/>
                <a:gd name="T54" fmla="*/ 47 w 99"/>
                <a:gd name="T55" fmla="*/ 54 h 98"/>
                <a:gd name="T56" fmla="*/ 39 w 99"/>
                <a:gd name="T57" fmla="*/ 54 h 98"/>
                <a:gd name="T58" fmla="*/ 39 w 99"/>
                <a:gd name="T59" fmla="*/ 76 h 98"/>
                <a:gd name="T60" fmla="*/ 30 w 99"/>
                <a:gd name="T61" fmla="*/ 76 h 98"/>
                <a:gd name="T62" fmla="*/ 30 w 99"/>
                <a:gd name="T63" fmla="*/ 22 h 98"/>
                <a:gd name="T64" fmla="*/ 49 w 99"/>
                <a:gd name="T65" fmla="*/ 22 h 98"/>
                <a:gd name="T66" fmla="*/ 49 w 99"/>
                <a:gd name="T67" fmla="*/ 22 h 98"/>
                <a:gd name="T68" fmla="*/ 20 w 99"/>
                <a:gd name="T69" fmla="*/ 19 h 98"/>
                <a:gd name="T70" fmla="*/ 20 w 99"/>
                <a:gd name="T71" fmla="*/ 19 h 98"/>
                <a:gd name="T72" fmla="*/ 7 w 99"/>
                <a:gd name="T73" fmla="*/ 49 h 98"/>
                <a:gd name="T74" fmla="*/ 20 w 99"/>
                <a:gd name="T75" fmla="*/ 79 h 98"/>
                <a:gd name="T76" fmla="*/ 50 w 99"/>
                <a:gd name="T77" fmla="*/ 92 h 98"/>
                <a:gd name="T78" fmla="*/ 80 w 99"/>
                <a:gd name="T79" fmla="*/ 79 h 98"/>
                <a:gd name="T80" fmla="*/ 92 w 99"/>
                <a:gd name="T81" fmla="*/ 49 h 98"/>
                <a:gd name="T82" fmla="*/ 80 w 99"/>
                <a:gd name="T83" fmla="*/ 19 h 98"/>
                <a:gd name="T84" fmla="*/ 50 w 99"/>
                <a:gd name="T85" fmla="*/ 6 h 98"/>
                <a:gd name="T86" fmla="*/ 20 w 99"/>
                <a:gd name="T87" fmla="*/ 19 h 98"/>
                <a:gd name="T88" fmla="*/ 85 w 99"/>
                <a:gd name="T89" fmla="*/ 84 h 98"/>
                <a:gd name="T90" fmla="*/ 85 w 99"/>
                <a:gd name="T91" fmla="*/ 84 h 98"/>
                <a:gd name="T92" fmla="*/ 50 w 99"/>
                <a:gd name="T93" fmla="*/ 98 h 98"/>
                <a:gd name="T94" fmla="*/ 15 w 99"/>
                <a:gd name="T95" fmla="*/ 84 h 98"/>
                <a:gd name="T96" fmla="*/ 0 w 99"/>
                <a:gd name="T97" fmla="*/ 49 h 98"/>
                <a:gd name="T98" fmla="*/ 15 w 99"/>
                <a:gd name="T99" fmla="*/ 14 h 98"/>
                <a:gd name="T100" fmla="*/ 50 w 99"/>
                <a:gd name="T101" fmla="*/ 0 h 98"/>
                <a:gd name="T102" fmla="*/ 85 w 99"/>
                <a:gd name="T103" fmla="*/ 14 h 98"/>
                <a:gd name="T104" fmla="*/ 99 w 99"/>
                <a:gd name="T105" fmla="*/ 49 h 98"/>
                <a:gd name="T106" fmla="*/ 85 w 99"/>
                <a:gd name="T107" fmla="*/ 8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9" h="98">
                  <a:moveTo>
                    <a:pt x="59" y="30"/>
                  </a:moveTo>
                  <a:lnTo>
                    <a:pt x="59" y="30"/>
                  </a:lnTo>
                  <a:cubicBezTo>
                    <a:pt x="57" y="29"/>
                    <a:pt x="53" y="28"/>
                    <a:pt x="47" y="28"/>
                  </a:cubicBezTo>
                  <a:lnTo>
                    <a:pt x="39" y="28"/>
                  </a:lnTo>
                  <a:lnTo>
                    <a:pt x="39" y="48"/>
                  </a:lnTo>
                  <a:lnTo>
                    <a:pt x="48" y="48"/>
                  </a:lnTo>
                  <a:cubicBezTo>
                    <a:pt x="52" y="48"/>
                    <a:pt x="55" y="47"/>
                    <a:pt x="57" y="46"/>
                  </a:cubicBezTo>
                  <a:cubicBezTo>
                    <a:pt x="61" y="45"/>
                    <a:pt x="63" y="42"/>
                    <a:pt x="63" y="38"/>
                  </a:cubicBezTo>
                  <a:cubicBezTo>
                    <a:pt x="63" y="34"/>
                    <a:pt x="61" y="31"/>
                    <a:pt x="59" y="30"/>
                  </a:cubicBezTo>
                  <a:close/>
                  <a:moveTo>
                    <a:pt x="49" y="22"/>
                  </a:moveTo>
                  <a:lnTo>
                    <a:pt x="49" y="22"/>
                  </a:lnTo>
                  <a:cubicBezTo>
                    <a:pt x="55" y="22"/>
                    <a:pt x="60" y="22"/>
                    <a:pt x="63" y="23"/>
                  </a:cubicBezTo>
                  <a:cubicBezTo>
                    <a:pt x="69" y="26"/>
                    <a:pt x="72" y="30"/>
                    <a:pt x="72" y="37"/>
                  </a:cubicBezTo>
                  <a:cubicBezTo>
                    <a:pt x="72" y="42"/>
                    <a:pt x="70" y="46"/>
                    <a:pt x="66" y="48"/>
                  </a:cubicBezTo>
                  <a:cubicBezTo>
                    <a:pt x="65" y="49"/>
                    <a:pt x="62" y="50"/>
                    <a:pt x="59" y="51"/>
                  </a:cubicBezTo>
                  <a:cubicBezTo>
                    <a:pt x="63" y="51"/>
                    <a:pt x="66" y="53"/>
                    <a:pt x="68" y="56"/>
                  </a:cubicBezTo>
                  <a:cubicBezTo>
                    <a:pt x="70" y="59"/>
                    <a:pt x="71" y="62"/>
                    <a:pt x="71" y="64"/>
                  </a:cubicBezTo>
                  <a:lnTo>
                    <a:pt x="71" y="68"/>
                  </a:lnTo>
                  <a:cubicBezTo>
                    <a:pt x="71" y="69"/>
                    <a:pt x="71" y="71"/>
                    <a:pt x="71" y="72"/>
                  </a:cubicBezTo>
                  <a:cubicBezTo>
                    <a:pt x="71" y="74"/>
                    <a:pt x="71" y="75"/>
                    <a:pt x="72" y="75"/>
                  </a:cubicBezTo>
                  <a:lnTo>
                    <a:pt x="72" y="76"/>
                  </a:lnTo>
                  <a:lnTo>
                    <a:pt x="63" y="76"/>
                  </a:lnTo>
                  <a:cubicBezTo>
                    <a:pt x="63" y="76"/>
                    <a:pt x="63" y="75"/>
                    <a:pt x="63" y="75"/>
                  </a:cubicBezTo>
                  <a:cubicBezTo>
                    <a:pt x="63" y="75"/>
                    <a:pt x="63" y="75"/>
                    <a:pt x="63" y="75"/>
                  </a:cubicBezTo>
                  <a:lnTo>
                    <a:pt x="62" y="73"/>
                  </a:lnTo>
                  <a:lnTo>
                    <a:pt x="62" y="69"/>
                  </a:lnTo>
                  <a:cubicBezTo>
                    <a:pt x="62" y="62"/>
                    <a:pt x="61" y="58"/>
                    <a:pt x="57" y="56"/>
                  </a:cubicBezTo>
                  <a:cubicBezTo>
                    <a:pt x="55" y="55"/>
                    <a:pt x="52" y="54"/>
                    <a:pt x="47" y="54"/>
                  </a:cubicBezTo>
                  <a:lnTo>
                    <a:pt x="39" y="54"/>
                  </a:lnTo>
                  <a:lnTo>
                    <a:pt x="39" y="76"/>
                  </a:lnTo>
                  <a:lnTo>
                    <a:pt x="30" y="76"/>
                  </a:lnTo>
                  <a:lnTo>
                    <a:pt x="30" y="22"/>
                  </a:lnTo>
                  <a:lnTo>
                    <a:pt x="49" y="22"/>
                  </a:lnTo>
                  <a:lnTo>
                    <a:pt x="49" y="22"/>
                  </a:lnTo>
                  <a:close/>
                  <a:moveTo>
                    <a:pt x="20" y="19"/>
                  </a:moveTo>
                  <a:lnTo>
                    <a:pt x="20" y="19"/>
                  </a:lnTo>
                  <a:cubicBezTo>
                    <a:pt x="11" y="27"/>
                    <a:pt x="7" y="37"/>
                    <a:pt x="7" y="49"/>
                  </a:cubicBezTo>
                  <a:cubicBezTo>
                    <a:pt x="7" y="61"/>
                    <a:pt x="11" y="71"/>
                    <a:pt x="20" y="79"/>
                  </a:cubicBezTo>
                  <a:cubicBezTo>
                    <a:pt x="28" y="87"/>
                    <a:pt x="38" y="92"/>
                    <a:pt x="50" y="92"/>
                  </a:cubicBezTo>
                  <a:cubicBezTo>
                    <a:pt x="61" y="92"/>
                    <a:pt x="71" y="87"/>
                    <a:pt x="80" y="79"/>
                  </a:cubicBezTo>
                  <a:cubicBezTo>
                    <a:pt x="88" y="71"/>
                    <a:pt x="92" y="61"/>
                    <a:pt x="92" y="49"/>
                  </a:cubicBezTo>
                  <a:cubicBezTo>
                    <a:pt x="92" y="37"/>
                    <a:pt x="88" y="27"/>
                    <a:pt x="80" y="19"/>
                  </a:cubicBezTo>
                  <a:cubicBezTo>
                    <a:pt x="71" y="10"/>
                    <a:pt x="61" y="6"/>
                    <a:pt x="50" y="6"/>
                  </a:cubicBezTo>
                  <a:cubicBezTo>
                    <a:pt x="38" y="6"/>
                    <a:pt x="28" y="10"/>
                    <a:pt x="20" y="19"/>
                  </a:cubicBezTo>
                  <a:close/>
                  <a:moveTo>
                    <a:pt x="85" y="84"/>
                  </a:moveTo>
                  <a:lnTo>
                    <a:pt x="85" y="84"/>
                  </a:lnTo>
                  <a:cubicBezTo>
                    <a:pt x="75" y="94"/>
                    <a:pt x="63" y="98"/>
                    <a:pt x="50" y="98"/>
                  </a:cubicBezTo>
                  <a:cubicBezTo>
                    <a:pt x="36" y="98"/>
                    <a:pt x="24" y="94"/>
                    <a:pt x="15" y="84"/>
                  </a:cubicBezTo>
                  <a:cubicBezTo>
                    <a:pt x="5" y="74"/>
                    <a:pt x="0" y="63"/>
                    <a:pt x="0" y="49"/>
                  </a:cubicBezTo>
                  <a:cubicBezTo>
                    <a:pt x="0" y="35"/>
                    <a:pt x="5" y="24"/>
                    <a:pt x="15" y="14"/>
                  </a:cubicBezTo>
                  <a:cubicBezTo>
                    <a:pt x="24" y="4"/>
                    <a:pt x="36" y="0"/>
                    <a:pt x="50" y="0"/>
                  </a:cubicBezTo>
                  <a:cubicBezTo>
                    <a:pt x="63" y="0"/>
                    <a:pt x="75" y="4"/>
                    <a:pt x="85" y="14"/>
                  </a:cubicBezTo>
                  <a:cubicBezTo>
                    <a:pt x="94" y="24"/>
                    <a:pt x="99" y="35"/>
                    <a:pt x="99" y="49"/>
                  </a:cubicBezTo>
                  <a:cubicBezTo>
                    <a:pt x="99" y="63"/>
                    <a:pt x="94" y="74"/>
                    <a:pt x="85" y="8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 name="Footer Placeholder 3"/>
          <p:cNvSpPr>
            <a:spLocks noGrp="1"/>
          </p:cNvSpPr>
          <p:nvPr>
            <p:ph type="ftr" sz="quarter" idx="2"/>
          </p:nvPr>
        </p:nvSpPr>
        <p:spPr>
          <a:xfrm>
            <a:off x="457200" y="8743301"/>
            <a:ext cx="2971800" cy="107722"/>
          </a:xfrm>
          <a:prstGeom prst="rect">
            <a:avLst/>
          </a:prstGeom>
        </p:spPr>
        <p:txBody>
          <a:bodyPr vert="horz" wrap="square" lIns="0" tIns="0" rIns="0" bIns="0" rtlCol="0" anchor="ctr">
            <a:spAutoFit/>
          </a:bodyPr>
          <a:lstStyle/>
          <a:p>
            <a:r>
              <a:rPr lang="en-US" sz="700" dirty="0">
                <a:solidFill>
                  <a:schemeClr val="bg2"/>
                </a:solidFill>
              </a:rPr>
              <a:t>© 2015 Teradata</a:t>
            </a:r>
          </a:p>
        </p:txBody>
      </p:sp>
    </p:spTree>
    <p:extLst>
      <p:ext uri="{BB962C8B-B14F-4D97-AF65-F5344CB8AC3E}">
        <p14:creationId xmlns:p14="http://schemas.microsoft.com/office/powerpoint/2010/main" val="88409537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FEA1FF-4A34-4477-ABDE-9C72F8F54362}" type="datetimeFigureOut">
              <a:rPr lang="en-US" smtClean="0"/>
              <a:pPr/>
              <a:t>1/21/2021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p:cNvSpPr txBox="1"/>
          <p:nvPr/>
        </p:nvSpPr>
        <p:spPr>
          <a:xfrm>
            <a:off x="286468" y="8743301"/>
            <a:ext cx="109004" cy="107722"/>
          </a:xfrm>
          <a:prstGeom prst="rect">
            <a:avLst/>
          </a:prstGeom>
          <a:noFill/>
        </p:spPr>
        <p:txBody>
          <a:bodyPr wrap="none" lIns="0" tIns="0" rIns="0" bIns="0" rtlCol="0">
            <a:spAutoFit/>
          </a:bodyPr>
          <a:lstStyle/>
          <a:p>
            <a:pPr algn="r"/>
            <a:fld id="{0C8E8817-043E-4BA1-A90E-6FB9FA409362}" type="slidenum">
              <a:rPr lang="en-US" sz="700" smtClean="0">
                <a:solidFill>
                  <a:schemeClr val="bg2"/>
                </a:solidFill>
              </a:rPr>
              <a:pPr algn="r"/>
              <a:t>‹#›</a:t>
            </a:fld>
            <a:endParaRPr lang="en-US" sz="700" dirty="0">
              <a:solidFill>
                <a:schemeClr val="bg2"/>
              </a:solidFill>
            </a:endParaRPr>
          </a:p>
        </p:txBody>
      </p:sp>
      <p:grpSp>
        <p:nvGrpSpPr>
          <p:cNvPr id="9" name="Group 4"/>
          <p:cNvGrpSpPr>
            <a:grpSpLocks noChangeAspect="1"/>
          </p:cNvGrpSpPr>
          <p:nvPr/>
        </p:nvGrpSpPr>
        <p:grpSpPr bwMode="auto">
          <a:xfrm>
            <a:off x="6010878" y="8738453"/>
            <a:ext cx="531812" cy="119063"/>
            <a:chOff x="5137" y="4139"/>
            <a:chExt cx="335" cy="75"/>
          </a:xfrm>
          <a:solidFill>
            <a:schemeClr val="accent1"/>
          </a:solidFill>
        </p:grpSpPr>
        <p:sp>
          <p:nvSpPr>
            <p:cNvPr id="10" name="Freeform 5"/>
            <p:cNvSpPr>
              <a:spLocks noEditPoints="1"/>
            </p:cNvSpPr>
            <p:nvPr userDrawn="1"/>
          </p:nvSpPr>
          <p:spPr bwMode="auto">
            <a:xfrm>
              <a:off x="5137" y="4139"/>
              <a:ext cx="324" cy="75"/>
            </a:xfrm>
            <a:custGeom>
              <a:avLst/>
              <a:gdLst>
                <a:gd name="T0" fmla="*/ 660 w 3745"/>
                <a:gd name="T1" fmla="*/ 0 h 863"/>
                <a:gd name="T2" fmla="*/ 0 w 3745"/>
                <a:gd name="T3" fmla="*/ 73 h 863"/>
                <a:gd name="T4" fmla="*/ 292 w 3745"/>
                <a:gd name="T5" fmla="*/ 804 h 863"/>
                <a:gd name="T6" fmla="*/ 399 w 3745"/>
                <a:gd name="T7" fmla="*/ 863 h 863"/>
                <a:gd name="T8" fmla="*/ 637 w 3745"/>
                <a:gd name="T9" fmla="*/ 73 h 863"/>
                <a:gd name="T10" fmla="*/ 660 w 3745"/>
                <a:gd name="T11" fmla="*/ 0 h 863"/>
                <a:gd name="T12" fmla="*/ 2673 w 3745"/>
                <a:gd name="T13" fmla="*/ 181 h 863"/>
                <a:gd name="T14" fmla="*/ 2408 w 3745"/>
                <a:gd name="T15" fmla="*/ 768 h 863"/>
                <a:gd name="T16" fmla="*/ 2522 w 3745"/>
                <a:gd name="T17" fmla="*/ 729 h 863"/>
                <a:gd name="T18" fmla="*/ 2698 w 3745"/>
                <a:gd name="T19" fmla="*/ 596 h 863"/>
                <a:gd name="T20" fmla="*/ 2590 w 3745"/>
                <a:gd name="T21" fmla="*/ 533 h 863"/>
                <a:gd name="T22" fmla="*/ 2812 w 3745"/>
                <a:gd name="T23" fmla="*/ 729 h 863"/>
                <a:gd name="T24" fmla="*/ 2941 w 3745"/>
                <a:gd name="T25" fmla="*/ 768 h 863"/>
                <a:gd name="T26" fmla="*/ 2673 w 3745"/>
                <a:gd name="T27" fmla="*/ 181 h 863"/>
                <a:gd name="T28" fmla="*/ 3529 w 3745"/>
                <a:gd name="T29" fmla="*/ 203 h 863"/>
                <a:gd name="T30" fmla="*/ 3425 w 3745"/>
                <a:gd name="T31" fmla="*/ 203 h 863"/>
                <a:gd name="T32" fmla="*/ 3252 w 3745"/>
                <a:gd name="T33" fmla="*/ 768 h 863"/>
                <a:gd name="T34" fmla="*/ 3374 w 3745"/>
                <a:gd name="T35" fmla="*/ 596 h 863"/>
                <a:gd name="T36" fmla="*/ 3483 w 3745"/>
                <a:gd name="T37" fmla="*/ 533 h 863"/>
                <a:gd name="T38" fmla="*/ 3473 w 3745"/>
                <a:gd name="T39" fmla="*/ 310 h 863"/>
                <a:gd name="T40" fmla="*/ 3695 w 3745"/>
                <a:gd name="T41" fmla="*/ 768 h 863"/>
                <a:gd name="T42" fmla="*/ 3529 w 3745"/>
                <a:gd name="T43" fmla="*/ 203 h 863"/>
                <a:gd name="T44" fmla="*/ 1655 w 3745"/>
                <a:gd name="T45" fmla="*/ 181 h 863"/>
                <a:gd name="T46" fmla="*/ 1603 w 3745"/>
                <a:gd name="T47" fmla="*/ 203 h 863"/>
                <a:gd name="T48" fmla="*/ 1247 w 3745"/>
                <a:gd name="T49" fmla="*/ 515 h 863"/>
                <a:gd name="T50" fmla="*/ 1374 w 3745"/>
                <a:gd name="T51" fmla="*/ 336 h 863"/>
                <a:gd name="T52" fmla="*/ 969 w 3745"/>
                <a:gd name="T53" fmla="*/ 189 h 863"/>
                <a:gd name="T54" fmla="*/ 737 w 3745"/>
                <a:gd name="T55" fmla="*/ 704 h 863"/>
                <a:gd name="T56" fmla="*/ 625 w 3745"/>
                <a:gd name="T57" fmla="*/ 488 h 863"/>
                <a:gd name="T58" fmla="*/ 816 w 3745"/>
                <a:gd name="T59" fmla="*/ 424 h 863"/>
                <a:gd name="T60" fmla="*/ 625 w 3745"/>
                <a:gd name="T61" fmla="*/ 253 h 863"/>
                <a:gd name="T62" fmla="*/ 897 w 3745"/>
                <a:gd name="T63" fmla="*/ 189 h 863"/>
                <a:gd name="T64" fmla="*/ 520 w 3745"/>
                <a:gd name="T65" fmla="*/ 590 h 863"/>
                <a:gd name="T66" fmla="*/ 1074 w 3745"/>
                <a:gd name="T67" fmla="*/ 766 h 863"/>
                <a:gd name="T68" fmla="*/ 1149 w 3745"/>
                <a:gd name="T69" fmla="*/ 253 h 863"/>
                <a:gd name="T70" fmla="*/ 1271 w 3745"/>
                <a:gd name="T71" fmla="*/ 387 h 863"/>
                <a:gd name="T72" fmla="*/ 1110 w 3745"/>
                <a:gd name="T73" fmla="*/ 461 h 863"/>
                <a:gd name="T74" fmla="*/ 1338 w 3745"/>
                <a:gd name="T75" fmla="*/ 768 h 863"/>
                <a:gd name="T76" fmla="*/ 1505 w 3745"/>
                <a:gd name="T77" fmla="*/ 729 h 863"/>
                <a:gd name="T78" fmla="*/ 1680 w 3745"/>
                <a:gd name="T79" fmla="*/ 596 h 863"/>
                <a:gd name="T80" fmla="*/ 1573 w 3745"/>
                <a:gd name="T81" fmla="*/ 533 h 863"/>
                <a:gd name="T82" fmla="*/ 1795 w 3745"/>
                <a:gd name="T83" fmla="*/ 729 h 863"/>
                <a:gd name="T84" fmla="*/ 1923 w 3745"/>
                <a:gd name="T85" fmla="*/ 768 h 863"/>
                <a:gd name="T86" fmla="*/ 1655 w 3745"/>
                <a:gd name="T87" fmla="*/ 181 h 863"/>
                <a:gd name="T88" fmla="*/ 2304 w 3745"/>
                <a:gd name="T89" fmla="*/ 530 h 863"/>
                <a:gd name="T90" fmla="*/ 2068 w 3745"/>
                <a:gd name="T91" fmla="*/ 704 h 863"/>
                <a:gd name="T92" fmla="*/ 2159 w 3745"/>
                <a:gd name="T93" fmla="*/ 253 h 863"/>
                <a:gd name="T94" fmla="*/ 2304 w 3745"/>
                <a:gd name="T95" fmla="*/ 530 h 863"/>
                <a:gd name="T96" fmla="*/ 2409 w 3745"/>
                <a:gd name="T97" fmla="*/ 432 h 863"/>
                <a:gd name="T98" fmla="*/ 2159 w 3745"/>
                <a:gd name="T99" fmla="*/ 189 h 863"/>
                <a:gd name="T100" fmla="*/ 1963 w 3745"/>
                <a:gd name="T101" fmla="*/ 709 h 863"/>
                <a:gd name="T102" fmla="*/ 2159 w 3745"/>
                <a:gd name="T103" fmla="*/ 768 h 863"/>
                <a:gd name="T104" fmla="*/ 2409 w 3745"/>
                <a:gd name="T105" fmla="*/ 530 h 863"/>
                <a:gd name="T106" fmla="*/ 2409 w 3745"/>
                <a:gd name="T107" fmla="*/ 432 h 863"/>
                <a:gd name="T108" fmla="*/ 3332 w 3745"/>
                <a:gd name="T109" fmla="*/ 190 h 863"/>
                <a:gd name="T110" fmla="*/ 2831 w 3745"/>
                <a:gd name="T111" fmla="*/ 254 h 863"/>
                <a:gd name="T112" fmla="*/ 3028 w 3745"/>
                <a:gd name="T113" fmla="*/ 710 h 863"/>
                <a:gd name="T114" fmla="*/ 3135 w 3745"/>
                <a:gd name="T115" fmla="*/ 768 h 863"/>
                <a:gd name="T116" fmla="*/ 3313 w 3745"/>
                <a:gd name="T117" fmla="*/ 254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745" h="863">
                  <a:moveTo>
                    <a:pt x="660" y="0"/>
                  </a:moveTo>
                  <a:lnTo>
                    <a:pt x="660" y="0"/>
                  </a:lnTo>
                  <a:lnTo>
                    <a:pt x="22" y="0"/>
                  </a:lnTo>
                  <a:lnTo>
                    <a:pt x="0" y="73"/>
                  </a:lnTo>
                  <a:lnTo>
                    <a:pt x="292" y="73"/>
                  </a:lnTo>
                  <a:lnTo>
                    <a:pt x="292" y="804"/>
                  </a:lnTo>
                  <a:cubicBezTo>
                    <a:pt x="292" y="843"/>
                    <a:pt x="316" y="863"/>
                    <a:pt x="360" y="863"/>
                  </a:cubicBezTo>
                  <a:lnTo>
                    <a:pt x="399" y="863"/>
                  </a:lnTo>
                  <a:lnTo>
                    <a:pt x="399" y="73"/>
                  </a:lnTo>
                  <a:lnTo>
                    <a:pt x="637" y="73"/>
                  </a:lnTo>
                  <a:lnTo>
                    <a:pt x="660" y="0"/>
                  </a:lnTo>
                  <a:lnTo>
                    <a:pt x="660" y="0"/>
                  </a:lnTo>
                  <a:close/>
                  <a:moveTo>
                    <a:pt x="2673" y="181"/>
                  </a:moveTo>
                  <a:lnTo>
                    <a:pt x="2673" y="181"/>
                  </a:lnTo>
                  <a:cubicBezTo>
                    <a:pt x="2647" y="181"/>
                    <a:pt x="2626" y="190"/>
                    <a:pt x="2621" y="203"/>
                  </a:cubicBezTo>
                  <a:lnTo>
                    <a:pt x="2408" y="768"/>
                  </a:lnTo>
                  <a:lnTo>
                    <a:pt x="2448" y="768"/>
                  </a:lnTo>
                  <a:cubicBezTo>
                    <a:pt x="2491" y="768"/>
                    <a:pt x="2509" y="764"/>
                    <a:pt x="2522" y="729"/>
                  </a:cubicBezTo>
                  <a:lnTo>
                    <a:pt x="2570" y="596"/>
                  </a:lnTo>
                  <a:lnTo>
                    <a:pt x="2698" y="596"/>
                  </a:lnTo>
                  <a:lnTo>
                    <a:pt x="2679" y="533"/>
                  </a:lnTo>
                  <a:lnTo>
                    <a:pt x="2590" y="533"/>
                  </a:lnTo>
                  <a:lnTo>
                    <a:pt x="2669" y="310"/>
                  </a:lnTo>
                  <a:lnTo>
                    <a:pt x="2812" y="729"/>
                  </a:lnTo>
                  <a:cubicBezTo>
                    <a:pt x="2824" y="764"/>
                    <a:pt x="2845" y="768"/>
                    <a:pt x="2891" y="768"/>
                  </a:cubicBezTo>
                  <a:lnTo>
                    <a:pt x="2941" y="768"/>
                  </a:lnTo>
                  <a:lnTo>
                    <a:pt x="2725" y="203"/>
                  </a:lnTo>
                  <a:cubicBezTo>
                    <a:pt x="2720" y="190"/>
                    <a:pt x="2697" y="181"/>
                    <a:pt x="2673" y="181"/>
                  </a:cubicBezTo>
                  <a:close/>
                  <a:moveTo>
                    <a:pt x="3529" y="203"/>
                  </a:moveTo>
                  <a:lnTo>
                    <a:pt x="3529" y="203"/>
                  </a:lnTo>
                  <a:cubicBezTo>
                    <a:pt x="3524" y="190"/>
                    <a:pt x="3501" y="181"/>
                    <a:pt x="3477" y="181"/>
                  </a:cubicBezTo>
                  <a:cubicBezTo>
                    <a:pt x="3451" y="181"/>
                    <a:pt x="3430" y="190"/>
                    <a:pt x="3425" y="203"/>
                  </a:cubicBezTo>
                  <a:lnTo>
                    <a:pt x="3212" y="768"/>
                  </a:lnTo>
                  <a:lnTo>
                    <a:pt x="3252" y="768"/>
                  </a:lnTo>
                  <a:cubicBezTo>
                    <a:pt x="3294" y="768"/>
                    <a:pt x="3313" y="764"/>
                    <a:pt x="3326" y="729"/>
                  </a:cubicBezTo>
                  <a:lnTo>
                    <a:pt x="3374" y="596"/>
                  </a:lnTo>
                  <a:lnTo>
                    <a:pt x="3502" y="596"/>
                  </a:lnTo>
                  <a:lnTo>
                    <a:pt x="3483" y="533"/>
                  </a:lnTo>
                  <a:lnTo>
                    <a:pt x="3394" y="533"/>
                  </a:lnTo>
                  <a:lnTo>
                    <a:pt x="3473" y="310"/>
                  </a:lnTo>
                  <a:lnTo>
                    <a:pt x="3616" y="729"/>
                  </a:lnTo>
                  <a:cubicBezTo>
                    <a:pt x="3628" y="764"/>
                    <a:pt x="3649" y="768"/>
                    <a:pt x="3695" y="768"/>
                  </a:cubicBezTo>
                  <a:lnTo>
                    <a:pt x="3745" y="768"/>
                  </a:lnTo>
                  <a:lnTo>
                    <a:pt x="3529" y="203"/>
                  </a:lnTo>
                  <a:lnTo>
                    <a:pt x="3529" y="203"/>
                  </a:lnTo>
                  <a:close/>
                  <a:moveTo>
                    <a:pt x="1655" y="181"/>
                  </a:moveTo>
                  <a:lnTo>
                    <a:pt x="1655" y="181"/>
                  </a:lnTo>
                  <a:cubicBezTo>
                    <a:pt x="1630" y="181"/>
                    <a:pt x="1608" y="190"/>
                    <a:pt x="1603" y="203"/>
                  </a:cubicBezTo>
                  <a:lnTo>
                    <a:pt x="1399" y="746"/>
                  </a:lnTo>
                  <a:lnTo>
                    <a:pt x="1247" y="515"/>
                  </a:lnTo>
                  <a:cubicBezTo>
                    <a:pt x="1327" y="501"/>
                    <a:pt x="1374" y="459"/>
                    <a:pt x="1374" y="387"/>
                  </a:cubicBezTo>
                  <a:lnTo>
                    <a:pt x="1374" y="336"/>
                  </a:lnTo>
                  <a:cubicBezTo>
                    <a:pt x="1374" y="232"/>
                    <a:pt x="1277" y="189"/>
                    <a:pt x="1149" y="189"/>
                  </a:cubicBezTo>
                  <a:lnTo>
                    <a:pt x="969" y="189"/>
                  </a:lnTo>
                  <a:lnTo>
                    <a:pt x="969" y="704"/>
                  </a:lnTo>
                  <a:lnTo>
                    <a:pt x="737" y="704"/>
                  </a:lnTo>
                  <a:cubicBezTo>
                    <a:pt x="646" y="704"/>
                    <a:pt x="625" y="684"/>
                    <a:pt x="625" y="590"/>
                  </a:cubicBezTo>
                  <a:lnTo>
                    <a:pt x="625" y="488"/>
                  </a:lnTo>
                  <a:lnTo>
                    <a:pt x="797" y="488"/>
                  </a:lnTo>
                  <a:lnTo>
                    <a:pt x="816" y="424"/>
                  </a:lnTo>
                  <a:lnTo>
                    <a:pt x="625" y="424"/>
                  </a:lnTo>
                  <a:lnTo>
                    <a:pt x="625" y="253"/>
                  </a:lnTo>
                  <a:lnTo>
                    <a:pt x="878" y="253"/>
                  </a:lnTo>
                  <a:lnTo>
                    <a:pt x="897" y="189"/>
                  </a:lnTo>
                  <a:lnTo>
                    <a:pt x="520" y="189"/>
                  </a:lnTo>
                  <a:lnTo>
                    <a:pt x="520" y="590"/>
                  </a:lnTo>
                  <a:cubicBezTo>
                    <a:pt x="520" y="724"/>
                    <a:pt x="552" y="768"/>
                    <a:pt x="735" y="768"/>
                  </a:cubicBezTo>
                  <a:lnTo>
                    <a:pt x="1074" y="766"/>
                  </a:lnTo>
                  <a:lnTo>
                    <a:pt x="1074" y="253"/>
                  </a:lnTo>
                  <a:lnTo>
                    <a:pt x="1149" y="253"/>
                  </a:lnTo>
                  <a:cubicBezTo>
                    <a:pt x="1230" y="253"/>
                    <a:pt x="1271" y="282"/>
                    <a:pt x="1271" y="337"/>
                  </a:cubicBezTo>
                  <a:lnTo>
                    <a:pt x="1271" y="387"/>
                  </a:lnTo>
                  <a:cubicBezTo>
                    <a:pt x="1271" y="443"/>
                    <a:pt x="1220" y="461"/>
                    <a:pt x="1157" y="461"/>
                  </a:cubicBezTo>
                  <a:lnTo>
                    <a:pt x="1110" y="461"/>
                  </a:lnTo>
                  <a:lnTo>
                    <a:pt x="1269" y="733"/>
                  </a:lnTo>
                  <a:cubicBezTo>
                    <a:pt x="1287" y="765"/>
                    <a:pt x="1296" y="768"/>
                    <a:pt x="1338" y="768"/>
                  </a:cubicBezTo>
                  <a:lnTo>
                    <a:pt x="1430" y="768"/>
                  </a:lnTo>
                  <a:cubicBezTo>
                    <a:pt x="1473" y="768"/>
                    <a:pt x="1492" y="764"/>
                    <a:pt x="1505" y="729"/>
                  </a:cubicBezTo>
                  <a:lnTo>
                    <a:pt x="1552" y="596"/>
                  </a:lnTo>
                  <a:lnTo>
                    <a:pt x="1680" y="596"/>
                  </a:lnTo>
                  <a:lnTo>
                    <a:pt x="1661" y="533"/>
                  </a:lnTo>
                  <a:lnTo>
                    <a:pt x="1573" y="533"/>
                  </a:lnTo>
                  <a:lnTo>
                    <a:pt x="1652" y="310"/>
                  </a:lnTo>
                  <a:lnTo>
                    <a:pt x="1795" y="729"/>
                  </a:lnTo>
                  <a:cubicBezTo>
                    <a:pt x="1807" y="764"/>
                    <a:pt x="1827" y="768"/>
                    <a:pt x="1873" y="768"/>
                  </a:cubicBezTo>
                  <a:lnTo>
                    <a:pt x="1923" y="768"/>
                  </a:lnTo>
                  <a:lnTo>
                    <a:pt x="1707" y="203"/>
                  </a:lnTo>
                  <a:cubicBezTo>
                    <a:pt x="1702" y="190"/>
                    <a:pt x="1679" y="181"/>
                    <a:pt x="1655" y="181"/>
                  </a:cubicBezTo>
                  <a:close/>
                  <a:moveTo>
                    <a:pt x="2304" y="530"/>
                  </a:moveTo>
                  <a:lnTo>
                    <a:pt x="2304" y="530"/>
                  </a:lnTo>
                  <a:cubicBezTo>
                    <a:pt x="2304" y="647"/>
                    <a:pt x="2266" y="704"/>
                    <a:pt x="2162" y="704"/>
                  </a:cubicBezTo>
                  <a:lnTo>
                    <a:pt x="2068" y="704"/>
                  </a:lnTo>
                  <a:lnTo>
                    <a:pt x="2068" y="253"/>
                  </a:lnTo>
                  <a:lnTo>
                    <a:pt x="2159" y="253"/>
                  </a:lnTo>
                  <a:cubicBezTo>
                    <a:pt x="2266" y="253"/>
                    <a:pt x="2304" y="316"/>
                    <a:pt x="2304" y="433"/>
                  </a:cubicBezTo>
                  <a:lnTo>
                    <a:pt x="2304" y="530"/>
                  </a:lnTo>
                  <a:lnTo>
                    <a:pt x="2304" y="530"/>
                  </a:lnTo>
                  <a:close/>
                  <a:moveTo>
                    <a:pt x="2409" y="432"/>
                  </a:moveTo>
                  <a:lnTo>
                    <a:pt x="2409" y="432"/>
                  </a:lnTo>
                  <a:cubicBezTo>
                    <a:pt x="2409" y="270"/>
                    <a:pt x="2326" y="189"/>
                    <a:pt x="2159" y="189"/>
                  </a:cubicBezTo>
                  <a:lnTo>
                    <a:pt x="1963" y="189"/>
                  </a:lnTo>
                  <a:lnTo>
                    <a:pt x="1963" y="709"/>
                  </a:lnTo>
                  <a:cubicBezTo>
                    <a:pt x="1963" y="748"/>
                    <a:pt x="1984" y="768"/>
                    <a:pt x="2029" y="768"/>
                  </a:cubicBezTo>
                  <a:lnTo>
                    <a:pt x="2159" y="768"/>
                  </a:lnTo>
                  <a:lnTo>
                    <a:pt x="2180" y="767"/>
                  </a:lnTo>
                  <a:cubicBezTo>
                    <a:pt x="2337" y="761"/>
                    <a:pt x="2409" y="693"/>
                    <a:pt x="2409" y="530"/>
                  </a:cubicBezTo>
                  <a:lnTo>
                    <a:pt x="2409" y="432"/>
                  </a:lnTo>
                  <a:lnTo>
                    <a:pt x="2409" y="432"/>
                  </a:lnTo>
                  <a:close/>
                  <a:moveTo>
                    <a:pt x="3332" y="190"/>
                  </a:moveTo>
                  <a:lnTo>
                    <a:pt x="3332" y="190"/>
                  </a:lnTo>
                  <a:lnTo>
                    <a:pt x="2851" y="190"/>
                  </a:lnTo>
                  <a:lnTo>
                    <a:pt x="2831" y="254"/>
                  </a:lnTo>
                  <a:lnTo>
                    <a:pt x="3028" y="254"/>
                  </a:lnTo>
                  <a:lnTo>
                    <a:pt x="3028" y="710"/>
                  </a:lnTo>
                  <a:cubicBezTo>
                    <a:pt x="3028" y="749"/>
                    <a:pt x="3052" y="768"/>
                    <a:pt x="3096" y="768"/>
                  </a:cubicBezTo>
                  <a:lnTo>
                    <a:pt x="3135" y="768"/>
                  </a:lnTo>
                  <a:lnTo>
                    <a:pt x="3135" y="254"/>
                  </a:lnTo>
                  <a:lnTo>
                    <a:pt x="3313" y="254"/>
                  </a:lnTo>
                  <a:lnTo>
                    <a:pt x="3332" y="19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noEditPoints="1"/>
            </p:cNvSpPr>
            <p:nvPr userDrawn="1"/>
          </p:nvSpPr>
          <p:spPr bwMode="auto">
            <a:xfrm>
              <a:off x="5464" y="4197"/>
              <a:ext cx="8" cy="9"/>
            </a:xfrm>
            <a:custGeom>
              <a:avLst/>
              <a:gdLst>
                <a:gd name="T0" fmla="*/ 59 w 99"/>
                <a:gd name="T1" fmla="*/ 30 h 98"/>
                <a:gd name="T2" fmla="*/ 59 w 99"/>
                <a:gd name="T3" fmla="*/ 30 h 98"/>
                <a:gd name="T4" fmla="*/ 47 w 99"/>
                <a:gd name="T5" fmla="*/ 28 h 98"/>
                <a:gd name="T6" fmla="*/ 39 w 99"/>
                <a:gd name="T7" fmla="*/ 28 h 98"/>
                <a:gd name="T8" fmla="*/ 39 w 99"/>
                <a:gd name="T9" fmla="*/ 48 h 98"/>
                <a:gd name="T10" fmla="*/ 48 w 99"/>
                <a:gd name="T11" fmla="*/ 48 h 98"/>
                <a:gd name="T12" fmla="*/ 57 w 99"/>
                <a:gd name="T13" fmla="*/ 46 h 98"/>
                <a:gd name="T14" fmla="*/ 63 w 99"/>
                <a:gd name="T15" fmla="*/ 38 h 98"/>
                <a:gd name="T16" fmla="*/ 59 w 99"/>
                <a:gd name="T17" fmla="*/ 30 h 98"/>
                <a:gd name="T18" fmla="*/ 49 w 99"/>
                <a:gd name="T19" fmla="*/ 22 h 98"/>
                <a:gd name="T20" fmla="*/ 49 w 99"/>
                <a:gd name="T21" fmla="*/ 22 h 98"/>
                <a:gd name="T22" fmla="*/ 63 w 99"/>
                <a:gd name="T23" fmla="*/ 23 h 98"/>
                <a:gd name="T24" fmla="*/ 72 w 99"/>
                <a:gd name="T25" fmla="*/ 37 h 98"/>
                <a:gd name="T26" fmla="*/ 66 w 99"/>
                <a:gd name="T27" fmla="*/ 48 h 98"/>
                <a:gd name="T28" fmla="*/ 59 w 99"/>
                <a:gd name="T29" fmla="*/ 51 h 98"/>
                <a:gd name="T30" fmla="*/ 68 w 99"/>
                <a:gd name="T31" fmla="*/ 56 h 98"/>
                <a:gd name="T32" fmla="*/ 71 w 99"/>
                <a:gd name="T33" fmla="*/ 64 h 98"/>
                <a:gd name="T34" fmla="*/ 71 w 99"/>
                <a:gd name="T35" fmla="*/ 68 h 98"/>
                <a:gd name="T36" fmla="*/ 71 w 99"/>
                <a:gd name="T37" fmla="*/ 72 h 98"/>
                <a:gd name="T38" fmla="*/ 72 w 99"/>
                <a:gd name="T39" fmla="*/ 75 h 98"/>
                <a:gd name="T40" fmla="*/ 72 w 99"/>
                <a:gd name="T41" fmla="*/ 76 h 98"/>
                <a:gd name="T42" fmla="*/ 63 w 99"/>
                <a:gd name="T43" fmla="*/ 76 h 98"/>
                <a:gd name="T44" fmla="*/ 63 w 99"/>
                <a:gd name="T45" fmla="*/ 75 h 98"/>
                <a:gd name="T46" fmla="*/ 63 w 99"/>
                <a:gd name="T47" fmla="*/ 75 h 98"/>
                <a:gd name="T48" fmla="*/ 62 w 99"/>
                <a:gd name="T49" fmla="*/ 73 h 98"/>
                <a:gd name="T50" fmla="*/ 62 w 99"/>
                <a:gd name="T51" fmla="*/ 69 h 98"/>
                <a:gd name="T52" fmla="*/ 57 w 99"/>
                <a:gd name="T53" fmla="*/ 56 h 98"/>
                <a:gd name="T54" fmla="*/ 47 w 99"/>
                <a:gd name="T55" fmla="*/ 54 h 98"/>
                <a:gd name="T56" fmla="*/ 39 w 99"/>
                <a:gd name="T57" fmla="*/ 54 h 98"/>
                <a:gd name="T58" fmla="*/ 39 w 99"/>
                <a:gd name="T59" fmla="*/ 76 h 98"/>
                <a:gd name="T60" fmla="*/ 30 w 99"/>
                <a:gd name="T61" fmla="*/ 76 h 98"/>
                <a:gd name="T62" fmla="*/ 30 w 99"/>
                <a:gd name="T63" fmla="*/ 22 h 98"/>
                <a:gd name="T64" fmla="*/ 49 w 99"/>
                <a:gd name="T65" fmla="*/ 22 h 98"/>
                <a:gd name="T66" fmla="*/ 49 w 99"/>
                <a:gd name="T67" fmla="*/ 22 h 98"/>
                <a:gd name="T68" fmla="*/ 20 w 99"/>
                <a:gd name="T69" fmla="*/ 19 h 98"/>
                <a:gd name="T70" fmla="*/ 20 w 99"/>
                <a:gd name="T71" fmla="*/ 19 h 98"/>
                <a:gd name="T72" fmla="*/ 7 w 99"/>
                <a:gd name="T73" fmla="*/ 49 h 98"/>
                <a:gd name="T74" fmla="*/ 20 w 99"/>
                <a:gd name="T75" fmla="*/ 79 h 98"/>
                <a:gd name="T76" fmla="*/ 50 w 99"/>
                <a:gd name="T77" fmla="*/ 92 h 98"/>
                <a:gd name="T78" fmla="*/ 80 w 99"/>
                <a:gd name="T79" fmla="*/ 79 h 98"/>
                <a:gd name="T80" fmla="*/ 92 w 99"/>
                <a:gd name="T81" fmla="*/ 49 h 98"/>
                <a:gd name="T82" fmla="*/ 80 w 99"/>
                <a:gd name="T83" fmla="*/ 19 h 98"/>
                <a:gd name="T84" fmla="*/ 50 w 99"/>
                <a:gd name="T85" fmla="*/ 6 h 98"/>
                <a:gd name="T86" fmla="*/ 20 w 99"/>
                <a:gd name="T87" fmla="*/ 19 h 98"/>
                <a:gd name="T88" fmla="*/ 85 w 99"/>
                <a:gd name="T89" fmla="*/ 84 h 98"/>
                <a:gd name="T90" fmla="*/ 85 w 99"/>
                <a:gd name="T91" fmla="*/ 84 h 98"/>
                <a:gd name="T92" fmla="*/ 50 w 99"/>
                <a:gd name="T93" fmla="*/ 98 h 98"/>
                <a:gd name="T94" fmla="*/ 15 w 99"/>
                <a:gd name="T95" fmla="*/ 84 h 98"/>
                <a:gd name="T96" fmla="*/ 0 w 99"/>
                <a:gd name="T97" fmla="*/ 49 h 98"/>
                <a:gd name="T98" fmla="*/ 15 w 99"/>
                <a:gd name="T99" fmla="*/ 14 h 98"/>
                <a:gd name="T100" fmla="*/ 50 w 99"/>
                <a:gd name="T101" fmla="*/ 0 h 98"/>
                <a:gd name="T102" fmla="*/ 85 w 99"/>
                <a:gd name="T103" fmla="*/ 14 h 98"/>
                <a:gd name="T104" fmla="*/ 99 w 99"/>
                <a:gd name="T105" fmla="*/ 49 h 98"/>
                <a:gd name="T106" fmla="*/ 85 w 99"/>
                <a:gd name="T107" fmla="*/ 8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9" h="98">
                  <a:moveTo>
                    <a:pt x="59" y="30"/>
                  </a:moveTo>
                  <a:lnTo>
                    <a:pt x="59" y="30"/>
                  </a:lnTo>
                  <a:cubicBezTo>
                    <a:pt x="57" y="29"/>
                    <a:pt x="53" y="28"/>
                    <a:pt x="47" y="28"/>
                  </a:cubicBezTo>
                  <a:lnTo>
                    <a:pt x="39" y="28"/>
                  </a:lnTo>
                  <a:lnTo>
                    <a:pt x="39" y="48"/>
                  </a:lnTo>
                  <a:lnTo>
                    <a:pt x="48" y="48"/>
                  </a:lnTo>
                  <a:cubicBezTo>
                    <a:pt x="52" y="48"/>
                    <a:pt x="55" y="47"/>
                    <a:pt x="57" y="46"/>
                  </a:cubicBezTo>
                  <a:cubicBezTo>
                    <a:pt x="61" y="45"/>
                    <a:pt x="63" y="42"/>
                    <a:pt x="63" y="38"/>
                  </a:cubicBezTo>
                  <a:cubicBezTo>
                    <a:pt x="63" y="34"/>
                    <a:pt x="61" y="31"/>
                    <a:pt x="59" y="30"/>
                  </a:cubicBezTo>
                  <a:close/>
                  <a:moveTo>
                    <a:pt x="49" y="22"/>
                  </a:moveTo>
                  <a:lnTo>
                    <a:pt x="49" y="22"/>
                  </a:lnTo>
                  <a:cubicBezTo>
                    <a:pt x="55" y="22"/>
                    <a:pt x="60" y="22"/>
                    <a:pt x="63" y="23"/>
                  </a:cubicBezTo>
                  <a:cubicBezTo>
                    <a:pt x="69" y="26"/>
                    <a:pt x="72" y="30"/>
                    <a:pt x="72" y="37"/>
                  </a:cubicBezTo>
                  <a:cubicBezTo>
                    <a:pt x="72" y="42"/>
                    <a:pt x="70" y="46"/>
                    <a:pt x="66" y="48"/>
                  </a:cubicBezTo>
                  <a:cubicBezTo>
                    <a:pt x="65" y="49"/>
                    <a:pt x="62" y="50"/>
                    <a:pt x="59" y="51"/>
                  </a:cubicBezTo>
                  <a:cubicBezTo>
                    <a:pt x="63" y="51"/>
                    <a:pt x="66" y="53"/>
                    <a:pt x="68" y="56"/>
                  </a:cubicBezTo>
                  <a:cubicBezTo>
                    <a:pt x="70" y="59"/>
                    <a:pt x="71" y="62"/>
                    <a:pt x="71" y="64"/>
                  </a:cubicBezTo>
                  <a:lnTo>
                    <a:pt x="71" y="68"/>
                  </a:lnTo>
                  <a:cubicBezTo>
                    <a:pt x="71" y="69"/>
                    <a:pt x="71" y="71"/>
                    <a:pt x="71" y="72"/>
                  </a:cubicBezTo>
                  <a:cubicBezTo>
                    <a:pt x="71" y="74"/>
                    <a:pt x="71" y="75"/>
                    <a:pt x="72" y="75"/>
                  </a:cubicBezTo>
                  <a:lnTo>
                    <a:pt x="72" y="76"/>
                  </a:lnTo>
                  <a:lnTo>
                    <a:pt x="63" y="76"/>
                  </a:lnTo>
                  <a:cubicBezTo>
                    <a:pt x="63" y="76"/>
                    <a:pt x="63" y="75"/>
                    <a:pt x="63" y="75"/>
                  </a:cubicBezTo>
                  <a:cubicBezTo>
                    <a:pt x="63" y="75"/>
                    <a:pt x="63" y="75"/>
                    <a:pt x="63" y="75"/>
                  </a:cubicBezTo>
                  <a:lnTo>
                    <a:pt x="62" y="73"/>
                  </a:lnTo>
                  <a:lnTo>
                    <a:pt x="62" y="69"/>
                  </a:lnTo>
                  <a:cubicBezTo>
                    <a:pt x="62" y="62"/>
                    <a:pt x="61" y="58"/>
                    <a:pt x="57" y="56"/>
                  </a:cubicBezTo>
                  <a:cubicBezTo>
                    <a:pt x="55" y="55"/>
                    <a:pt x="52" y="54"/>
                    <a:pt x="47" y="54"/>
                  </a:cubicBezTo>
                  <a:lnTo>
                    <a:pt x="39" y="54"/>
                  </a:lnTo>
                  <a:lnTo>
                    <a:pt x="39" y="76"/>
                  </a:lnTo>
                  <a:lnTo>
                    <a:pt x="30" y="76"/>
                  </a:lnTo>
                  <a:lnTo>
                    <a:pt x="30" y="22"/>
                  </a:lnTo>
                  <a:lnTo>
                    <a:pt x="49" y="22"/>
                  </a:lnTo>
                  <a:lnTo>
                    <a:pt x="49" y="22"/>
                  </a:lnTo>
                  <a:close/>
                  <a:moveTo>
                    <a:pt x="20" y="19"/>
                  </a:moveTo>
                  <a:lnTo>
                    <a:pt x="20" y="19"/>
                  </a:lnTo>
                  <a:cubicBezTo>
                    <a:pt x="11" y="27"/>
                    <a:pt x="7" y="37"/>
                    <a:pt x="7" y="49"/>
                  </a:cubicBezTo>
                  <a:cubicBezTo>
                    <a:pt x="7" y="61"/>
                    <a:pt x="11" y="71"/>
                    <a:pt x="20" y="79"/>
                  </a:cubicBezTo>
                  <a:cubicBezTo>
                    <a:pt x="28" y="87"/>
                    <a:pt x="38" y="92"/>
                    <a:pt x="50" y="92"/>
                  </a:cubicBezTo>
                  <a:cubicBezTo>
                    <a:pt x="61" y="92"/>
                    <a:pt x="71" y="87"/>
                    <a:pt x="80" y="79"/>
                  </a:cubicBezTo>
                  <a:cubicBezTo>
                    <a:pt x="88" y="71"/>
                    <a:pt x="92" y="61"/>
                    <a:pt x="92" y="49"/>
                  </a:cubicBezTo>
                  <a:cubicBezTo>
                    <a:pt x="92" y="37"/>
                    <a:pt x="88" y="27"/>
                    <a:pt x="80" y="19"/>
                  </a:cubicBezTo>
                  <a:cubicBezTo>
                    <a:pt x="71" y="10"/>
                    <a:pt x="61" y="6"/>
                    <a:pt x="50" y="6"/>
                  </a:cubicBezTo>
                  <a:cubicBezTo>
                    <a:pt x="38" y="6"/>
                    <a:pt x="28" y="10"/>
                    <a:pt x="20" y="19"/>
                  </a:cubicBezTo>
                  <a:close/>
                  <a:moveTo>
                    <a:pt x="85" y="84"/>
                  </a:moveTo>
                  <a:lnTo>
                    <a:pt x="85" y="84"/>
                  </a:lnTo>
                  <a:cubicBezTo>
                    <a:pt x="75" y="94"/>
                    <a:pt x="63" y="98"/>
                    <a:pt x="50" y="98"/>
                  </a:cubicBezTo>
                  <a:cubicBezTo>
                    <a:pt x="36" y="98"/>
                    <a:pt x="24" y="94"/>
                    <a:pt x="15" y="84"/>
                  </a:cubicBezTo>
                  <a:cubicBezTo>
                    <a:pt x="5" y="74"/>
                    <a:pt x="0" y="63"/>
                    <a:pt x="0" y="49"/>
                  </a:cubicBezTo>
                  <a:cubicBezTo>
                    <a:pt x="0" y="35"/>
                    <a:pt x="5" y="24"/>
                    <a:pt x="15" y="14"/>
                  </a:cubicBezTo>
                  <a:cubicBezTo>
                    <a:pt x="24" y="4"/>
                    <a:pt x="36" y="0"/>
                    <a:pt x="50" y="0"/>
                  </a:cubicBezTo>
                  <a:cubicBezTo>
                    <a:pt x="63" y="0"/>
                    <a:pt x="75" y="4"/>
                    <a:pt x="85" y="14"/>
                  </a:cubicBezTo>
                  <a:cubicBezTo>
                    <a:pt x="94" y="24"/>
                    <a:pt x="99" y="35"/>
                    <a:pt x="99" y="49"/>
                  </a:cubicBezTo>
                  <a:cubicBezTo>
                    <a:pt x="99" y="63"/>
                    <a:pt x="94" y="74"/>
                    <a:pt x="85" y="8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3" name="Footer Placeholder 5"/>
          <p:cNvSpPr>
            <a:spLocks noGrp="1"/>
          </p:cNvSpPr>
          <p:nvPr>
            <p:ph type="ftr" sz="quarter" idx="4"/>
          </p:nvPr>
        </p:nvSpPr>
        <p:spPr>
          <a:xfrm>
            <a:off x="457200" y="8743301"/>
            <a:ext cx="2971800" cy="107722"/>
          </a:xfrm>
          <a:prstGeom prst="rect">
            <a:avLst/>
          </a:prstGeom>
        </p:spPr>
        <p:txBody>
          <a:bodyPr vert="horz" wrap="square" lIns="0" tIns="0" rIns="0" bIns="0" rtlCol="0" anchor="ctr">
            <a:spAutoFit/>
          </a:bodyPr>
          <a:lstStyle>
            <a:lvl1pPr>
              <a:defRPr lang="en-US" sz="700" smtClean="0">
                <a:solidFill>
                  <a:schemeClr val="bg2"/>
                </a:solidFill>
              </a:defRPr>
            </a:lvl1pPr>
          </a:lstStyle>
          <a:p>
            <a:r>
              <a:rPr lang="en-US" dirty="0"/>
              <a:t>© 2015 Teradata</a:t>
            </a:r>
          </a:p>
        </p:txBody>
      </p:sp>
    </p:spTree>
    <p:extLst>
      <p:ext uri="{BB962C8B-B14F-4D97-AF65-F5344CB8AC3E}">
        <p14:creationId xmlns:p14="http://schemas.microsoft.com/office/powerpoint/2010/main" val="3902587985"/>
      </p:ext>
    </p:extLst>
  </p:cSld>
  <p:clrMap bg1="lt1" tx1="dk1" bg2="lt2" tx2="dk2" accent1="accent1" accent2="accent2" accent3="accent3" accent4="accent4" accent5="accent5" accent6="accent6" hlink="hlink" folHlink="folHlink"/>
  <p:hf hdr="0" dt="0"/>
  <p:notesStyle>
    <a:lvl1pPr marL="173038" indent="-173038" algn="l" defTabSz="914400" rtl="0" eaLnBrk="1" latinLnBrk="0" hangingPunct="1">
      <a:lnSpc>
        <a:spcPct val="95000"/>
      </a:lnSpc>
      <a:spcBef>
        <a:spcPts val="400"/>
      </a:spcBef>
      <a:buFont typeface="Arial" panose="020B0604020202020204" pitchFamily="34" charset="0"/>
      <a:buChar char="•"/>
      <a:defRPr sz="1200" kern="1200">
        <a:solidFill>
          <a:schemeClr val="tx1"/>
        </a:solidFill>
        <a:latin typeface="+mn-lt"/>
        <a:ea typeface="+mn-ea"/>
        <a:cs typeface="+mn-cs"/>
      </a:defRPr>
    </a:lvl1pPr>
    <a:lvl2pPr marL="284163" indent="-111125" algn="l" defTabSz="914400" rtl="0" eaLnBrk="1" latinLnBrk="0" hangingPunct="1">
      <a:lnSpc>
        <a:spcPct val="85000"/>
      </a:lnSpc>
      <a:spcBef>
        <a:spcPts val="100"/>
      </a:spcBef>
      <a:buFont typeface="Arial" panose="020B0604020202020204" pitchFamily="34" charset="0"/>
      <a:buChar char="•"/>
      <a:defRPr sz="1200" kern="1200">
        <a:solidFill>
          <a:schemeClr val="tx1"/>
        </a:solidFill>
        <a:latin typeface="+mn-lt"/>
        <a:ea typeface="+mn-ea"/>
        <a:cs typeface="+mn-cs"/>
      </a:defRPr>
    </a:lvl2pPr>
    <a:lvl3pPr marL="401638" indent="-117475" algn="l" defTabSz="914400" rtl="0" eaLnBrk="1" latinLnBrk="0" hangingPunct="1">
      <a:lnSpc>
        <a:spcPct val="85000"/>
      </a:lnSpc>
      <a:spcBef>
        <a:spcPts val="100"/>
      </a:spcBef>
      <a:buFont typeface="Arial" panose="020B0604020202020204" pitchFamily="34" charset="0"/>
      <a:buChar char="•"/>
      <a:defRPr sz="1200" kern="1200">
        <a:solidFill>
          <a:schemeClr val="tx1"/>
        </a:solidFill>
        <a:latin typeface="+mn-lt"/>
        <a:ea typeface="+mn-ea"/>
        <a:cs typeface="+mn-cs"/>
      </a:defRPr>
    </a:lvl3pPr>
    <a:lvl4pPr marL="512763" indent="-111125" algn="l" defTabSz="914400" rtl="0" eaLnBrk="1" latinLnBrk="0" hangingPunct="1">
      <a:lnSpc>
        <a:spcPct val="85000"/>
      </a:lnSpc>
      <a:spcBef>
        <a:spcPts val="100"/>
      </a:spcBef>
      <a:buFont typeface="Arial" panose="020B0604020202020204" pitchFamily="34" charset="0"/>
      <a:buChar char="•"/>
      <a:defRPr sz="1200" kern="1200">
        <a:solidFill>
          <a:schemeClr val="tx1"/>
        </a:solidFill>
        <a:latin typeface="+mn-lt"/>
        <a:ea typeface="+mn-ea"/>
        <a:cs typeface="+mn-cs"/>
      </a:defRPr>
    </a:lvl4pPr>
    <a:lvl5pPr marL="630238" indent="-117475" algn="l" defTabSz="914400" rtl="0" eaLnBrk="1" latinLnBrk="0" hangingPunct="1">
      <a:lnSpc>
        <a:spcPct val="85000"/>
      </a:lnSpc>
      <a:spcBef>
        <a:spcPts val="100"/>
      </a:spcBef>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82E9A5F6-DC97-4059-A3ED-652DF934269F}" type="slidenum">
              <a:rPr lang="en-US" smtClean="0"/>
              <a:t>3</a:t>
            </a:fld>
            <a:endParaRPr lang="en-US"/>
          </a:p>
        </p:txBody>
      </p:sp>
    </p:spTree>
    <p:extLst>
      <p:ext uri="{BB962C8B-B14F-4D97-AF65-F5344CB8AC3E}">
        <p14:creationId xmlns:p14="http://schemas.microsoft.com/office/powerpoint/2010/main" val="3518069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Footer Placeholder 3"/>
          <p:cNvSpPr>
            <a:spLocks noGrp="1"/>
          </p:cNvSpPr>
          <p:nvPr>
            <p:ph type="ftr" sz="quarter" idx="10"/>
          </p:nvPr>
        </p:nvSpPr>
        <p:spPr/>
        <p:txBody>
          <a:bodyPr/>
          <a:lstStyle/>
          <a:p>
            <a:r>
              <a:rPr lang="en-US" dirty="0"/>
              <a:t>© 2014 Teradata</a:t>
            </a:r>
          </a:p>
        </p:txBody>
      </p:sp>
    </p:spTree>
    <p:extLst>
      <p:ext uri="{BB962C8B-B14F-4D97-AF65-F5344CB8AC3E}">
        <p14:creationId xmlns:p14="http://schemas.microsoft.com/office/powerpoint/2010/main" val="2901550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Long</a:t>
            </a:r>
            <a:r>
              <a:rPr lang="en-US" sz="1200" kern="1200" baseline="0" dirty="0">
                <a:solidFill>
                  <a:schemeClr val="tx1"/>
                </a:solidFill>
                <a:effectLst/>
                <a:latin typeface="+mn-lt"/>
                <a:ea typeface="+mn-ea"/>
                <a:cs typeface="+mn-cs"/>
              </a:rPr>
              <a:t> copy version (includes information that might be useful for talk track):</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Later at home, Greg visits </a:t>
            </a:r>
            <a:r>
              <a:rPr lang="en-US" sz="1200" kern="1200" dirty="0" err="1">
                <a:solidFill>
                  <a:schemeClr val="tx1"/>
                </a:solidFill>
                <a:effectLst/>
                <a:latin typeface="+mn-lt"/>
                <a:ea typeface="+mn-ea"/>
                <a:cs typeface="+mn-cs"/>
              </a:rPr>
              <a:t>runners.com</a:t>
            </a:r>
            <a:r>
              <a:rPr lang="en-US" sz="1200" kern="1200" dirty="0">
                <a:solidFill>
                  <a:schemeClr val="tx1"/>
                </a:solidFill>
                <a:effectLst/>
                <a:latin typeface="+mn-lt"/>
                <a:ea typeface="+mn-ea"/>
                <a:cs typeface="+mn-cs"/>
              </a:rPr>
              <a:t> (a site he frequents) and sees our ad for $3 off an 8-pack of Atlas Power Chews.</a:t>
            </a:r>
          </a:p>
          <a:p>
            <a:r>
              <a:rPr lang="en-US" sz="1200" kern="1200" dirty="0">
                <a:solidFill>
                  <a:schemeClr val="tx1"/>
                </a:solidFill>
                <a:effectLst/>
                <a:latin typeface="+mn-lt"/>
                <a:ea typeface="+mn-ea"/>
                <a:cs typeface="+mn-cs"/>
              </a:rPr>
              <a:t>Greg installs the Titan app to learn more. He then gets distracted by his dog and forgets to click the ad to get his coupon.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865637C8-312B-406B-B0ED-1B94A50F2F36}" type="slidenum">
              <a:rPr lang="en-US" smtClean="0"/>
              <a:t>16</a:t>
            </a:fld>
            <a:endParaRPr lang="en-US"/>
          </a:p>
        </p:txBody>
      </p:sp>
    </p:spTree>
    <p:extLst>
      <p:ext uri="{BB962C8B-B14F-4D97-AF65-F5344CB8AC3E}">
        <p14:creationId xmlns:p14="http://schemas.microsoft.com/office/powerpoint/2010/main" val="320391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Long</a:t>
            </a:r>
            <a:r>
              <a:rPr lang="en-US" sz="1200" kern="1200" baseline="0" dirty="0">
                <a:solidFill>
                  <a:schemeClr val="tx1"/>
                </a:solidFill>
                <a:effectLst/>
                <a:latin typeface="+mn-lt"/>
                <a:ea typeface="+mn-ea"/>
                <a:cs typeface="+mn-cs"/>
              </a:rPr>
              <a:t> copy version (includes information that might be useful for talk track):</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Next time Greg is out running, he stops at the same convenience store. Just outside, he gets a very timely push notification on his mobile phone that offers him a coupon for 50¢ off an individual pack of Atlas Power Chews.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865637C8-312B-406B-B0ED-1B94A50F2F36}" type="slidenum">
              <a:rPr lang="en-US" smtClean="0"/>
              <a:t>17</a:t>
            </a:fld>
            <a:endParaRPr lang="en-US"/>
          </a:p>
        </p:txBody>
      </p:sp>
    </p:spTree>
    <p:extLst>
      <p:ext uri="{BB962C8B-B14F-4D97-AF65-F5344CB8AC3E}">
        <p14:creationId xmlns:p14="http://schemas.microsoft.com/office/powerpoint/2010/main" val="39922455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Long</a:t>
            </a:r>
            <a:r>
              <a:rPr lang="en-US" sz="1200" kern="1200" baseline="0" dirty="0">
                <a:solidFill>
                  <a:schemeClr val="tx1"/>
                </a:solidFill>
                <a:effectLst/>
                <a:latin typeface="+mn-lt"/>
                <a:ea typeface="+mn-ea"/>
                <a:cs typeface="+mn-cs"/>
              </a:rPr>
              <a:t> copy version (includes information that might be useful for talk track):</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Greg clicks the notification to get a coupon, then uses that coupon in-store to buy a pack of Power Chews.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82E9A5F6-DC97-4059-A3ED-652DF934269F}" type="slidenum">
              <a:rPr lang="en-US" smtClean="0"/>
              <a:t>18</a:t>
            </a:fld>
            <a:endParaRPr lang="en-US"/>
          </a:p>
        </p:txBody>
      </p:sp>
    </p:spTree>
    <p:extLst>
      <p:ext uri="{BB962C8B-B14F-4D97-AF65-F5344CB8AC3E}">
        <p14:creationId xmlns:p14="http://schemas.microsoft.com/office/powerpoint/2010/main" val="1087282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Long</a:t>
            </a:r>
            <a:r>
              <a:rPr lang="en-US" sz="1200" kern="1200" baseline="0" dirty="0">
                <a:solidFill>
                  <a:schemeClr val="tx1"/>
                </a:solidFill>
                <a:effectLst/>
                <a:latin typeface="+mn-lt"/>
                <a:ea typeface="+mn-ea"/>
                <a:cs typeface="+mn-cs"/>
              </a:rPr>
              <a:t> copy version (includes information that might be useful for talk track):</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Rebecca, a triathlete, is viewing her newsfeed and sees Titan’s sponsored ad for 30% off a 12-pack of Titan Fuel energy drink. She shares the ad with her friends.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865637C8-312B-406B-B0ED-1B94A50F2F36}" type="slidenum">
              <a:rPr lang="en-US" smtClean="0"/>
              <a:t>19</a:t>
            </a:fld>
            <a:endParaRPr lang="en-US"/>
          </a:p>
        </p:txBody>
      </p:sp>
    </p:spTree>
    <p:extLst>
      <p:ext uri="{BB962C8B-B14F-4D97-AF65-F5344CB8AC3E}">
        <p14:creationId xmlns:p14="http://schemas.microsoft.com/office/powerpoint/2010/main" val="3472022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Long</a:t>
            </a:r>
            <a:r>
              <a:rPr lang="en-US" sz="1200" kern="1200" baseline="0" dirty="0">
                <a:solidFill>
                  <a:schemeClr val="tx1"/>
                </a:solidFill>
                <a:effectLst/>
                <a:latin typeface="+mn-lt"/>
                <a:ea typeface="+mn-ea"/>
                <a:cs typeface="+mn-cs"/>
              </a:rPr>
              <a:t> copy version (includes information that might be useful for talk track):</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know that Rebecca shared the Facebook ad, and we follow up the next day with an email reinforcing the 30% offer.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865637C8-312B-406B-B0ED-1B94A50F2F36}" type="slidenum">
              <a:rPr lang="en-US" smtClean="0"/>
              <a:t>20</a:t>
            </a:fld>
            <a:endParaRPr lang="en-US"/>
          </a:p>
        </p:txBody>
      </p:sp>
    </p:spTree>
    <p:extLst>
      <p:ext uri="{BB962C8B-B14F-4D97-AF65-F5344CB8AC3E}">
        <p14:creationId xmlns:p14="http://schemas.microsoft.com/office/powerpoint/2010/main" val="17587247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865637C8-312B-406B-B0ED-1B94A50F2F36}" type="slidenum">
              <a:rPr lang="en-US" smtClean="0"/>
              <a:t>21</a:t>
            </a:fld>
            <a:endParaRPr lang="en-US"/>
          </a:p>
        </p:txBody>
      </p:sp>
    </p:spTree>
    <p:extLst>
      <p:ext uri="{BB962C8B-B14F-4D97-AF65-F5344CB8AC3E}">
        <p14:creationId xmlns:p14="http://schemas.microsoft.com/office/powerpoint/2010/main" val="56424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 2015 Teradata</a:t>
            </a:r>
            <a:endParaRPr lang="en-US" dirty="0"/>
          </a:p>
        </p:txBody>
      </p:sp>
    </p:spTree>
    <p:extLst>
      <p:ext uri="{BB962C8B-B14F-4D97-AF65-F5344CB8AC3E}">
        <p14:creationId xmlns:p14="http://schemas.microsoft.com/office/powerpoint/2010/main" val="6616871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Global comment:</a:t>
            </a:r>
          </a:p>
          <a:p>
            <a:endParaRPr lang="en-US" dirty="0"/>
          </a:p>
          <a:p>
            <a:r>
              <a:rPr lang="en-US" dirty="0"/>
              <a:t>PPT should automatically </a:t>
            </a:r>
            <a:r>
              <a:rPr lang="en-US"/>
              <a:t>keep playing.</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82E9A5F6-DC97-4059-A3ED-652DF934269F}" type="slidenum">
              <a:rPr lang="en-US" smtClean="0"/>
              <a:t>23</a:t>
            </a:fld>
            <a:endParaRPr lang="en-US"/>
          </a:p>
        </p:txBody>
      </p:sp>
    </p:spTree>
    <p:extLst>
      <p:ext uri="{BB962C8B-B14F-4D97-AF65-F5344CB8AC3E}">
        <p14:creationId xmlns:p14="http://schemas.microsoft.com/office/powerpoint/2010/main" val="700893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Long</a:t>
            </a:r>
            <a:r>
              <a:rPr lang="en-US" sz="1200" kern="1200" baseline="0" dirty="0">
                <a:solidFill>
                  <a:schemeClr val="tx1"/>
                </a:solidFill>
                <a:effectLst/>
                <a:latin typeface="+mn-lt"/>
                <a:ea typeface="+mn-ea"/>
                <a:cs typeface="+mn-cs"/>
              </a:rPr>
              <a:t> copy version (includes information that might be useful for talk track):</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Roger, a member of Marie’s network, meets Marie in a coffee shop to ask how she recovered from a recent revenue slide. Marie, the Chief Marketing Officer for Titan energy products, is happy to help. She begins telling her story, starting with a Time Graph report from Teradata Omni-Channel Marketing Solutions. The chart showed that her sales were declining, and she needed to turn them around fast.</a:t>
            </a:r>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865637C8-312B-406B-B0ED-1B94A50F2F36}" type="slidenum">
              <a:rPr lang="en-US" smtClean="0"/>
              <a:t>4</a:t>
            </a:fld>
            <a:endParaRPr lang="en-US"/>
          </a:p>
        </p:txBody>
      </p:sp>
    </p:spTree>
    <p:extLst>
      <p:ext uri="{BB962C8B-B14F-4D97-AF65-F5344CB8AC3E}">
        <p14:creationId xmlns:p14="http://schemas.microsoft.com/office/powerpoint/2010/main" val="3105197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a:t>
            </a:r>
            <a:r>
              <a:rPr lang="en-US" baseline="0" dirty="0"/>
              <a:t> Track (TDI disregard): ads/offers in email and on landing page are generated by RTIM</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Long</a:t>
            </a:r>
            <a:r>
              <a:rPr lang="en-US" sz="1200" kern="1200" baseline="0" dirty="0">
                <a:solidFill>
                  <a:schemeClr val="tx1"/>
                </a:solidFill>
                <a:effectLst/>
                <a:latin typeface="+mn-lt"/>
                <a:ea typeface="+mn-ea"/>
                <a:cs typeface="+mn-cs"/>
              </a:rPr>
              <a:t> copy version (includes information that might be useful for talk track):</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Scott clicks through to his personalized landing page, selects his desired flavor and quantity, and clicks Buy Now.</a:t>
            </a:r>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82E9A5F6-DC97-4059-A3ED-652DF934269F}" type="slidenum">
              <a:rPr lang="en-US" smtClean="0"/>
              <a:t>6</a:t>
            </a:fld>
            <a:endParaRPr lang="en-US"/>
          </a:p>
        </p:txBody>
      </p:sp>
    </p:spTree>
    <p:extLst>
      <p:ext uri="{BB962C8B-B14F-4D97-AF65-F5344CB8AC3E}">
        <p14:creationId xmlns:p14="http://schemas.microsoft.com/office/powerpoint/2010/main" val="1200683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Long</a:t>
            </a:r>
            <a:r>
              <a:rPr lang="en-US" sz="1200" kern="1200" baseline="0" dirty="0">
                <a:solidFill>
                  <a:schemeClr val="tx1"/>
                </a:solidFill>
                <a:effectLst/>
                <a:latin typeface="+mn-lt"/>
                <a:ea typeface="+mn-ea"/>
                <a:cs typeface="+mn-cs"/>
              </a:rPr>
              <a:t> copy version (includes information that might be useful for talk track):</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Angela, the Relationship Marketer for Titan, is responsible for encouraging existing customers to buy more Titan energy products.</a:t>
            </a:r>
            <a:r>
              <a:rPr lang="en-US" dirty="0">
                <a:effectLst/>
              </a:rPr>
              <a:t> </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865637C8-312B-406B-B0ED-1B94A50F2F36}" type="slidenum">
              <a:rPr lang="en-US" smtClean="0"/>
              <a:t>7</a:t>
            </a:fld>
            <a:endParaRPr lang="en-US"/>
          </a:p>
        </p:txBody>
      </p:sp>
    </p:spTree>
    <p:extLst>
      <p:ext uri="{BB962C8B-B14F-4D97-AF65-F5344CB8AC3E}">
        <p14:creationId xmlns:p14="http://schemas.microsoft.com/office/powerpoint/2010/main" val="320521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Long</a:t>
            </a:r>
            <a:r>
              <a:rPr lang="en-US" sz="1200" kern="1200" baseline="0" dirty="0">
                <a:solidFill>
                  <a:schemeClr val="tx1"/>
                </a:solidFill>
                <a:effectLst/>
                <a:latin typeface="+mn-lt"/>
                <a:ea typeface="+mn-ea"/>
                <a:cs typeface="+mn-cs"/>
              </a:rPr>
              <a:t> copy version (includes information that might be useful for talk track):</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Mark, the Digital Marketer, is responsible for placing ads on the Titan website as well as managing Titan’s email marketing.</a:t>
            </a:r>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865637C8-312B-406B-B0ED-1B94A50F2F36}" type="slidenum">
              <a:rPr lang="en-US" smtClean="0"/>
              <a:t>8</a:t>
            </a:fld>
            <a:endParaRPr lang="en-US"/>
          </a:p>
        </p:txBody>
      </p:sp>
    </p:spTree>
    <p:extLst>
      <p:ext uri="{BB962C8B-B14F-4D97-AF65-F5344CB8AC3E}">
        <p14:creationId xmlns:p14="http://schemas.microsoft.com/office/powerpoint/2010/main" val="698402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Long</a:t>
            </a:r>
            <a:r>
              <a:rPr lang="en-US" sz="1200" kern="1200" baseline="0" dirty="0">
                <a:solidFill>
                  <a:schemeClr val="tx1"/>
                </a:solidFill>
                <a:effectLst/>
                <a:latin typeface="+mn-lt"/>
                <a:ea typeface="+mn-ea"/>
                <a:cs typeface="+mn-cs"/>
              </a:rPr>
              <a:t> copy version (includes information that might be useful for talk track):</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Together, they use analytics to put together a campaign offering 30% off a 12-pack of Titan Fuel energy drink.</a:t>
            </a:r>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865637C8-312B-406B-B0ED-1B94A50F2F36}" type="slidenum">
              <a:rPr lang="en-US" smtClean="0"/>
              <a:t>9</a:t>
            </a:fld>
            <a:endParaRPr lang="en-US"/>
          </a:p>
        </p:txBody>
      </p:sp>
    </p:spTree>
    <p:extLst>
      <p:ext uri="{BB962C8B-B14F-4D97-AF65-F5344CB8AC3E}">
        <p14:creationId xmlns:p14="http://schemas.microsoft.com/office/powerpoint/2010/main" val="860849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82E9A5F6-DC97-4059-A3ED-652DF934269F}" type="slidenum">
              <a:rPr lang="en-US" smtClean="0"/>
              <a:t>10</a:t>
            </a:fld>
            <a:endParaRPr lang="en-US"/>
          </a:p>
        </p:txBody>
      </p:sp>
    </p:spTree>
    <p:extLst>
      <p:ext uri="{BB962C8B-B14F-4D97-AF65-F5344CB8AC3E}">
        <p14:creationId xmlns:p14="http://schemas.microsoft.com/office/powerpoint/2010/main" val="2763418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82E9A5F6-DC97-4059-A3ED-652DF934269F}" type="slidenum">
              <a:rPr lang="en-US" smtClean="0"/>
              <a:t>11</a:t>
            </a:fld>
            <a:endParaRPr lang="en-US"/>
          </a:p>
        </p:txBody>
      </p:sp>
    </p:spTree>
    <p:extLst>
      <p:ext uri="{BB962C8B-B14F-4D97-AF65-F5344CB8AC3E}">
        <p14:creationId xmlns:p14="http://schemas.microsoft.com/office/powerpoint/2010/main" val="3904568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track note (TDI disregard): Discuss</a:t>
            </a:r>
            <a:r>
              <a:rPr lang="en-US" baseline="0" dirty="0"/>
              <a:t> how our solutions can help with targeting existing customers to buy more/new product, as well as help marketers target new customers with similar attributes to the existing customer base.  </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82E9A5F6-DC97-4059-A3ED-652DF934269F}" type="slidenum">
              <a:rPr lang="en-US" smtClean="0"/>
              <a:t>12</a:t>
            </a:fld>
            <a:endParaRPr lang="en-US"/>
          </a:p>
        </p:txBody>
      </p:sp>
    </p:spTree>
    <p:extLst>
      <p:ext uri="{BB962C8B-B14F-4D97-AF65-F5344CB8AC3E}">
        <p14:creationId xmlns:p14="http://schemas.microsoft.com/office/powerpoint/2010/main" val="4272339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Alternate Title Slide 1">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t="18264" r="-18" b="6080"/>
          <a:stretch/>
        </p:blipFill>
        <p:spPr>
          <a:xfrm>
            <a:off x="0" y="0"/>
            <a:ext cx="9189720" cy="5177348"/>
          </a:xfrm>
          <a:prstGeom prst="rect">
            <a:avLst/>
          </a:prstGeom>
        </p:spPr>
      </p:pic>
      <p:grpSp>
        <p:nvGrpSpPr>
          <p:cNvPr id="6" name="Group 5"/>
          <p:cNvGrpSpPr/>
          <p:nvPr userDrawn="1"/>
        </p:nvGrpSpPr>
        <p:grpSpPr>
          <a:xfrm>
            <a:off x="0" y="4328321"/>
            <a:ext cx="9144000" cy="823268"/>
            <a:chOff x="0" y="4328321"/>
            <a:chExt cx="9144000" cy="823268"/>
          </a:xfrm>
        </p:grpSpPr>
        <p:sp>
          <p:nvSpPr>
            <p:cNvPr id="7" name="Rectangle 6"/>
            <p:cNvSpPr/>
            <p:nvPr userDrawn="1"/>
          </p:nvSpPr>
          <p:spPr bwMode="gray">
            <a:xfrm>
              <a:off x="0" y="4328629"/>
              <a:ext cx="9144000" cy="822960"/>
            </a:xfrm>
            <a:prstGeom prst="rect">
              <a:avLst/>
            </a:prstGeom>
            <a:solidFill>
              <a:schemeClr val="tx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userDrawn="1"/>
          </p:nvGrpSpPr>
          <p:grpSpPr>
            <a:xfrm>
              <a:off x="0" y="4328321"/>
              <a:ext cx="9144000" cy="822960"/>
              <a:chOff x="0" y="4328321"/>
              <a:chExt cx="9144000" cy="822960"/>
            </a:xfrm>
          </p:grpSpPr>
          <p:sp>
            <p:nvSpPr>
              <p:cNvPr id="13" name="Rectangle 12"/>
              <p:cNvSpPr/>
              <p:nvPr/>
            </p:nvSpPr>
            <p:spPr bwMode="gray">
              <a:xfrm>
                <a:off x="0" y="4328321"/>
                <a:ext cx="9144000" cy="822960"/>
              </a:xfrm>
              <a:prstGeom prst="rect">
                <a:avLst/>
              </a:prstGeom>
              <a:solidFill>
                <a:schemeClr val="tx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389771" y="4587301"/>
                <a:ext cx="8434339" cy="305001"/>
                <a:chOff x="389771" y="6256675"/>
                <a:chExt cx="8434339" cy="305001"/>
              </a:xfrm>
            </p:grpSpPr>
            <p:grpSp>
              <p:nvGrpSpPr>
                <p:cNvPr id="18" name="Group 4"/>
                <p:cNvGrpSpPr>
                  <a:grpSpLocks noChangeAspect="1"/>
                </p:cNvGrpSpPr>
                <p:nvPr userDrawn="1"/>
              </p:nvGrpSpPr>
              <p:grpSpPr bwMode="auto">
                <a:xfrm>
                  <a:off x="7461775" y="6256675"/>
                  <a:ext cx="1362335" cy="305001"/>
                  <a:chOff x="5137" y="4139"/>
                  <a:chExt cx="335" cy="75"/>
                </a:xfrm>
                <a:solidFill>
                  <a:schemeClr val="bg1"/>
                </a:solidFill>
              </p:grpSpPr>
              <p:sp>
                <p:nvSpPr>
                  <p:cNvPr id="21" name="Freeform 5"/>
                  <p:cNvSpPr>
                    <a:spLocks noEditPoints="1"/>
                  </p:cNvSpPr>
                  <p:nvPr/>
                </p:nvSpPr>
                <p:spPr bwMode="auto">
                  <a:xfrm>
                    <a:off x="5137" y="4139"/>
                    <a:ext cx="324" cy="75"/>
                  </a:xfrm>
                  <a:custGeom>
                    <a:avLst/>
                    <a:gdLst>
                      <a:gd name="T0" fmla="*/ 660 w 3745"/>
                      <a:gd name="T1" fmla="*/ 0 h 863"/>
                      <a:gd name="T2" fmla="*/ 0 w 3745"/>
                      <a:gd name="T3" fmla="*/ 73 h 863"/>
                      <a:gd name="T4" fmla="*/ 292 w 3745"/>
                      <a:gd name="T5" fmla="*/ 804 h 863"/>
                      <a:gd name="T6" fmla="*/ 399 w 3745"/>
                      <a:gd name="T7" fmla="*/ 863 h 863"/>
                      <a:gd name="T8" fmla="*/ 637 w 3745"/>
                      <a:gd name="T9" fmla="*/ 73 h 863"/>
                      <a:gd name="T10" fmla="*/ 660 w 3745"/>
                      <a:gd name="T11" fmla="*/ 0 h 863"/>
                      <a:gd name="T12" fmla="*/ 2673 w 3745"/>
                      <a:gd name="T13" fmla="*/ 181 h 863"/>
                      <a:gd name="T14" fmla="*/ 2408 w 3745"/>
                      <a:gd name="T15" fmla="*/ 768 h 863"/>
                      <a:gd name="T16" fmla="*/ 2522 w 3745"/>
                      <a:gd name="T17" fmla="*/ 729 h 863"/>
                      <a:gd name="T18" fmla="*/ 2698 w 3745"/>
                      <a:gd name="T19" fmla="*/ 596 h 863"/>
                      <a:gd name="T20" fmla="*/ 2590 w 3745"/>
                      <a:gd name="T21" fmla="*/ 533 h 863"/>
                      <a:gd name="T22" fmla="*/ 2812 w 3745"/>
                      <a:gd name="T23" fmla="*/ 729 h 863"/>
                      <a:gd name="T24" fmla="*/ 2941 w 3745"/>
                      <a:gd name="T25" fmla="*/ 768 h 863"/>
                      <a:gd name="T26" fmla="*/ 2673 w 3745"/>
                      <a:gd name="T27" fmla="*/ 181 h 863"/>
                      <a:gd name="T28" fmla="*/ 3529 w 3745"/>
                      <a:gd name="T29" fmla="*/ 203 h 863"/>
                      <a:gd name="T30" fmla="*/ 3425 w 3745"/>
                      <a:gd name="T31" fmla="*/ 203 h 863"/>
                      <a:gd name="T32" fmla="*/ 3252 w 3745"/>
                      <a:gd name="T33" fmla="*/ 768 h 863"/>
                      <a:gd name="T34" fmla="*/ 3374 w 3745"/>
                      <a:gd name="T35" fmla="*/ 596 h 863"/>
                      <a:gd name="T36" fmla="*/ 3483 w 3745"/>
                      <a:gd name="T37" fmla="*/ 533 h 863"/>
                      <a:gd name="T38" fmla="*/ 3473 w 3745"/>
                      <a:gd name="T39" fmla="*/ 310 h 863"/>
                      <a:gd name="T40" fmla="*/ 3695 w 3745"/>
                      <a:gd name="T41" fmla="*/ 768 h 863"/>
                      <a:gd name="T42" fmla="*/ 3529 w 3745"/>
                      <a:gd name="T43" fmla="*/ 203 h 863"/>
                      <a:gd name="T44" fmla="*/ 1655 w 3745"/>
                      <a:gd name="T45" fmla="*/ 181 h 863"/>
                      <a:gd name="T46" fmla="*/ 1603 w 3745"/>
                      <a:gd name="T47" fmla="*/ 203 h 863"/>
                      <a:gd name="T48" fmla="*/ 1247 w 3745"/>
                      <a:gd name="T49" fmla="*/ 515 h 863"/>
                      <a:gd name="T50" fmla="*/ 1374 w 3745"/>
                      <a:gd name="T51" fmla="*/ 336 h 863"/>
                      <a:gd name="T52" fmla="*/ 969 w 3745"/>
                      <a:gd name="T53" fmla="*/ 189 h 863"/>
                      <a:gd name="T54" fmla="*/ 737 w 3745"/>
                      <a:gd name="T55" fmla="*/ 704 h 863"/>
                      <a:gd name="T56" fmla="*/ 625 w 3745"/>
                      <a:gd name="T57" fmla="*/ 488 h 863"/>
                      <a:gd name="T58" fmla="*/ 816 w 3745"/>
                      <a:gd name="T59" fmla="*/ 424 h 863"/>
                      <a:gd name="T60" fmla="*/ 625 w 3745"/>
                      <a:gd name="T61" fmla="*/ 253 h 863"/>
                      <a:gd name="T62" fmla="*/ 897 w 3745"/>
                      <a:gd name="T63" fmla="*/ 189 h 863"/>
                      <a:gd name="T64" fmla="*/ 520 w 3745"/>
                      <a:gd name="T65" fmla="*/ 590 h 863"/>
                      <a:gd name="T66" fmla="*/ 1074 w 3745"/>
                      <a:gd name="T67" fmla="*/ 766 h 863"/>
                      <a:gd name="T68" fmla="*/ 1149 w 3745"/>
                      <a:gd name="T69" fmla="*/ 253 h 863"/>
                      <a:gd name="T70" fmla="*/ 1271 w 3745"/>
                      <a:gd name="T71" fmla="*/ 387 h 863"/>
                      <a:gd name="T72" fmla="*/ 1110 w 3745"/>
                      <a:gd name="T73" fmla="*/ 461 h 863"/>
                      <a:gd name="T74" fmla="*/ 1338 w 3745"/>
                      <a:gd name="T75" fmla="*/ 768 h 863"/>
                      <a:gd name="T76" fmla="*/ 1505 w 3745"/>
                      <a:gd name="T77" fmla="*/ 729 h 863"/>
                      <a:gd name="T78" fmla="*/ 1680 w 3745"/>
                      <a:gd name="T79" fmla="*/ 596 h 863"/>
                      <a:gd name="T80" fmla="*/ 1573 w 3745"/>
                      <a:gd name="T81" fmla="*/ 533 h 863"/>
                      <a:gd name="T82" fmla="*/ 1795 w 3745"/>
                      <a:gd name="T83" fmla="*/ 729 h 863"/>
                      <a:gd name="T84" fmla="*/ 1923 w 3745"/>
                      <a:gd name="T85" fmla="*/ 768 h 863"/>
                      <a:gd name="T86" fmla="*/ 1655 w 3745"/>
                      <a:gd name="T87" fmla="*/ 181 h 863"/>
                      <a:gd name="T88" fmla="*/ 2304 w 3745"/>
                      <a:gd name="T89" fmla="*/ 530 h 863"/>
                      <a:gd name="T90" fmla="*/ 2068 w 3745"/>
                      <a:gd name="T91" fmla="*/ 704 h 863"/>
                      <a:gd name="T92" fmla="*/ 2159 w 3745"/>
                      <a:gd name="T93" fmla="*/ 253 h 863"/>
                      <a:gd name="T94" fmla="*/ 2304 w 3745"/>
                      <a:gd name="T95" fmla="*/ 530 h 863"/>
                      <a:gd name="T96" fmla="*/ 2409 w 3745"/>
                      <a:gd name="T97" fmla="*/ 432 h 863"/>
                      <a:gd name="T98" fmla="*/ 2159 w 3745"/>
                      <a:gd name="T99" fmla="*/ 189 h 863"/>
                      <a:gd name="T100" fmla="*/ 1963 w 3745"/>
                      <a:gd name="T101" fmla="*/ 709 h 863"/>
                      <a:gd name="T102" fmla="*/ 2159 w 3745"/>
                      <a:gd name="T103" fmla="*/ 768 h 863"/>
                      <a:gd name="T104" fmla="*/ 2409 w 3745"/>
                      <a:gd name="T105" fmla="*/ 530 h 863"/>
                      <a:gd name="T106" fmla="*/ 2409 w 3745"/>
                      <a:gd name="T107" fmla="*/ 432 h 863"/>
                      <a:gd name="T108" fmla="*/ 3332 w 3745"/>
                      <a:gd name="T109" fmla="*/ 190 h 863"/>
                      <a:gd name="T110" fmla="*/ 2831 w 3745"/>
                      <a:gd name="T111" fmla="*/ 254 h 863"/>
                      <a:gd name="T112" fmla="*/ 3028 w 3745"/>
                      <a:gd name="T113" fmla="*/ 710 h 863"/>
                      <a:gd name="T114" fmla="*/ 3135 w 3745"/>
                      <a:gd name="T115" fmla="*/ 768 h 863"/>
                      <a:gd name="T116" fmla="*/ 3313 w 3745"/>
                      <a:gd name="T117" fmla="*/ 254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745" h="863">
                        <a:moveTo>
                          <a:pt x="660" y="0"/>
                        </a:moveTo>
                        <a:lnTo>
                          <a:pt x="660" y="0"/>
                        </a:lnTo>
                        <a:lnTo>
                          <a:pt x="22" y="0"/>
                        </a:lnTo>
                        <a:lnTo>
                          <a:pt x="0" y="73"/>
                        </a:lnTo>
                        <a:lnTo>
                          <a:pt x="292" y="73"/>
                        </a:lnTo>
                        <a:lnTo>
                          <a:pt x="292" y="804"/>
                        </a:lnTo>
                        <a:cubicBezTo>
                          <a:pt x="292" y="843"/>
                          <a:pt x="316" y="863"/>
                          <a:pt x="360" y="863"/>
                        </a:cubicBezTo>
                        <a:lnTo>
                          <a:pt x="399" y="863"/>
                        </a:lnTo>
                        <a:lnTo>
                          <a:pt x="399" y="73"/>
                        </a:lnTo>
                        <a:lnTo>
                          <a:pt x="637" y="73"/>
                        </a:lnTo>
                        <a:lnTo>
                          <a:pt x="660" y="0"/>
                        </a:lnTo>
                        <a:lnTo>
                          <a:pt x="660" y="0"/>
                        </a:lnTo>
                        <a:close/>
                        <a:moveTo>
                          <a:pt x="2673" y="181"/>
                        </a:moveTo>
                        <a:lnTo>
                          <a:pt x="2673" y="181"/>
                        </a:lnTo>
                        <a:cubicBezTo>
                          <a:pt x="2647" y="181"/>
                          <a:pt x="2626" y="190"/>
                          <a:pt x="2621" y="203"/>
                        </a:cubicBezTo>
                        <a:lnTo>
                          <a:pt x="2408" y="768"/>
                        </a:lnTo>
                        <a:lnTo>
                          <a:pt x="2448" y="768"/>
                        </a:lnTo>
                        <a:cubicBezTo>
                          <a:pt x="2491" y="768"/>
                          <a:pt x="2509" y="764"/>
                          <a:pt x="2522" y="729"/>
                        </a:cubicBezTo>
                        <a:lnTo>
                          <a:pt x="2570" y="596"/>
                        </a:lnTo>
                        <a:lnTo>
                          <a:pt x="2698" y="596"/>
                        </a:lnTo>
                        <a:lnTo>
                          <a:pt x="2679" y="533"/>
                        </a:lnTo>
                        <a:lnTo>
                          <a:pt x="2590" y="533"/>
                        </a:lnTo>
                        <a:lnTo>
                          <a:pt x="2669" y="310"/>
                        </a:lnTo>
                        <a:lnTo>
                          <a:pt x="2812" y="729"/>
                        </a:lnTo>
                        <a:cubicBezTo>
                          <a:pt x="2824" y="764"/>
                          <a:pt x="2845" y="768"/>
                          <a:pt x="2891" y="768"/>
                        </a:cubicBezTo>
                        <a:lnTo>
                          <a:pt x="2941" y="768"/>
                        </a:lnTo>
                        <a:lnTo>
                          <a:pt x="2725" y="203"/>
                        </a:lnTo>
                        <a:cubicBezTo>
                          <a:pt x="2720" y="190"/>
                          <a:pt x="2697" y="181"/>
                          <a:pt x="2673" y="181"/>
                        </a:cubicBezTo>
                        <a:close/>
                        <a:moveTo>
                          <a:pt x="3529" y="203"/>
                        </a:moveTo>
                        <a:lnTo>
                          <a:pt x="3529" y="203"/>
                        </a:lnTo>
                        <a:cubicBezTo>
                          <a:pt x="3524" y="190"/>
                          <a:pt x="3501" y="181"/>
                          <a:pt x="3477" y="181"/>
                        </a:cubicBezTo>
                        <a:cubicBezTo>
                          <a:pt x="3451" y="181"/>
                          <a:pt x="3430" y="190"/>
                          <a:pt x="3425" y="203"/>
                        </a:cubicBezTo>
                        <a:lnTo>
                          <a:pt x="3212" y="768"/>
                        </a:lnTo>
                        <a:lnTo>
                          <a:pt x="3252" y="768"/>
                        </a:lnTo>
                        <a:cubicBezTo>
                          <a:pt x="3294" y="768"/>
                          <a:pt x="3313" y="764"/>
                          <a:pt x="3326" y="729"/>
                        </a:cubicBezTo>
                        <a:lnTo>
                          <a:pt x="3374" y="596"/>
                        </a:lnTo>
                        <a:lnTo>
                          <a:pt x="3502" y="596"/>
                        </a:lnTo>
                        <a:lnTo>
                          <a:pt x="3483" y="533"/>
                        </a:lnTo>
                        <a:lnTo>
                          <a:pt x="3394" y="533"/>
                        </a:lnTo>
                        <a:lnTo>
                          <a:pt x="3473" y="310"/>
                        </a:lnTo>
                        <a:lnTo>
                          <a:pt x="3616" y="729"/>
                        </a:lnTo>
                        <a:cubicBezTo>
                          <a:pt x="3628" y="764"/>
                          <a:pt x="3649" y="768"/>
                          <a:pt x="3695" y="768"/>
                        </a:cubicBezTo>
                        <a:lnTo>
                          <a:pt x="3745" y="768"/>
                        </a:lnTo>
                        <a:lnTo>
                          <a:pt x="3529" y="203"/>
                        </a:lnTo>
                        <a:lnTo>
                          <a:pt x="3529" y="203"/>
                        </a:lnTo>
                        <a:close/>
                        <a:moveTo>
                          <a:pt x="1655" y="181"/>
                        </a:moveTo>
                        <a:lnTo>
                          <a:pt x="1655" y="181"/>
                        </a:lnTo>
                        <a:cubicBezTo>
                          <a:pt x="1630" y="181"/>
                          <a:pt x="1608" y="190"/>
                          <a:pt x="1603" y="203"/>
                        </a:cubicBezTo>
                        <a:lnTo>
                          <a:pt x="1399" y="746"/>
                        </a:lnTo>
                        <a:lnTo>
                          <a:pt x="1247" y="515"/>
                        </a:lnTo>
                        <a:cubicBezTo>
                          <a:pt x="1327" y="501"/>
                          <a:pt x="1374" y="459"/>
                          <a:pt x="1374" y="387"/>
                        </a:cubicBezTo>
                        <a:lnTo>
                          <a:pt x="1374" y="336"/>
                        </a:lnTo>
                        <a:cubicBezTo>
                          <a:pt x="1374" y="232"/>
                          <a:pt x="1277" y="189"/>
                          <a:pt x="1149" y="189"/>
                        </a:cubicBezTo>
                        <a:lnTo>
                          <a:pt x="969" y="189"/>
                        </a:lnTo>
                        <a:lnTo>
                          <a:pt x="969" y="704"/>
                        </a:lnTo>
                        <a:lnTo>
                          <a:pt x="737" y="704"/>
                        </a:lnTo>
                        <a:cubicBezTo>
                          <a:pt x="646" y="704"/>
                          <a:pt x="625" y="684"/>
                          <a:pt x="625" y="590"/>
                        </a:cubicBezTo>
                        <a:lnTo>
                          <a:pt x="625" y="488"/>
                        </a:lnTo>
                        <a:lnTo>
                          <a:pt x="797" y="488"/>
                        </a:lnTo>
                        <a:lnTo>
                          <a:pt x="816" y="424"/>
                        </a:lnTo>
                        <a:lnTo>
                          <a:pt x="625" y="424"/>
                        </a:lnTo>
                        <a:lnTo>
                          <a:pt x="625" y="253"/>
                        </a:lnTo>
                        <a:lnTo>
                          <a:pt x="878" y="253"/>
                        </a:lnTo>
                        <a:lnTo>
                          <a:pt x="897" y="189"/>
                        </a:lnTo>
                        <a:lnTo>
                          <a:pt x="520" y="189"/>
                        </a:lnTo>
                        <a:lnTo>
                          <a:pt x="520" y="590"/>
                        </a:lnTo>
                        <a:cubicBezTo>
                          <a:pt x="520" y="724"/>
                          <a:pt x="552" y="768"/>
                          <a:pt x="735" y="768"/>
                        </a:cubicBezTo>
                        <a:lnTo>
                          <a:pt x="1074" y="766"/>
                        </a:lnTo>
                        <a:lnTo>
                          <a:pt x="1074" y="253"/>
                        </a:lnTo>
                        <a:lnTo>
                          <a:pt x="1149" y="253"/>
                        </a:lnTo>
                        <a:cubicBezTo>
                          <a:pt x="1230" y="253"/>
                          <a:pt x="1271" y="282"/>
                          <a:pt x="1271" y="337"/>
                        </a:cubicBezTo>
                        <a:lnTo>
                          <a:pt x="1271" y="387"/>
                        </a:lnTo>
                        <a:cubicBezTo>
                          <a:pt x="1271" y="443"/>
                          <a:pt x="1220" y="461"/>
                          <a:pt x="1157" y="461"/>
                        </a:cubicBezTo>
                        <a:lnTo>
                          <a:pt x="1110" y="461"/>
                        </a:lnTo>
                        <a:lnTo>
                          <a:pt x="1269" y="733"/>
                        </a:lnTo>
                        <a:cubicBezTo>
                          <a:pt x="1287" y="765"/>
                          <a:pt x="1296" y="768"/>
                          <a:pt x="1338" y="768"/>
                        </a:cubicBezTo>
                        <a:lnTo>
                          <a:pt x="1430" y="768"/>
                        </a:lnTo>
                        <a:cubicBezTo>
                          <a:pt x="1473" y="768"/>
                          <a:pt x="1492" y="764"/>
                          <a:pt x="1505" y="729"/>
                        </a:cubicBezTo>
                        <a:lnTo>
                          <a:pt x="1552" y="596"/>
                        </a:lnTo>
                        <a:lnTo>
                          <a:pt x="1680" y="596"/>
                        </a:lnTo>
                        <a:lnTo>
                          <a:pt x="1661" y="533"/>
                        </a:lnTo>
                        <a:lnTo>
                          <a:pt x="1573" y="533"/>
                        </a:lnTo>
                        <a:lnTo>
                          <a:pt x="1652" y="310"/>
                        </a:lnTo>
                        <a:lnTo>
                          <a:pt x="1795" y="729"/>
                        </a:lnTo>
                        <a:cubicBezTo>
                          <a:pt x="1807" y="764"/>
                          <a:pt x="1827" y="768"/>
                          <a:pt x="1873" y="768"/>
                        </a:cubicBezTo>
                        <a:lnTo>
                          <a:pt x="1923" y="768"/>
                        </a:lnTo>
                        <a:lnTo>
                          <a:pt x="1707" y="203"/>
                        </a:lnTo>
                        <a:cubicBezTo>
                          <a:pt x="1702" y="190"/>
                          <a:pt x="1679" y="181"/>
                          <a:pt x="1655" y="181"/>
                        </a:cubicBezTo>
                        <a:close/>
                        <a:moveTo>
                          <a:pt x="2304" y="530"/>
                        </a:moveTo>
                        <a:lnTo>
                          <a:pt x="2304" y="530"/>
                        </a:lnTo>
                        <a:cubicBezTo>
                          <a:pt x="2304" y="647"/>
                          <a:pt x="2266" y="704"/>
                          <a:pt x="2162" y="704"/>
                        </a:cubicBezTo>
                        <a:lnTo>
                          <a:pt x="2068" y="704"/>
                        </a:lnTo>
                        <a:lnTo>
                          <a:pt x="2068" y="253"/>
                        </a:lnTo>
                        <a:lnTo>
                          <a:pt x="2159" y="253"/>
                        </a:lnTo>
                        <a:cubicBezTo>
                          <a:pt x="2266" y="253"/>
                          <a:pt x="2304" y="316"/>
                          <a:pt x="2304" y="433"/>
                        </a:cubicBezTo>
                        <a:lnTo>
                          <a:pt x="2304" y="530"/>
                        </a:lnTo>
                        <a:lnTo>
                          <a:pt x="2304" y="530"/>
                        </a:lnTo>
                        <a:close/>
                        <a:moveTo>
                          <a:pt x="2409" y="432"/>
                        </a:moveTo>
                        <a:lnTo>
                          <a:pt x="2409" y="432"/>
                        </a:lnTo>
                        <a:cubicBezTo>
                          <a:pt x="2409" y="270"/>
                          <a:pt x="2326" y="189"/>
                          <a:pt x="2159" y="189"/>
                        </a:cubicBezTo>
                        <a:lnTo>
                          <a:pt x="1963" y="189"/>
                        </a:lnTo>
                        <a:lnTo>
                          <a:pt x="1963" y="709"/>
                        </a:lnTo>
                        <a:cubicBezTo>
                          <a:pt x="1963" y="748"/>
                          <a:pt x="1984" y="768"/>
                          <a:pt x="2029" y="768"/>
                        </a:cubicBezTo>
                        <a:lnTo>
                          <a:pt x="2159" y="768"/>
                        </a:lnTo>
                        <a:lnTo>
                          <a:pt x="2180" y="767"/>
                        </a:lnTo>
                        <a:cubicBezTo>
                          <a:pt x="2337" y="761"/>
                          <a:pt x="2409" y="693"/>
                          <a:pt x="2409" y="530"/>
                        </a:cubicBezTo>
                        <a:lnTo>
                          <a:pt x="2409" y="432"/>
                        </a:lnTo>
                        <a:lnTo>
                          <a:pt x="2409" y="432"/>
                        </a:lnTo>
                        <a:close/>
                        <a:moveTo>
                          <a:pt x="3332" y="190"/>
                        </a:moveTo>
                        <a:lnTo>
                          <a:pt x="3332" y="190"/>
                        </a:lnTo>
                        <a:lnTo>
                          <a:pt x="2851" y="190"/>
                        </a:lnTo>
                        <a:lnTo>
                          <a:pt x="2831" y="254"/>
                        </a:lnTo>
                        <a:lnTo>
                          <a:pt x="3028" y="254"/>
                        </a:lnTo>
                        <a:lnTo>
                          <a:pt x="3028" y="710"/>
                        </a:lnTo>
                        <a:cubicBezTo>
                          <a:pt x="3028" y="749"/>
                          <a:pt x="3052" y="768"/>
                          <a:pt x="3096" y="768"/>
                        </a:cubicBezTo>
                        <a:lnTo>
                          <a:pt x="3135" y="768"/>
                        </a:lnTo>
                        <a:lnTo>
                          <a:pt x="3135" y="254"/>
                        </a:lnTo>
                        <a:lnTo>
                          <a:pt x="3313" y="254"/>
                        </a:lnTo>
                        <a:lnTo>
                          <a:pt x="3332" y="19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6"/>
                  <p:cNvSpPr>
                    <a:spLocks noEditPoints="1"/>
                  </p:cNvSpPr>
                  <p:nvPr/>
                </p:nvSpPr>
                <p:spPr bwMode="auto">
                  <a:xfrm>
                    <a:off x="5464" y="4197"/>
                    <a:ext cx="8" cy="9"/>
                  </a:xfrm>
                  <a:custGeom>
                    <a:avLst/>
                    <a:gdLst>
                      <a:gd name="T0" fmla="*/ 59 w 99"/>
                      <a:gd name="T1" fmla="*/ 30 h 98"/>
                      <a:gd name="T2" fmla="*/ 59 w 99"/>
                      <a:gd name="T3" fmla="*/ 30 h 98"/>
                      <a:gd name="T4" fmla="*/ 47 w 99"/>
                      <a:gd name="T5" fmla="*/ 28 h 98"/>
                      <a:gd name="T6" fmla="*/ 39 w 99"/>
                      <a:gd name="T7" fmla="*/ 28 h 98"/>
                      <a:gd name="T8" fmla="*/ 39 w 99"/>
                      <a:gd name="T9" fmla="*/ 48 h 98"/>
                      <a:gd name="T10" fmla="*/ 48 w 99"/>
                      <a:gd name="T11" fmla="*/ 48 h 98"/>
                      <a:gd name="T12" fmla="*/ 57 w 99"/>
                      <a:gd name="T13" fmla="*/ 46 h 98"/>
                      <a:gd name="T14" fmla="*/ 63 w 99"/>
                      <a:gd name="T15" fmla="*/ 38 h 98"/>
                      <a:gd name="T16" fmla="*/ 59 w 99"/>
                      <a:gd name="T17" fmla="*/ 30 h 98"/>
                      <a:gd name="T18" fmla="*/ 49 w 99"/>
                      <a:gd name="T19" fmla="*/ 22 h 98"/>
                      <a:gd name="T20" fmla="*/ 49 w 99"/>
                      <a:gd name="T21" fmla="*/ 22 h 98"/>
                      <a:gd name="T22" fmla="*/ 63 w 99"/>
                      <a:gd name="T23" fmla="*/ 23 h 98"/>
                      <a:gd name="T24" fmla="*/ 72 w 99"/>
                      <a:gd name="T25" fmla="*/ 37 h 98"/>
                      <a:gd name="T26" fmla="*/ 66 w 99"/>
                      <a:gd name="T27" fmla="*/ 48 h 98"/>
                      <a:gd name="T28" fmla="*/ 59 w 99"/>
                      <a:gd name="T29" fmla="*/ 51 h 98"/>
                      <a:gd name="T30" fmla="*/ 68 w 99"/>
                      <a:gd name="T31" fmla="*/ 56 h 98"/>
                      <a:gd name="T32" fmla="*/ 71 w 99"/>
                      <a:gd name="T33" fmla="*/ 64 h 98"/>
                      <a:gd name="T34" fmla="*/ 71 w 99"/>
                      <a:gd name="T35" fmla="*/ 68 h 98"/>
                      <a:gd name="T36" fmla="*/ 71 w 99"/>
                      <a:gd name="T37" fmla="*/ 72 h 98"/>
                      <a:gd name="T38" fmla="*/ 72 w 99"/>
                      <a:gd name="T39" fmla="*/ 75 h 98"/>
                      <a:gd name="T40" fmla="*/ 72 w 99"/>
                      <a:gd name="T41" fmla="*/ 76 h 98"/>
                      <a:gd name="T42" fmla="*/ 63 w 99"/>
                      <a:gd name="T43" fmla="*/ 76 h 98"/>
                      <a:gd name="T44" fmla="*/ 63 w 99"/>
                      <a:gd name="T45" fmla="*/ 75 h 98"/>
                      <a:gd name="T46" fmla="*/ 63 w 99"/>
                      <a:gd name="T47" fmla="*/ 75 h 98"/>
                      <a:gd name="T48" fmla="*/ 62 w 99"/>
                      <a:gd name="T49" fmla="*/ 73 h 98"/>
                      <a:gd name="T50" fmla="*/ 62 w 99"/>
                      <a:gd name="T51" fmla="*/ 69 h 98"/>
                      <a:gd name="T52" fmla="*/ 57 w 99"/>
                      <a:gd name="T53" fmla="*/ 56 h 98"/>
                      <a:gd name="T54" fmla="*/ 47 w 99"/>
                      <a:gd name="T55" fmla="*/ 54 h 98"/>
                      <a:gd name="T56" fmla="*/ 39 w 99"/>
                      <a:gd name="T57" fmla="*/ 54 h 98"/>
                      <a:gd name="T58" fmla="*/ 39 w 99"/>
                      <a:gd name="T59" fmla="*/ 76 h 98"/>
                      <a:gd name="T60" fmla="*/ 30 w 99"/>
                      <a:gd name="T61" fmla="*/ 76 h 98"/>
                      <a:gd name="T62" fmla="*/ 30 w 99"/>
                      <a:gd name="T63" fmla="*/ 22 h 98"/>
                      <a:gd name="T64" fmla="*/ 49 w 99"/>
                      <a:gd name="T65" fmla="*/ 22 h 98"/>
                      <a:gd name="T66" fmla="*/ 49 w 99"/>
                      <a:gd name="T67" fmla="*/ 22 h 98"/>
                      <a:gd name="T68" fmla="*/ 20 w 99"/>
                      <a:gd name="T69" fmla="*/ 19 h 98"/>
                      <a:gd name="T70" fmla="*/ 20 w 99"/>
                      <a:gd name="T71" fmla="*/ 19 h 98"/>
                      <a:gd name="T72" fmla="*/ 7 w 99"/>
                      <a:gd name="T73" fmla="*/ 49 h 98"/>
                      <a:gd name="T74" fmla="*/ 20 w 99"/>
                      <a:gd name="T75" fmla="*/ 79 h 98"/>
                      <a:gd name="T76" fmla="*/ 50 w 99"/>
                      <a:gd name="T77" fmla="*/ 92 h 98"/>
                      <a:gd name="T78" fmla="*/ 80 w 99"/>
                      <a:gd name="T79" fmla="*/ 79 h 98"/>
                      <a:gd name="T80" fmla="*/ 92 w 99"/>
                      <a:gd name="T81" fmla="*/ 49 h 98"/>
                      <a:gd name="T82" fmla="*/ 80 w 99"/>
                      <a:gd name="T83" fmla="*/ 19 h 98"/>
                      <a:gd name="T84" fmla="*/ 50 w 99"/>
                      <a:gd name="T85" fmla="*/ 6 h 98"/>
                      <a:gd name="T86" fmla="*/ 20 w 99"/>
                      <a:gd name="T87" fmla="*/ 19 h 98"/>
                      <a:gd name="T88" fmla="*/ 85 w 99"/>
                      <a:gd name="T89" fmla="*/ 84 h 98"/>
                      <a:gd name="T90" fmla="*/ 85 w 99"/>
                      <a:gd name="T91" fmla="*/ 84 h 98"/>
                      <a:gd name="T92" fmla="*/ 50 w 99"/>
                      <a:gd name="T93" fmla="*/ 98 h 98"/>
                      <a:gd name="T94" fmla="*/ 15 w 99"/>
                      <a:gd name="T95" fmla="*/ 84 h 98"/>
                      <a:gd name="T96" fmla="*/ 0 w 99"/>
                      <a:gd name="T97" fmla="*/ 49 h 98"/>
                      <a:gd name="T98" fmla="*/ 15 w 99"/>
                      <a:gd name="T99" fmla="*/ 14 h 98"/>
                      <a:gd name="T100" fmla="*/ 50 w 99"/>
                      <a:gd name="T101" fmla="*/ 0 h 98"/>
                      <a:gd name="T102" fmla="*/ 85 w 99"/>
                      <a:gd name="T103" fmla="*/ 14 h 98"/>
                      <a:gd name="T104" fmla="*/ 99 w 99"/>
                      <a:gd name="T105" fmla="*/ 49 h 98"/>
                      <a:gd name="T106" fmla="*/ 85 w 99"/>
                      <a:gd name="T107" fmla="*/ 8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9" h="98">
                        <a:moveTo>
                          <a:pt x="59" y="30"/>
                        </a:moveTo>
                        <a:lnTo>
                          <a:pt x="59" y="30"/>
                        </a:lnTo>
                        <a:cubicBezTo>
                          <a:pt x="57" y="29"/>
                          <a:pt x="53" y="28"/>
                          <a:pt x="47" y="28"/>
                        </a:cubicBezTo>
                        <a:lnTo>
                          <a:pt x="39" y="28"/>
                        </a:lnTo>
                        <a:lnTo>
                          <a:pt x="39" y="48"/>
                        </a:lnTo>
                        <a:lnTo>
                          <a:pt x="48" y="48"/>
                        </a:lnTo>
                        <a:cubicBezTo>
                          <a:pt x="52" y="48"/>
                          <a:pt x="55" y="47"/>
                          <a:pt x="57" y="46"/>
                        </a:cubicBezTo>
                        <a:cubicBezTo>
                          <a:pt x="61" y="45"/>
                          <a:pt x="63" y="42"/>
                          <a:pt x="63" y="38"/>
                        </a:cubicBezTo>
                        <a:cubicBezTo>
                          <a:pt x="63" y="34"/>
                          <a:pt x="61" y="31"/>
                          <a:pt x="59" y="30"/>
                        </a:cubicBezTo>
                        <a:close/>
                        <a:moveTo>
                          <a:pt x="49" y="22"/>
                        </a:moveTo>
                        <a:lnTo>
                          <a:pt x="49" y="22"/>
                        </a:lnTo>
                        <a:cubicBezTo>
                          <a:pt x="55" y="22"/>
                          <a:pt x="60" y="22"/>
                          <a:pt x="63" y="23"/>
                        </a:cubicBezTo>
                        <a:cubicBezTo>
                          <a:pt x="69" y="26"/>
                          <a:pt x="72" y="30"/>
                          <a:pt x="72" y="37"/>
                        </a:cubicBezTo>
                        <a:cubicBezTo>
                          <a:pt x="72" y="42"/>
                          <a:pt x="70" y="46"/>
                          <a:pt x="66" y="48"/>
                        </a:cubicBezTo>
                        <a:cubicBezTo>
                          <a:pt x="65" y="49"/>
                          <a:pt x="62" y="50"/>
                          <a:pt x="59" y="51"/>
                        </a:cubicBezTo>
                        <a:cubicBezTo>
                          <a:pt x="63" y="51"/>
                          <a:pt x="66" y="53"/>
                          <a:pt x="68" y="56"/>
                        </a:cubicBezTo>
                        <a:cubicBezTo>
                          <a:pt x="70" y="59"/>
                          <a:pt x="71" y="62"/>
                          <a:pt x="71" y="64"/>
                        </a:cubicBezTo>
                        <a:lnTo>
                          <a:pt x="71" y="68"/>
                        </a:lnTo>
                        <a:cubicBezTo>
                          <a:pt x="71" y="69"/>
                          <a:pt x="71" y="71"/>
                          <a:pt x="71" y="72"/>
                        </a:cubicBezTo>
                        <a:cubicBezTo>
                          <a:pt x="71" y="74"/>
                          <a:pt x="71" y="75"/>
                          <a:pt x="72" y="75"/>
                        </a:cubicBezTo>
                        <a:lnTo>
                          <a:pt x="72" y="76"/>
                        </a:lnTo>
                        <a:lnTo>
                          <a:pt x="63" y="76"/>
                        </a:lnTo>
                        <a:cubicBezTo>
                          <a:pt x="63" y="76"/>
                          <a:pt x="63" y="75"/>
                          <a:pt x="63" y="75"/>
                        </a:cubicBezTo>
                        <a:cubicBezTo>
                          <a:pt x="63" y="75"/>
                          <a:pt x="63" y="75"/>
                          <a:pt x="63" y="75"/>
                        </a:cubicBezTo>
                        <a:lnTo>
                          <a:pt x="62" y="73"/>
                        </a:lnTo>
                        <a:lnTo>
                          <a:pt x="62" y="69"/>
                        </a:lnTo>
                        <a:cubicBezTo>
                          <a:pt x="62" y="62"/>
                          <a:pt x="61" y="58"/>
                          <a:pt x="57" y="56"/>
                        </a:cubicBezTo>
                        <a:cubicBezTo>
                          <a:pt x="55" y="55"/>
                          <a:pt x="52" y="54"/>
                          <a:pt x="47" y="54"/>
                        </a:cubicBezTo>
                        <a:lnTo>
                          <a:pt x="39" y="54"/>
                        </a:lnTo>
                        <a:lnTo>
                          <a:pt x="39" y="76"/>
                        </a:lnTo>
                        <a:lnTo>
                          <a:pt x="30" y="76"/>
                        </a:lnTo>
                        <a:lnTo>
                          <a:pt x="30" y="22"/>
                        </a:lnTo>
                        <a:lnTo>
                          <a:pt x="49" y="22"/>
                        </a:lnTo>
                        <a:lnTo>
                          <a:pt x="49" y="22"/>
                        </a:lnTo>
                        <a:close/>
                        <a:moveTo>
                          <a:pt x="20" y="19"/>
                        </a:moveTo>
                        <a:lnTo>
                          <a:pt x="20" y="19"/>
                        </a:lnTo>
                        <a:cubicBezTo>
                          <a:pt x="11" y="27"/>
                          <a:pt x="7" y="37"/>
                          <a:pt x="7" y="49"/>
                        </a:cubicBezTo>
                        <a:cubicBezTo>
                          <a:pt x="7" y="61"/>
                          <a:pt x="11" y="71"/>
                          <a:pt x="20" y="79"/>
                        </a:cubicBezTo>
                        <a:cubicBezTo>
                          <a:pt x="28" y="87"/>
                          <a:pt x="38" y="92"/>
                          <a:pt x="50" y="92"/>
                        </a:cubicBezTo>
                        <a:cubicBezTo>
                          <a:pt x="61" y="92"/>
                          <a:pt x="71" y="87"/>
                          <a:pt x="80" y="79"/>
                        </a:cubicBezTo>
                        <a:cubicBezTo>
                          <a:pt x="88" y="71"/>
                          <a:pt x="92" y="61"/>
                          <a:pt x="92" y="49"/>
                        </a:cubicBezTo>
                        <a:cubicBezTo>
                          <a:pt x="92" y="37"/>
                          <a:pt x="88" y="27"/>
                          <a:pt x="80" y="19"/>
                        </a:cubicBezTo>
                        <a:cubicBezTo>
                          <a:pt x="71" y="10"/>
                          <a:pt x="61" y="6"/>
                          <a:pt x="50" y="6"/>
                        </a:cubicBezTo>
                        <a:cubicBezTo>
                          <a:pt x="38" y="6"/>
                          <a:pt x="28" y="10"/>
                          <a:pt x="20" y="19"/>
                        </a:cubicBezTo>
                        <a:close/>
                        <a:moveTo>
                          <a:pt x="85" y="84"/>
                        </a:moveTo>
                        <a:lnTo>
                          <a:pt x="85" y="84"/>
                        </a:lnTo>
                        <a:cubicBezTo>
                          <a:pt x="75" y="94"/>
                          <a:pt x="63" y="98"/>
                          <a:pt x="50" y="98"/>
                        </a:cubicBezTo>
                        <a:cubicBezTo>
                          <a:pt x="36" y="98"/>
                          <a:pt x="24" y="94"/>
                          <a:pt x="15" y="84"/>
                        </a:cubicBezTo>
                        <a:cubicBezTo>
                          <a:pt x="5" y="74"/>
                          <a:pt x="0" y="63"/>
                          <a:pt x="0" y="49"/>
                        </a:cubicBezTo>
                        <a:cubicBezTo>
                          <a:pt x="0" y="35"/>
                          <a:pt x="5" y="24"/>
                          <a:pt x="15" y="14"/>
                        </a:cubicBezTo>
                        <a:cubicBezTo>
                          <a:pt x="24" y="4"/>
                          <a:pt x="36" y="0"/>
                          <a:pt x="50" y="0"/>
                        </a:cubicBezTo>
                        <a:cubicBezTo>
                          <a:pt x="63" y="0"/>
                          <a:pt x="75" y="4"/>
                          <a:pt x="85" y="14"/>
                        </a:cubicBezTo>
                        <a:cubicBezTo>
                          <a:pt x="94" y="24"/>
                          <a:pt x="99" y="35"/>
                          <a:pt x="99" y="49"/>
                        </a:cubicBezTo>
                        <a:cubicBezTo>
                          <a:pt x="99" y="63"/>
                          <a:pt x="94" y="74"/>
                          <a:pt x="85" y="8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20" name="Picture 19" descr="TMA-Tagline-whit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9771" y="6392075"/>
                  <a:ext cx="1710466" cy="151415"/>
                </a:xfrm>
                <a:prstGeom prst="rect">
                  <a:avLst/>
                </a:prstGeom>
              </p:spPr>
            </p:pic>
          </p:grpSp>
          <p:grpSp>
            <p:nvGrpSpPr>
              <p:cNvPr id="9" name="Group 4"/>
              <p:cNvGrpSpPr>
                <a:grpSpLocks noChangeAspect="1"/>
              </p:cNvGrpSpPr>
              <p:nvPr userDrawn="1"/>
            </p:nvGrpSpPr>
            <p:grpSpPr bwMode="auto">
              <a:xfrm>
                <a:off x="7461775" y="4587609"/>
                <a:ext cx="1362335" cy="305001"/>
                <a:chOff x="5137" y="4139"/>
                <a:chExt cx="335" cy="75"/>
              </a:xfrm>
              <a:solidFill>
                <a:schemeClr val="bg1"/>
              </a:solidFill>
            </p:grpSpPr>
            <p:sp>
              <p:nvSpPr>
                <p:cNvPr id="16" name="Freeform 5"/>
                <p:cNvSpPr>
                  <a:spLocks noEditPoints="1"/>
                </p:cNvSpPr>
                <p:nvPr/>
              </p:nvSpPr>
              <p:spPr bwMode="auto">
                <a:xfrm>
                  <a:off x="5137" y="4139"/>
                  <a:ext cx="324" cy="75"/>
                </a:xfrm>
                <a:custGeom>
                  <a:avLst/>
                  <a:gdLst>
                    <a:gd name="T0" fmla="*/ 660 w 3745"/>
                    <a:gd name="T1" fmla="*/ 0 h 863"/>
                    <a:gd name="T2" fmla="*/ 0 w 3745"/>
                    <a:gd name="T3" fmla="*/ 73 h 863"/>
                    <a:gd name="T4" fmla="*/ 292 w 3745"/>
                    <a:gd name="T5" fmla="*/ 804 h 863"/>
                    <a:gd name="T6" fmla="*/ 399 w 3745"/>
                    <a:gd name="T7" fmla="*/ 863 h 863"/>
                    <a:gd name="T8" fmla="*/ 637 w 3745"/>
                    <a:gd name="T9" fmla="*/ 73 h 863"/>
                    <a:gd name="T10" fmla="*/ 660 w 3745"/>
                    <a:gd name="T11" fmla="*/ 0 h 863"/>
                    <a:gd name="T12" fmla="*/ 2673 w 3745"/>
                    <a:gd name="T13" fmla="*/ 181 h 863"/>
                    <a:gd name="T14" fmla="*/ 2408 w 3745"/>
                    <a:gd name="T15" fmla="*/ 768 h 863"/>
                    <a:gd name="T16" fmla="*/ 2522 w 3745"/>
                    <a:gd name="T17" fmla="*/ 729 h 863"/>
                    <a:gd name="T18" fmla="*/ 2698 w 3745"/>
                    <a:gd name="T19" fmla="*/ 596 h 863"/>
                    <a:gd name="T20" fmla="*/ 2590 w 3745"/>
                    <a:gd name="T21" fmla="*/ 533 h 863"/>
                    <a:gd name="T22" fmla="*/ 2812 w 3745"/>
                    <a:gd name="T23" fmla="*/ 729 h 863"/>
                    <a:gd name="T24" fmla="*/ 2941 w 3745"/>
                    <a:gd name="T25" fmla="*/ 768 h 863"/>
                    <a:gd name="T26" fmla="*/ 2673 w 3745"/>
                    <a:gd name="T27" fmla="*/ 181 h 863"/>
                    <a:gd name="T28" fmla="*/ 3529 w 3745"/>
                    <a:gd name="T29" fmla="*/ 203 h 863"/>
                    <a:gd name="T30" fmla="*/ 3425 w 3745"/>
                    <a:gd name="T31" fmla="*/ 203 h 863"/>
                    <a:gd name="T32" fmla="*/ 3252 w 3745"/>
                    <a:gd name="T33" fmla="*/ 768 h 863"/>
                    <a:gd name="T34" fmla="*/ 3374 w 3745"/>
                    <a:gd name="T35" fmla="*/ 596 h 863"/>
                    <a:gd name="T36" fmla="*/ 3483 w 3745"/>
                    <a:gd name="T37" fmla="*/ 533 h 863"/>
                    <a:gd name="T38" fmla="*/ 3473 w 3745"/>
                    <a:gd name="T39" fmla="*/ 310 h 863"/>
                    <a:gd name="T40" fmla="*/ 3695 w 3745"/>
                    <a:gd name="T41" fmla="*/ 768 h 863"/>
                    <a:gd name="T42" fmla="*/ 3529 w 3745"/>
                    <a:gd name="T43" fmla="*/ 203 h 863"/>
                    <a:gd name="T44" fmla="*/ 1655 w 3745"/>
                    <a:gd name="T45" fmla="*/ 181 h 863"/>
                    <a:gd name="T46" fmla="*/ 1603 w 3745"/>
                    <a:gd name="T47" fmla="*/ 203 h 863"/>
                    <a:gd name="T48" fmla="*/ 1247 w 3745"/>
                    <a:gd name="T49" fmla="*/ 515 h 863"/>
                    <a:gd name="T50" fmla="*/ 1374 w 3745"/>
                    <a:gd name="T51" fmla="*/ 336 h 863"/>
                    <a:gd name="T52" fmla="*/ 969 w 3745"/>
                    <a:gd name="T53" fmla="*/ 189 h 863"/>
                    <a:gd name="T54" fmla="*/ 737 w 3745"/>
                    <a:gd name="T55" fmla="*/ 704 h 863"/>
                    <a:gd name="T56" fmla="*/ 625 w 3745"/>
                    <a:gd name="T57" fmla="*/ 488 h 863"/>
                    <a:gd name="T58" fmla="*/ 816 w 3745"/>
                    <a:gd name="T59" fmla="*/ 424 h 863"/>
                    <a:gd name="T60" fmla="*/ 625 w 3745"/>
                    <a:gd name="T61" fmla="*/ 253 h 863"/>
                    <a:gd name="T62" fmla="*/ 897 w 3745"/>
                    <a:gd name="T63" fmla="*/ 189 h 863"/>
                    <a:gd name="T64" fmla="*/ 520 w 3745"/>
                    <a:gd name="T65" fmla="*/ 590 h 863"/>
                    <a:gd name="T66" fmla="*/ 1074 w 3745"/>
                    <a:gd name="T67" fmla="*/ 766 h 863"/>
                    <a:gd name="T68" fmla="*/ 1149 w 3745"/>
                    <a:gd name="T69" fmla="*/ 253 h 863"/>
                    <a:gd name="T70" fmla="*/ 1271 w 3745"/>
                    <a:gd name="T71" fmla="*/ 387 h 863"/>
                    <a:gd name="T72" fmla="*/ 1110 w 3745"/>
                    <a:gd name="T73" fmla="*/ 461 h 863"/>
                    <a:gd name="T74" fmla="*/ 1338 w 3745"/>
                    <a:gd name="T75" fmla="*/ 768 h 863"/>
                    <a:gd name="T76" fmla="*/ 1505 w 3745"/>
                    <a:gd name="T77" fmla="*/ 729 h 863"/>
                    <a:gd name="T78" fmla="*/ 1680 w 3745"/>
                    <a:gd name="T79" fmla="*/ 596 h 863"/>
                    <a:gd name="T80" fmla="*/ 1573 w 3745"/>
                    <a:gd name="T81" fmla="*/ 533 h 863"/>
                    <a:gd name="T82" fmla="*/ 1795 w 3745"/>
                    <a:gd name="T83" fmla="*/ 729 h 863"/>
                    <a:gd name="T84" fmla="*/ 1923 w 3745"/>
                    <a:gd name="T85" fmla="*/ 768 h 863"/>
                    <a:gd name="T86" fmla="*/ 1655 w 3745"/>
                    <a:gd name="T87" fmla="*/ 181 h 863"/>
                    <a:gd name="T88" fmla="*/ 2304 w 3745"/>
                    <a:gd name="T89" fmla="*/ 530 h 863"/>
                    <a:gd name="T90" fmla="*/ 2068 w 3745"/>
                    <a:gd name="T91" fmla="*/ 704 h 863"/>
                    <a:gd name="T92" fmla="*/ 2159 w 3745"/>
                    <a:gd name="T93" fmla="*/ 253 h 863"/>
                    <a:gd name="T94" fmla="*/ 2304 w 3745"/>
                    <a:gd name="T95" fmla="*/ 530 h 863"/>
                    <a:gd name="T96" fmla="*/ 2409 w 3745"/>
                    <a:gd name="T97" fmla="*/ 432 h 863"/>
                    <a:gd name="T98" fmla="*/ 2159 w 3745"/>
                    <a:gd name="T99" fmla="*/ 189 h 863"/>
                    <a:gd name="T100" fmla="*/ 1963 w 3745"/>
                    <a:gd name="T101" fmla="*/ 709 h 863"/>
                    <a:gd name="T102" fmla="*/ 2159 w 3745"/>
                    <a:gd name="T103" fmla="*/ 768 h 863"/>
                    <a:gd name="T104" fmla="*/ 2409 w 3745"/>
                    <a:gd name="T105" fmla="*/ 530 h 863"/>
                    <a:gd name="T106" fmla="*/ 2409 w 3745"/>
                    <a:gd name="T107" fmla="*/ 432 h 863"/>
                    <a:gd name="T108" fmla="*/ 3332 w 3745"/>
                    <a:gd name="T109" fmla="*/ 190 h 863"/>
                    <a:gd name="T110" fmla="*/ 2831 w 3745"/>
                    <a:gd name="T111" fmla="*/ 254 h 863"/>
                    <a:gd name="T112" fmla="*/ 3028 w 3745"/>
                    <a:gd name="T113" fmla="*/ 710 h 863"/>
                    <a:gd name="T114" fmla="*/ 3135 w 3745"/>
                    <a:gd name="T115" fmla="*/ 768 h 863"/>
                    <a:gd name="T116" fmla="*/ 3313 w 3745"/>
                    <a:gd name="T117" fmla="*/ 254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745" h="863">
                      <a:moveTo>
                        <a:pt x="660" y="0"/>
                      </a:moveTo>
                      <a:lnTo>
                        <a:pt x="660" y="0"/>
                      </a:lnTo>
                      <a:lnTo>
                        <a:pt x="22" y="0"/>
                      </a:lnTo>
                      <a:lnTo>
                        <a:pt x="0" y="73"/>
                      </a:lnTo>
                      <a:lnTo>
                        <a:pt x="292" y="73"/>
                      </a:lnTo>
                      <a:lnTo>
                        <a:pt x="292" y="804"/>
                      </a:lnTo>
                      <a:cubicBezTo>
                        <a:pt x="292" y="843"/>
                        <a:pt x="316" y="863"/>
                        <a:pt x="360" y="863"/>
                      </a:cubicBezTo>
                      <a:lnTo>
                        <a:pt x="399" y="863"/>
                      </a:lnTo>
                      <a:lnTo>
                        <a:pt x="399" y="73"/>
                      </a:lnTo>
                      <a:lnTo>
                        <a:pt x="637" y="73"/>
                      </a:lnTo>
                      <a:lnTo>
                        <a:pt x="660" y="0"/>
                      </a:lnTo>
                      <a:lnTo>
                        <a:pt x="660" y="0"/>
                      </a:lnTo>
                      <a:close/>
                      <a:moveTo>
                        <a:pt x="2673" y="181"/>
                      </a:moveTo>
                      <a:lnTo>
                        <a:pt x="2673" y="181"/>
                      </a:lnTo>
                      <a:cubicBezTo>
                        <a:pt x="2647" y="181"/>
                        <a:pt x="2626" y="190"/>
                        <a:pt x="2621" y="203"/>
                      </a:cubicBezTo>
                      <a:lnTo>
                        <a:pt x="2408" y="768"/>
                      </a:lnTo>
                      <a:lnTo>
                        <a:pt x="2448" y="768"/>
                      </a:lnTo>
                      <a:cubicBezTo>
                        <a:pt x="2491" y="768"/>
                        <a:pt x="2509" y="764"/>
                        <a:pt x="2522" y="729"/>
                      </a:cubicBezTo>
                      <a:lnTo>
                        <a:pt x="2570" y="596"/>
                      </a:lnTo>
                      <a:lnTo>
                        <a:pt x="2698" y="596"/>
                      </a:lnTo>
                      <a:lnTo>
                        <a:pt x="2679" y="533"/>
                      </a:lnTo>
                      <a:lnTo>
                        <a:pt x="2590" y="533"/>
                      </a:lnTo>
                      <a:lnTo>
                        <a:pt x="2669" y="310"/>
                      </a:lnTo>
                      <a:lnTo>
                        <a:pt x="2812" y="729"/>
                      </a:lnTo>
                      <a:cubicBezTo>
                        <a:pt x="2824" y="764"/>
                        <a:pt x="2845" y="768"/>
                        <a:pt x="2891" y="768"/>
                      </a:cubicBezTo>
                      <a:lnTo>
                        <a:pt x="2941" y="768"/>
                      </a:lnTo>
                      <a:lnTo>
                        <a:pt x="2725" y="203"/>
                      </a:lnTo>
                      <a:cubicBezTo>
                        <a:pt x="2720" y="190"/>
                        <a:pt x="2697" y="181"/>
                        <a:pt x="2673" y="181"/>
                      </a:cubicBezTo>
                      <a:close/>
                      <a:moveTo>
                        <a:pt x="3529" y="203"/>
                      </a:moveTo>
                      <a:lnTo>
                        <a:pt x="3529" y="203"/>
                      </a:lnTo>
                      <a:cubicBezTo>
                        <a:pt x="3524" y="190"/>
                        <a:pt x="3501" y="181"/>
                        <a:pt x="3477" y="181"/>
                      </a:cubicBezTo>
                      <a:cubicBezTo>
                        <a:pt x="3451" y="181"/>
                        <a:pt x="3430" y="190"/>
                        <a:pt x="3425" y="203"/>
                      </a:cubicBezTo>
                      <a:lnTo>
                        <a:pt x="3212" y="768"/>
                      </a:lnTo>
                      <a:lnTo>
                        <a:pt x="3252" y="768"/>
                      </a:lnTo>
                      <a:cubicBezTo>
                        <a:pt x="3294" y="768"/>
                        <a:pt x="3313" y="764"/>
                        <a:pt x="3326" y="729"/>
                      </a:cubicBezTo>
                      <a:lnTo>
                        <a:pt x="3374" y="596"/>
                      </a:lnTo>
                      <a:lnTo>
                        <a:pt x="3502" y="596"/>
                      </a:lnTo>
                      <a:lnTo>
                        <a:pt x="3483" y="533"/>
                      </a:lnTo>
                      <a:lnTo>
                        <a:pt x="3394" y="533"/>
                      </a:lnTo>
                      <a:lnTo>
                        <a:pt x="3473" y="310"/>
                      </a:lnTo>
                      <a:lnTo>
                        <a:pt x="3616" y="729"/>
                      </a:lnTo>
                      <a:cubicBezTo>
                        <a:pt x="3628" y="764"/>
                        <a:pt x="3649" y="768"/>
                        <a:pt x="3695" y="768"/>
                      </a:cubicBezTo>
                      <a:lnTo>
                        <a:pt x="3745" y="768"/>
                      </a:lnTo>
                      <a:lnTo>
                        <a:pt x="3529" y="203"/>
                      </a:lnTo>
                      <a:lnTo>
                        <a:pt x="3529" y="203"/>
                      </a:lnTo>
                      <a:close/>
                      <a:moveTo>
                        <a:pt x="1655" y="181"/>
                      </a:moveTo>
                      <a:lnTo>
                        <a:pt x="1655" y="181"/>
                      </a:lnTo>
                      <a:cubicBezTo>
                        <a:pt x="1630" y="181"/>
                        <a:pt x="1608" y="190"/>
                        <a:pt x="1603" y="203"/>
                      </a:cubicBezTo>
                      <a:lnTo>
                        <a:pt x="1399" y="746"/>
                      </a:lnTo>
                      <a:lnTo>
                        <a:pt x="1247" y="515"/>
                      </a:lnTo>
                      <a:cubicBezTo>
                        <a:pt x="1327" y="501"/>
                        <a:pt x="1374" y="459"/>
                        <a:pt x="1374" y="387"/>
                      </a:cubicBezTo>
                      <a:lnTo>
                        <a:pt x="1374" y="336"/>
                      </a:lnTo>
                      <a:cubicBezTo>
                        <a:pt x="1374" y="232"/>
                        <a:pt x="1277" y="189"/>
                        <a:pt x="1149" y="189"/>
                      </a:cubicBezTo>
                      <a:lnTo>
                        <a:pt x="969" y="189"/>
                      </a:lnTo>
                      <a:lnTo>
                        <a:pt x="969" y="704"/>
                      </a:lnTo>
                      <a:lnTo>
                        <a:pt x="737" y="704"/>
                      </a:lnTo>
                      <a:cubicBezTo>
                        <a:pt x="646" y="704"/>
                        <a:pt x="625" y="684"/>
                        <a:pt x="625" y="590"/>
                      </a:cubicBezTo>
                      <a:lnTo>
                        <a:pt x="625" y="488"/>
                      </a:lnTo>
                      <a:lnTo>
                        <a:pt x="797" y="488"/>
                      </a:lnTo>
                      <a:lnTo>
                        <a:pt x="816" y="424"/>
                      </a:lnTo>
                      <a:lnTo>
                        <a:pt x="625" y="424"/>
                      </a:lnTo>
                      <a:lnTo>
                        <a:pt x="625" y="253"/>
                      </a:lnTo>
                      <a:lnTo>
                        <a:pt x="878" y="253"/>
                      </a:lnTo>
                      <a:lnTo>
                        <a:pt x="897" y="189"/>
                      </a:lnTo>
                      <a:lnTo>
                        <a:pt x="520" y="189"/>
                      </a:lnTo>
                      <a:lnTo>
                        <a:pt x="520" y="590"/>
                      </a:lnTo>
                      <a:cubicBezTo>
                        <a:pt x="520" y="724"/>
                        <a:pt x="552" y="768"/>
                        <a:pt x="735" y="768"/>
                      </a:cubicBezTo>
                      <a:lnTo>
                        <a:pt x="1074" y="766"/>
                      </a:lnTo>
                      <a:lnTo>
                        <a:pt x="1074" y="253"/>
                      </a:lnTo>
                      <a:lnTo>
                        <a:pt x="1149" y="253"/>
                      </a:lnTo>
                      <a:cubicBezTo>
                        <a:pt x="1230" y="253"/>
                        <a:pt x="1271" y="282"/>
                        <a:pt x="1271" y="337"/>
                      </a:cubicBezTo>
                      <a:lnTo>
                        <a:pt x="1271" y="387"/>
                      </a:lnTo>
                      <a:cubicBezTo>
                        <a:pt x="1271" y="443"/>
                        <a:pt x="1220" y="461"/>
                        <a:pt x="1157" y="461"/>
                      </a:cubicBezTo>
                      <a:lnTo>
                        <a:pt x="1110" y="461"/>
                      </a:lnTo>
                      <a:lnTo>
                        <a:pt x="1269" y="733"/>
                      </a:lnTo>
                      <a:cubicBezTo>
                        <a:pt x="1287" y="765"/>
                        <a:pt x="1296" y="768"/>
                        <a:pt x="1338" y="768"/>
                      </a:cubicBezTo>
                      <a:lnTo>
                        <a:pt x="1430" y="768"/>
                      </a:lnTo>
                      <a:cubicBezTo>
                        <a:pt x="1473" y="768"/>
                        <a:pt x="1492" y="764"/>
                        <a:pt x="1505" y="729"/>
                      </a:cubicBezTo>
                      <a:lnTo>
                        <a:pt x="1552" y="596"/>
                      </a:lnTo>
                      <a:lnTo>
                        <a:pt x="1680" y="596"/>
                      </a:lnTo>
                      <a:lnTo>
                        <a:pt x="1661" y="533"/>
                      </a:lnTo>
                      <a:lnTo>
                        <a:pt x="1573" y="533"/>
                      </a:lnTo>
                      <a:lnTo>
                        <a:pt x="1652" y="310"/>
                      </a:lnTo>
                      <a:lnTo>
                        <a:pt x="1795" y="729"/>
                      </a:lnTo>
                      <a:cubicBezTo>
                        <a:pt x="1807" y="764"/>
                        <a:pt x="1827" y="768"/>
                        <a:pt x="1873" y="768"/>
                      </a:cubicBezTo>
                      <a:lnTo>
                        <a:pt x="1923" y="768"/>
                      </a:lnTo>
                      <a:lnTo>
                        <a:pt x="1707" y="203"/>
                      </a:lnTo>
                      <a:cubicBezTo>
                        <a:pt x="1702" y="190"/>
                        <a:pt x="1679" y="181"/>
                        <a:pt x="1655" y="181"/>
                      </a:cubicBezTo>
                      <a:close/>
                      <a:moveTo>
                        <a:pt x="2304" y="530"/>
                      </a:moveTo>
                      <a:lnTo>
                        <a:pt x="2304" y="530"/>
                      </a:lnTo>
                      <a:cubicBezTo>
                        <a:pt x="2304" y="647"/>
                        <a:pt x="2266" y="704"/>
                        <a:pt x="2162" y="704"/>
                      </a:cubicBezTo>
                      <a:lnTo>
                        <a:pt x="2068" y="704"/>
                      </a:lnTo>
                      <a:lnTo>
                        <a:pt x="2068" y="253"/>
                      </a:lnTo>
                      <a:lnTo>
                        <a:pt x="2159" y="253"/>
                      </a:lnTo>
                      <a:cubicBezTo>
                        <a:pt x="2266" y="253"/>
                        <a:pt x="2304" y="316"/>
                        <a:pt x="2304" y="433"/>
                      </a:cubicBezTo>
                      <a:lnTo>
                        <a:pt x="2304" y="530"/>
                      </a:lnTo>
                      <a:lnTo>
                        <a:pt x="2304" y="530"/>
                      </a:lnTo>
                      <a:close/>
                      <a:moveTo>
                        <a:pt x="2409" y="432"/>
                      </a:moveTo>
                      <a:lnTo>
                        <a:pt x="2409" y="432"/>
                      </a:lnTo>
                      <a:cubicBezTo>
                        <a:pt x="2409" y="270"/>
                        <a:pt x="2326" y="189"/>
                        <a:pt x="2159" y="189"/>
                      </a:cubicBezTo>
                      <a:lnTo>
                        <a:pt x="1963" y="189"/>
                      </a:lnTo>
                      <a:lnTo>
                        <a:pt x="1963" y="709"/>
                      </a:lnTo>
                      <a:cubicBezTo>
                        <a:pt x="1963" y="748"/>
                        <a:pt x="1984" y="768"/>
                        <a:pt x="2029" y="768"/>
                      </a:cubicBezTo>
                      <a:lnTo>
                        <a:pt x="2159" y="768"/>
                      </a:lnTo>
                      <a:lnTo>
                        <a:pt x="2180" y="767"/>
                      </a:lnTo>
                      <a:cubicBezTo>
                        <a:pt x="2337" y="761"/>
                        <a:pt x="2409" y="693"/>
                        <a:pt x="2409" y="530"/>
                      </a:cubicBezTo>
                      <a:lnTo>
                        <a:pt x="2409" y="432"/>
                      </a:lnTo>
                      <a:lnTo>
                        <a:pt x="2409" y="432"/>
                      </a:lnTo>
                      <a:close/>
                      <a:moveTo>
                        <a:pt x="3332" y="190"/>
                      </a:moveTo>
                      <a:lnTo>
                        <a:pt x="3332" y="190"/>
                      </a:lnTo>
                      <a:lnTo>
                        <a:pt x="2851" y="190"/>
                      </a:lnTo>
                      <a:lnTo>
                        <a:pt x="2831" y="254"/>
                      </a:lnTo>
                      <a:lnTo>
                        <a:pt x="3028" y="254"/>
                      </a:lnTo>
                      <a:lnTo>
                        <a:pt x="3028" y="710"/>
                      </a:lnTo>
                      <a:cubicBezTo>
                        <a:pt x="3028" y="749"/>
                        <a:pt x="3052" y="768"/>
                        <a:pt x="3096" y="768"/>
                      </a:cubicBezTo>
                      <a:lnTo>
                        <a:pt x="3135" y="768"/>
                      </a:lnTo>
                      <a:lnTo>
                        <a:pt x="3135" y="254"/>
                      </a:lnTo>
                      <a:lnTo>
                        <a:pt x="3313" y="254"/>
                      </a:lnTo>
                      <a:lnTo>
                        <a:pt x="3332" y="19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6"/>
                <p:cNvSpPr>
                  <a:spLocks noEditPoints="1"/>
                </p:cNvSpPr>
                <p:nvPr/>
              </p:nvSpPr>
              <p:spPr bwMode="auto">
                <a:xfrm>
                  <a:off x="5464" y="4197"/>
                  <a:ext cx="8" cy="9"/>
                </a:xfrm>
                <a:custGeom>
                  <a:avLst/>
                  <a:gdLst>
                    <a:gd name="T0" fmla="*/ 59 w 99"/>
                    <a:gd name="T1" fmla="*/ 30 h 98"/>
                    <a:gd name="T2" fmla="*/ 59 w 99"/>
                    <a:gd name="T3" fmla="*/ 30 h 98"/>
                    <a:gd name="T4" fmla="*/ 47 w 99"/>
                    <a:gd name="T5" fmla="*/ 28 h 98"/>
                    <a:gd name="T6" fmla="*/ 39 w 99"/>
                    <a:gd name="T7" fmla="*/ 28 h 98"/>
                    <a:gd name="T8" fmla="*/ 39 w 99"/>
                    <a:gd name="T9" fmla="*/ 48 h 98"/>
                    <a:gd name="T10" fmla="*/ 48 w 99"/>
                    <a:gd name="T11" fmla="*/ 48 h 98"/>
                    <a:gd name="T12" fmla="*/ 57 w 99"/>
                    <a:gd name="T13" fmla="*/ 46 h 98"/>
                    <a:gd name="T14" fmla="*/ 63 w 99"/>
                    <a:gd name="T15" fmla="*/ 38 h 98"/>
                    <a:gd name="T16" fmla="*/ 59 w 99"/>
                    <a:gd name="T17" fmla="*/ 30 h 98"/>
                    <a:gd name="T18" fmla="*/ 49 w 99"/>
                    <a:gd name="T19" fmla="*/ 22 h 98"/>
                    <a:gd name="T20" fmla="*/ 49 w 99"/>
                    <a:gd name="T21" fmla="*/ 22 h 98"/>
                    <a:gd name="T22" fmla="*/ 63 w 99"/>
                    <a:gd name="T23" fmla="*/ 23 h 98"/>
                    <a:gd name="T24" fmla="*/ 72 w 99"/>
                    <a:gd name="T25" fmla="*/ 37 h 98"/>
                    <a:gd name="T26" fmla="*/ 66 w 99"/>
                    <a:gd name="T27" fmla="*/ 48 h 98"/>
                    <a:gd name="T28" fmla="*/ 59 w 99"/>
                    <a:gd name="T29" fmla="*/ 51 h 98"/>
                    <a:gd name="T30" fmla="*/ 68 w 99"/>
                    <a:gd name="T31" fmla="*/ 56 h 98"/>
                    <a:gd name="T32" fmla="*/ 71 w 99"/>
                    <a:gd name="T33" fmla="*/ 64 h 98"/>
                    <a:gd name="T34" fmla="*/ 71 w 99"/>
                    <a:gd name="T35" fmla="*/ 68 h 98"/>
                    <a:gd name="T36" fmla="*/ 71 w 99"/>
                    <a:gd name="T37" fmla="*/ 72 h 98"/>
                    <a:gd name="T38" fmla="*/ 72 w 99"/>
                    <a:gd name="T39" fmla="*/ 75 h 98"/>
                    <a:gd name="T40" fmla="*/ 72 w 99"/>
                    <a:gd name="T41" fmla="*/ 76 h 98"/>
                    <a:gd name="T42" fmla="*/ 63 w 99"/>
                    <a:gd name="T43" fmla="*/ 76 h 98"/>
                    <a:gd name="T44" fmla="*/ 63 w 99"/>
                    <a:gd name="T45" fmla="*/ 75 h 98"/>
                    <a:gd name="T46" fmla="*/ 63 w 99"/>
                    <a:gd name="T47" fmla="*/ 75 h 98"/>
                    <a:gd name="T48" fmla="*/ 62 w 99"/>
                    <a:gd name="T49" fmla="*/ 73 h 98"/>
                    <a:gd name="T50" fmla="*/ 62 w 99"/>
                    <a:gd name="T51" fmla="*/ 69 h 98"/>
                    <a:gd name="T52" fmla="*/ 57 w 99"/>
                    <a:gd name="T53" fmla="*/ 56 h 98"/>
                    <a:gd name="T54" fmla="*/ 47 w 99"/>
                    <a:gd name="T55" fmla="*/ 54 h 98"/>
                    <a:gd name="T56" fmla="*/ 39 w 99"/>
                    <a:gd name="T57" fmla="*/ 54 h 98"/>
                    <a:gd name="T58" fmla="*/ 39 w 99"/>
                    <a:gd name="T59" fmla="*/ 76 h 98"/>
                    <a:gd name="T60" fmla="*/ 30 w 99"/>
                    <a:gd name="T61" fmla="*/ 76 h 98"/>
                    <a:gd name="T62" fmla="*/ 30 w 99"/>
                    <a:gd name="T63" fmla="*/ 22 h 98"/>
                    <a:gd name="T64" fmla="*/ 49 w 99"/>
                    <a:gd name="T65" fmla="*/ 22 h 98"/>
                    <a:gd name="T66" fmla="*/ 49 w 99"/>
                    <a:gd name="T67" fmla="*/ 22 h 98"/>
                    <a:gd name="T68" fmla="*/ 20 w 99"/>
                    <a:gd name="T69" fmla="*/ 19 h 98"/>
                    <a:gd name="T70" fmla="*/ 20 w 99"/>
                    <a:gd name="T71" fmla="*/ 19 h 98"/>
                    <a:gd name="T72" fmla="*/ 7 w 99"/>
                    <a:gd name="T73" fmla="*/ 49 h 98"/>
                    <a:gd name="T74" fmla="*/ 20 w 99"/>
                    <a:gd name="T75" fmla="*/ 79 h 98"/>
                    <a:gd name="T76" fmla="*/ 50 w 99"/>
                    <a:gd name="T77" fmla="*/ 92 h 98"/>
                    <a:gd name="T78" fmla="*/ 80 w 99"/>
                    <a:gd name="T79" fmla="*/ 79 h 98"/>
                    <a:gd name="T80" fmla="*/ 92 w 99"/>
                    <a:gd name="T81" fmla="*/ 49 h 98"/>
                    <a:gd name="T82" fmla="*/ 80 w 99"/>
                    <a:gd name="T83" fmla="*/ 19 h 98"/>
                    <a:gd name="T84" fmla="*/ 50 w 99"/>
                    <a:gd name="T85" fmla="*/ 6 h 98"/>
                    <a:gd name="T86" fmla="*/ 20 w 99"/>
                    <a:gd name="T87" fmla="*/ 19 h 98"/>
                    <a:gd name="T88" fmla="*/ 85 w 99"/>
                    <a:gd name="T89" fmla="*/ 84 h 98"/>
                    <a:gd name="T90" fmla="*/ 85 w 99"/>
                    <a:gd name="T91" fmla="*/ 84 h 98"/>
                    <a:gd name="T92" fmla="*/ 50 w 99"/>
                    <a:gd name="T93" fmla="*/ 98 h 98"/>
                    <a:gd name="T94" fmla="*/ 15 w 99"/>
                    <a:gd name="T95" fmla="*/ 84 h 98"/>
                    <a:gd name="T96" fmla="*/ 0 w 99"/>
                    <a:gd name="T97" fmla="*/ 49 h 98"/>
                    <a:gd name="T98" fmla="*/ 15 w 99"/>
                    <a:gd name="T99" fmla="*/ 14 h 98"/>
                    <a:gd name="T100" fmla="*/ 50 w 99"/>
                    <a:gd name="T101" fmla="*/ 0 h 98"/>
                    <a:gd name="T102" fmla="*/ 85 w 99"/>
                    <a:gd name="T103" fmla="*/ 14 h 98"/>
                    <a:gd name="T104" fmla="*/ 99 w 99"/>
                    <a:gd name="T105" fmla="*/ 49 h 98"/>
                    <a:gd name="T106" fmla="*/ 85 w 99"/>
                    <a:gd name="T107" fmla="*/ 8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9" h="98">
                      <a:moveTo>
                        <a:pt x="59" y="30"/>
                      </a:moveTo>
                      <a:lnTo>
                        <a:pt x="59" y="30"/>
                      </a:lnTo>
                      <a:cubicBezTo>
                        <a:pt x="57" y="29"/>
                        <a:pt x="53" y="28"/>
                        <a:pt x="47" y="28"/>
                      </a:cubicBezTo>
                      <a:lnTo>
                        <a:pt x="39" y="28"/>
                      </a:lnTo>
                      <a:lnTo>
                        <a:pt x="39" y="48"/>
                      </a:lnTo>
                      <a:lnTo>
                        <a:pt x="48" y="48"/>
                      </a:lnTo>
                      <a:cubicBezTo>
                        <a:pt x="52" y="48"/>
                        <a:pt x="55" y="47"/>
                        <a:pt x="57" y="46"/>
                      </a:cubicBezTo>
                      <a:cubicBezTo>
                        <a:pt x="61" y="45"/>
                        <a:pt x="63" y="42"/>
                        <a:pt x="63" y="38"/>
                      </a:cubicBezTo>
                      <a:cubicBezTo>
                        <a:pt x="63" y="34"/>
                        <a:pt x="61" y="31"/>
                        <a:pt x="59" y="30"/>
                      </a:cubicBezTo>
                      <a:close/>
                      <a:moveTo>
                        <a:pt x="49" y="22"/>
                      </a:moveTo>
                      <a:lnTo>
                        <a:pt x="49" y="22"/>
                      </a:lnTo>
                      <a:cubicBezTo>
                        <a:pt x="55" y="22"/>
                        <a:pt x="60" y="22"/>
                        <a:pt x="63" y="23"/>
                      </a:cubicBezTo>
                      <a:cubicBezTo>
                        <a:pt x="69" y="26"/>
                        <a:pt x="72" y="30"/>
                        <a:pt x="72" y="37"/>
                      </a:cubicBezTo>
                      <a:cubicBezTo>
                        <a:pt x="72" y="42"/>
                        <a:pt x="70" y="46"/>
                        <a:pt x="66" y="48"/>
                      </a:cubicBezTo>
                      <a:cubicBezTo>
                        <a:pt x="65" y="49"/>
                        <a:pt x="62" y="50"/>
                        <a:pt x="59" y="51"/>
                      </a:cubicBezTo>
                      <a:cubicBezTo>
                        <a:pt x="63" y="51"/>
                        <a:pt x="66" y="53"/>
                        <a:pt x="68" y="56"/>
                      </a:cubicBezTo>
                      <a:cubicBezTo>
                        <a:pt x="70" y="59"/>
                        <a:pt x="71" y="62"/>
                        <a:pt x="71" y="64"/>
                      </a:cubicBezTo>
                      <a:lnTo>
                        <a:pt x="71" y="68"/>
                      </a:lnTo>
                      <a:cubicBezTo>
                        <a:pt x="71" y="69"/>
                        <a:pt x="71" y="71"/>
                        <a:pt x="71" y="72"/>
                      </a:cubicBezTo>
                      <a:cubicBezTo>
                        <a:pt x="71" y="74"/>
                        <a:pt x="71" y="75"/>
                        <a:pt x="72" y="75"/>
                      </a:cubicBezTo>
                      <a:lnTo>
                        <a:pt x="72" y="76"/>
                      </a:lnTo>
                      <a:lnTo>
                        <a:pt x="63" y="76"/>
                      </a:lnTo>
                      <a:cubicBezTo>
                        <a:pt x="63" y="76"/>
                        <a:pt x="63" y="75"/>
                        <a:pt x="63" y="75"/>
                      </a:cubicBezTo>
                      <a:cubicBezTo>
                        <a:pt x="63" y="75"/>
                        <a:pt x="63" y="75"/>
                        <a:pt x="63" y="75"/>
                      </a:cubicBezTo>
                      <a:lnTo>
                        <a:pt x="62" y="73"/>
                      </a:lnTo>
                      <a:lnTo>
                        <a:pt x="62" y="69"/>
                      </a:lnTo>
                      <a:cubicBezTo>
                        <a:pt x="62" y="62"/>
                        <a:pt x="61" y="58"/>
                        <a:pt x="57" y="56"/>
                      </a:cubicBezTo>
                      <a:cubicBezTo>
                        <a:pt x="55" y="55"/>
                        <a:pt x="52" y="54"/>
                        <a:pt x="47" y="54"/>
                      </a:cubicBezTo>
                      <a:lnTo>
                        <a:pt x="39" y="54"/>
                      </a:lnTo>
                      <a:lnTo>
                        <a:pt x="39" y="76"/>
                      </a:lnTo>
                      <a:lnTo>
                        <a:pt x="30" y="76"/>
                      </a:lnTo>
                      <a:lnTo>
                        <a:pt x="30" y="22"/>
                      </a:lnTo>
                      <a:lnTo>
                        <a:pt x="49" y="22"/>
                      </a:lnTo>
                      <a:lnTo>
                        <a:pt x="49" y="22"/>
                      </a:lnTo>
                      <a:close/>
                      <a:moveTo>
                        <a:pt x="20" y="19"/>
                      </a:moveTo>
                      <a:lnTo>
                        <a:pt x="20" y="19"/>
                      </a:lnTo>
                      <a:cubicBezTo>
                        <a:pt x="11" y="27"/>
                        <a:pt x="7" y="37"/>
                        <a:pt x="7" y="49"/>
                      </a:cubicBezTo>
                      <a:cubicBezTo>
                        <a:pt x="7" y="61"/>
                        <a:pt x="11" y="71"/>
                        <a:pt x="20" y="79"/>
                      </a:cubicBezTo>
                      <a:cubicBezTo>
                        <a:pt x="28" y="87"/>
                        <a:pt x="38" y="92"/>
                        <a:pt x="50" y="92"/>
                      </a:cubicBezTo>
                      <a:cubicBezTo>
                        <a:pt x="61" y="92"/>
                        <a:pt x="71" y="87"/>
                        <a:pt x="80" y="79"/>
                      </a:cubicBezTo>
                      <a:cubicBezTo>
                        <a:pt x="88" y="71"/>
                        <a:pt x="92" y="61"/>
                        <a:pt x="92" y="49"/>
                      </a:cubicBezTo>
                      <a:cubicBezTo>
                        <a:pt x="92" y="37"/>
                        <a:pt x="88" y="27"/>
                        <a:pt x="80" y="19"/>
                      </a:cubicBezTo>
                      <a:cubicBezTo>
                        <a:pt x="71" y="10"/>
                        <a:pt x="61" y="6"/>
                        <a:pt x="50" y="6"/>
                      </a:cubicBezTo>
                      <a:cubicBezTo>
                        <a:pt x="38" y="6"/>
                        <a:pt x="28" y="10"/>
                        <a:pt x="20" y="19"/>
                      </a:cubicBezTo>
                      <a:close/>
                      <a:moveTo>
                        <a:pt x="85" y="84"/>
                      </a:moveTo>
                      <a:lnTo>
                        <a:pt x="85" y="84"/>
                      </a:lnTo>
                      <a:cubicBezTo>
                        <a:pt x="75" y="94"/>
                        <a:pt x="63" y="98"/>
                        <a:pt x="50" y="98"/>
                      </a:cubicBezTo>
                      <a:cubicBezTo>
                        <a:pt x="36" y="98"/>
                        <a:pt x="24" y="94"/>
                        <a:pt x="15" y="84"/>
                      </a:cubicBezTo>
                      <a:cubicBezTo>
                        <a:pt x="5" y="74"/>
                        <a:pt x="0" y="63"/>
                        <a:pt x="0" y="49"/>
                      </a:cubicBezTo>
                      <a:cubicBezTo>
                        <a:pt x="0" y="35"/>
                        <a:pt x="5" y="24"/>
                        <a:pt x="15" y="14"/>
                      </a:cubicBezTo>
                      <a:cubicBezTo>
                        <a:pt x="24" y="4"/>
                        <a:pt x="36" y="0"/>
                        <a:pt x="50" y="0"/>
                      </a:cubicBezTo>
                      <a:cubicBezTo>
                        <a:pt x="63" y="0"/>
                        <a:pt x="75" y="4"/>
                        <a:pt x="85" y="14"/>
                      </a:cubicBezTo>
                      <a:cubicBezTo>
                        <a:pt x="94" y="24"/>
                        <a:pt x="99" y="35"/>
                        <a:pt x="99" y="49"/>
                      </a:cubicBezTo>
                      <a:cubicBezTo>
                        <a:pt x="99" y="63"/>
                        <a:pt x="94" y="74"/>
                        <a:pt x="85" y="8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5" name="Picture 14" descr="TMA-Tagline-whit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9771" y="4723009"/>
                <a:ext cx="1710466" cy="151415"/>
              </a:xfrm>
              <a:prstGeom prst="rect">
                <a:avLst/>
              </a:prstGeom>
            </p:spPr>
          </p:pic>
        </p:grpSp>
      </p:grpSp>
      <p:sp>
        <p:nvSpPr>
          <p:cNvPr id="5" name="Rectangle 4"/>
          <p:cNvSpPr/>
          <p:nvPr userDrawn="1"/>
        </p:nvSpPr>
        <p:spPr>
          <a:xfrm>
            <a:off x="0" y="1773936"/>
            <a:ext cx="9189720" cy="1609344"/>
          </a:xfrm>
          <a:prstGeom prst="rect">
            <a:avLst/>
          </a:prstGeom>
          <a:solidFill>
            <a:srgbClr val="EC881D">
              <a:alpha val="75000"/>
            </a:srgbClr>
          </a:solidFill>
        </p:spPr>
        <p:txBody>
          <a:bodyPr vert="horz" lIns="457200" tIns="137160" rIns="457200" bIns="137160" rtlCol="0" anchor="ctr" anchorCtr="0">
            <a:noAutofit/>
          </a:bodyPr>
          <a:lstStyle/>
          <a:p>
            <a:pPr lvl="0" indent="0" algn="r">
              <a:lnSpc>
                <a:spcPct val="95000"/>
              </a:lnSpc>
              <a:spcBef>
                <a:spcPts val="600"/>
              </a:spcBef>
              <a:spcAft>
                <a:spcPts val="200"/>
              </a:spcAft>
              <a:buFont typeface="Arial" panose="020B0604020202020204" pitchFamily="34" charset="0"/>
              <a:buNone/>
            </a:pPr>
            <a:endParaRPr lang="en-US" sz="2000" b="0" baseline="0" dirty="0" err="1">
              <a:solidFill>
                <a:schemeClr val="bg1"/>
              </a:solidFill>
            </a:endParaRPr>
          </a:p>
        </p:txBody>
      </p:sp>
      <p:sp>
        <p:nvSpPr>
          <p:cNvPr id="4" name="Text Placeholder 3"/>
          <p:cNvSpPr>
            <a:spLocks noGrp="1"/>
          </p:cNvSpPr>
          <p:nvPr userDrawn="1">
            <p:ph type="body" sz="quarter" idx="12"/>
          </p:nvPr>
        </p:nvSpPr>
        <p:spPr>
          <a:xfrm>
            <a:off x="0" y="1849727"/>
            <a:ext cx="9144000" cy="1457763"/>
          </a:xfrm>
        </p:spPr>
        <p:txBody>
          <a:bodyPr anchor="ctr" anchorCtr="0"/>
          <a:lstStyle>
            <a:lvl1pPr marL="0" indent="0" algn="ctr">
              <a:lnSpc>
                <a:spcPct val="100000"/>
              </a:lnSpc>
              <a:spcBef>
                <a:spcPts val="300"/>
              </a:spcBef>
              <a:spcAft>
                <a:spcPts val="0"/>
              </a:spcAft>
              <a:buNone/>
              <a:defRPr sz="2000">
                <a:solidFill>
                  <a:srgbClr val="FFFFFF"/>
                </a:solidFill>
              </a:defRPr>
            </a:lvl1pPr>
            <a:lvl2pPr marL="228600" indent="0" algn="r">
              <a:buNone/>
              <a:defRPr sz="1400">
                <a:solidFill>
                  <a:srgbClr val="FFFFFF"/>
                </a:solidFill>
              </a:defRPr>
            </a:lvl2pPr>
            <a:lvl3pPr marL="457200" indent="0" algn="r">
              <a:buNone/>
              <a:defRPr sz="2000">
                <a:solidFill>
                  <a:srgbClr val="FFFFFF"/>
                </a:solidFill>
              </a:defRPr>
            </a:lvl3pPr>
            <a:lvl4pPr algn="r">
              <a:buNone/>
              <a:defRPr sz="1400">
                <a:solidFill>
                  <a:srgbClr val="FFFFFF"/>
                </a:solidFill>
              </a:defRPr>
            </a:lvl4pPr>
            <a:lvl5pPr algn="r">
              <a:buNone/>
              <a:defRPr sz="1400">
                <a:solidFill>
                  <a:srgbClr val="FFFFFF"/>
                </a:solidFill>
              </a:defRPr>
            </a:lvl5pPr>
          </a:lstStyle>
          <a:p>
            <a:pPr lvl="0"/>
            <a:r>
              <a:rPr lang="en-US" dirty="0"/>
              <a:t>Click to edit Master text styles</a:t>
            </a:r>
          </a:p>
        </p:txBody>
      </p:sp>
    </p:spTree>
    <p:extLst>
      <p:ext uri="{BB962C8B-B14F-4D97-AF65-F5344CB8AC3E}">
        <p14:creationId xmlns:p14="http://schemas.microsoft.com/office/powerpoint/2010/main" val="250342906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p:tgtEl>
                                          <p:spTgt spid="6"/>
                                        </p:tgtEl>
                                        <p:attrNameLst>
                                          <p:attrName>ppt_y</p:attrName>
                                        </p:attrNameLst>
                                      </p:cBhvr>
                                      <p:tavLst>
                                        <p:tav tm="0">
                                          <p:val>
                                            <p:strVal val="#ppt_y+#ppt_h*1.125000"/>
                                          </p:val>
                                        </p:tav>
                                        <p:tav tm="100000">
                                          <p:val>
                                            <p:strVal val="#ppt_y"/>
                                          </p:val>
                                        </p:tav>
                                      </p:tavLst>
                                    </p:anim>
                                    <p:animEffect transition="in" filter="wipe(up)">
                                      <p:cBhvr>
                                        <p:cTn id="8" dur="1000"/>
                                        <p:tgtEl>
                                          <p:spTgt spid="6"/>
                                        </p:tgtEl>
                                      </p:cBhvr>
                                    </p:animEffect>
                                  </p:childTnLst>
                                </p:cTn>
                              </p:par>
                            </p:childTnLst>
                          </p:cTn>
                        </p:par>
                        <p:par>
                          <p:cTn id="9" fill="hold">
                            <p:stCondLst>
                              <p:cond delay="1000"/>
                            </p:stCondLst>
                            <p:childTnLst>
                              <p:par>
                                <p:cTn id="10" presetID="22" presetClass="entr" presetSubtype="2"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1000"/>
                                        <p:tgtEl>
                                          <p:spTgt spid="5"/>
                                        </p:tgtEl>
                                      </p:cBhvr>
                                    </p:animEffect>
                                  </p:childTnLst>
                                </p:cTn>
                              </p:par>
                              <p:par>
                                <p:cTn id="13" presetID="22" presetClass="entr" presetSubtype="8" fill="hold" grpId="0" nodeType="withEffect">
                                  <p:stCondLst>
                                    <p:cond delay="30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left)">
                                      <p:cBhvr>
                                        <p:cTn id="15"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build="p">
        <p:tmplLst>
          <p:tmpl lvl="1">
            <p:tnLst>
              <p:par>
                <p:cTn presetID="22" presetClass="entr" presetSubtype="8" fill="hold" nodeType="withEffect">
                  <p:stCondLst>
                    <p:cond delay="300"/>
                  </p:stCondLst>
                  <p:childTnLst>
                    <p:set>
                      <p:cBhvr>
                        <p:cTn dur="1" fill="hold">
                          <p:stCondLst>
                            <p:cond delay="0"/>
                          </p:stCondLst>
                        </p:cTn>
                        <p:tgtEl>
                          <p:spTgt spid="4"/>
                        </p:tgtEl>
                        <p:attrNameLst>
                          <p:attrName>style.visibility</p:attrName>
                        </p:attrNameLst>
                      </p:cBhvr>
                      <p:to>
                        <p:strVal val="visible"/>
                      </p:to>
                    </p:set>
                    <p:animEffect transition="in" filter="wipe(left)">
                      <p:cBhvr>
                        <p:cTn dur="1000"/>
                        <p:tgtEl>
                          <p:spTgt spid="4"/>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12" name="Title 16"/>
          <p:cNvSpPr>
            <a:spLocks noGrp="1"/>
          </p:cNvSpPr>
          <p:nvPr>
            <p:ph type="title" hasCustomPrompt="1"/>
          </p:nvPr>
        </p:nvSpPr>
        <p:spPr bwMode="gray">
          <a:xfrm>
            <a:off x="457200" y="315913"/>
            <a:ext cx="8229600" cy="406448"/>
          </a:xfrm>
          <a:prstGeom prst="rect">
            <a:avLst/>
          </a:prstGeom>
        </p:spPr>
        <p:txBody>
          <a:bodyPr vert="horz" lIns="0" tIns="0" rIns="0" bIns="0" rtlCol="0" anchor="t" anchorCtr="0">
            <a:noAutofit/>
          </a:bodyPr>
          <a:lstStyle>
            <a:lvl1pPr>
              <a:defRPr lang="en-US" dirty="0"/>
            </a:lvl1pPr>
          </a:lstStyle>
          <a:p>
            <a:pPr lvl="0"/>
            <a:r>
              <a:rPr lang="en-US" dirty="0"/>
              <a:t>Click To Edit Master Title Style</a:t>
            </a:r>
          </a:p>
        </p:txBody>
      </p:sp>
    </p:spTree>
    <p:extLst>
      <p:ext uri="{BB962C8B-B14F-4D97-AF65-F5344CB8AC3E}">
        <p14:creationId xmlns:p14="http://schemas.microsoft.com/office/powerpoint/2010/main" val="2459445256"/>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and Subtitle Only">
    <p:spTree>
      <p:nvGrpSpPr>
        <p:cNvPr id="1" name=""/>
        <p:cNvGrpSpPr/>
        <p:nvPr/>
      </p:nvGrpSpPr>
      <p:grpSpPr>
        <a:xfrm>
          <a:off x="0" y="0"/>
          <a:ext cx="0" cy="0"/>
          <a:chOff x="0" y="0"/>
          <a:chExt cx="0" cy="0"/>
        </a:xfrm>
      </p:grpSpPr>
      <p:sp>
        <p:nvSpPr>
          <p:cNvPr id="12" name="Title 16"/>
          <p:cNvSpPr>
            <a:spLocks noGrp="1"/>
          </p:cNvSpPr>
          <p:nvPr>
            <p:ph type="title" hasCustomPrompt="1"/>
          </p:nvPr>
        </p:nvSpPr>
        <p:spPr bwMode="gray">
          <a:xfrm>
            <a:off x="457200" y="315913"/>
            <a:ext cx="8229600" cy="406448"/>
          </a:xfrm>
          <a:prstGeom prst="rect">
            <a:avLst/>
          </a:prstGeom>
        </p:spPr>
        <p:txBody>
          <a:bodyPr vert="horz" lIns="0" tIns="0" rIns="0" bIns="0" rtlCol="0" anchor="t" anchorCtr="0">
            <a:noAutofit/>
          </a:bodyPr>
          <a:lstStyle>
            <a:lvl1pPr>
              <a:defRPr lang="en-US" dirty="0"/>
            </a:lvl1pPr>
          </a:lstStyle>
          <a:p>
            <a:pPr lvl="0"/>
            <a:r>
              <a:rPr lang="en-US" dirty="0"/>
              <a:t>Click To Edit Master Title Style</a:t>
            </a:r>
          </a:p>
        </p:txBody>
      </p:sp>
      <p:sp>
        <p:nvSpPr>
          <p:cNvPr id="4" name="Rectangle 3"/>
          <p:cNvSpPr/>
          <p:nvPr userDrawn="1"/>
        </p:nvSpPr>
        <p:spPr bwMode="gray">
          <a:xfrm>
            <a:off x="0" y="3470313"/>
            <a:ext cx="9144000" cy="1673187"/>
          </a:xfrm>
          <a:prstGeom prst="rect">
            <a:avLst/>
          </a:prstGeom>
          <a:gradFill flip="none" rotWithShape="1">
            <a:gsLst>
              <a:gs pos="0">
                <a:srgbClr val="4B4B4A"/>
              </a:gs>
              <a:gs pos="100000">
                <a:schemeClr val="bg1"/>
              </a:gs>
              <a:gs pos="58000">
                <a:schemeClr val="tx1">
                  <a:lumMod val="50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gradFill>
                <a:gsLst>
                  <a:gs pos="0">
                    <a:schemeClr val="accent1">
                      <a:lumMod val="5000"/>
                      <a:lumOff val="95000"/>
                    </a:schemeClr>
                  </a:gs>
                  <a:gs pos="100000">
                    <a:schemeClr val="accent1">
                      <a:lumMod val="30000"/>
                      <a:lumOff val="70000"/>
                    </a:schemeClr>
                  </a:gs>
                </a:gsLst>
                <a:lin ang="5400000" scaled="1"/>
              </a:gradFill>
            </a:endParaRPr>
          </a:p>
        </p:txBody>
      </p:sp>
      <p:sp>
        <p:nvSpPr>
          <p:cNvPr id="7" name="TextBox 6"/>
          <p:cNvSpPr txBox="1"/>
          <p:nvPr userDrawn="1"/>
        </p:nvSpPr>
        <p:spPr>
          <a:xfrm>
            <a:off x="153254" y="4835592"/>
            <a:ext cx="133221" cy="130805"/>
          </a:xfrm>
          <a:prstGeom prst="rect">
            <a:avLst/>
          </a:prstGeom>
          <a:noFill/>
        </p:spPr>
        <p:txBody>
          <a:bodyPr wrap="none" lIns="0" tIns="0" rIns="0" bIns="0" rtlCol="0">
            <a:spAutoFit/>
          </a:bodyPr>
          <a:lstStyle/>
          <a:p>
            <a:pPr algn="r"/>
            <a:fld id="{0C8E8817-043E-4BA1-A90E-6FB9FA409362}" type="slidenum">
              <a:rPr lang="en-US" sz="850" smtClean="0">
                <a:solidFill>
                  <a:schemeClr val="bg1"/>
                </a:solidFill>
              </a:rPr>
              <a:pPr algn="r"/>
              <a:t>‹#›</a:t>
            </a:fld>
            <a:endParaRPr lang="en-US" sz="850" dirty="0">
              <a:solidFill>
                <a:schemeClr val="bg1"/>
              </a:solidFill>
            </a:endParaRPr>
          </a:p>
        </p:txBody>
      </p:sp>
      <p:grpSp>
        <p:nvGrpSpPr>
          <p:cNvPr id="8" name="Group 7"/>
          <p:cNvGrpSpPr>
            <a:grpSpLocks noChangeAspect="1"/>
          </p:cNvGrpSpPr>
          <p:nvPr userDrawn="1"/>
        </p:nvGrpSpPr>
        <p:grpSpPr bwMode="auto">
          <a:xfrm>
            <a:off x="7772401" y="4762918"/>
            <a:ext cx="914400" cy="204717"/>
            <a:chOff x="5137" y="4139"/>
            <a:chExt cx="335" cy="75"/>
          </a:xfrm>
          <a:solidFill>
            <a:schemeClr val="bg1"/>
          </a:solidFill>
        </p:grpSpPr>
        <p:sp>
          <p:nvSpPr>
            <p:cNvPr id="9" name="Freeform 5"/>
            <p:cNvSpPr>
              <a:spLocks noEditPoints="1"/>
            </p:cNvSpPr>
            <p:nvPr userDrawn="1"/>
          </p:nvSpPr>
          <p:spPr bwMode="auto">
            <a:xfrm>
              <a:off x="5137" y="4139"/>
              <a:ext cx="324" cy="75"/>
            </a:xfrm>
            <a:custGeom>
              <a:avLst/>
              <a:gdLst>
                <a:gd name="T0" fmla="*/ 660 w 3745"/>
                <a:gd name="T1" fmla="*/ 0 h 863"/>
                <a:gd name="T2" fmla="*/ 0 w 3745"/>
                <a:gd name="T3" fmla="*/ 73 h 863"/>
                <a:gd name="T4" fmla="*/ 292 w 3745"/>
                <a:gd name="T5" fmla="*/ 804 h 863"/>
                <a:gd name="T6" fmla="*/ 399 w 3745"/>
                <a:gd name="T7" fmla="*/ 863 h 863"/>
                <a:gd name="T8" fmla="*/ 637 w 3745"/>
                <a:gd name="T9" fmla="*/ 73 h 863"/>
                <a:gd name="T10" fmla="*/ 660 w 3745"/>
                <a:gd name="T11" fmla="*/ 0 h 863"/>
                <a:gd name="T12" fmla="*/ 2673 w 3745"/>
                <a:gd name="T13" fmla="*/ 181 h 863"/>
                <a:gd name="T14" fmla="*/ 2408 w 3745"/>
                <a:gd name="T15" fmla="*/ 768 h 863"/>
                <a:gd name="T16" fmla="*/ 2522 w 3745"/>
                <a:gd name="T17" fmla="*/ 729 h 863"/>
                <a:gd name="T18" fmla="*/ 2698 w 3745"/>
                <a:gd name="T19" fmla="*/ 596 h 863"/>
                <a:gd name="T20" fmla="*/ 2590 w 3745"/>
                <a:gd name="T21" fmla="*/ 533 h 863"/>
                <a:gd name="T22" fmla="*/ 2812 w 3745"/>
                <a:gd name="T23" fmla="*/ 729 h 863"/>
                <a:gd name="T24" fmla="*/ 2941 w 3745"/>
                <a:gd name="T25" fmla="*/ 768 h 863"/>
                <a:gd name="T26" fmla="*/ 2673 w 3745"/>
                <a:gd name="T27" fmla="*/ 181 h 863"/>
                <a:gd name="T28" fmla="*/ 3529 w 3745"/>
                <a:gd name="T29" fmla="*/ 203 h 863"/>
                <a:gd name="T30" fmla="*/ 3425 w 3745"/>
                <a:gd name="T31" fmla="*/ 203 h 863"/>
                <a:gd name="T32" fmla="*/ 3252 w 3745"/>
                <a:gd name="T33" fmla="*/ 768 h 863"/>
                <a:gd name="T34" fmla="*/ 3374 w 3745"/>
                <a:gd name="T35" fmla="*/ 596 h 863"/>
                <a:gd name="T36" fmla="*/ 3483 w 3745"/>
                <a:gd name="T37" fmla="*/ 533 h 863"/>
                <a:gd name="T38" fmla="*/ 3473 w 3745"/>
                <a:gd name="T39" fmla="*/ 310 h 863"/>
                <a:gd name="T40" fmla="*/ 3695 w 3745"/>
                <a:gd name="T41" fmla="*/ 768 h 863"/>
                <a:gd name="T42" fmla="*/ 3529 w 3745"/>
                <a:gd name="T43" fmla="*/ 203 h 863"/>
                <a:gd name="T44" fmla="*/ 1655 w 3745"/>
                <a:gd name="T45" fmla="*/ 181 h 863"/>
                <a:gd name="T46" fmla="*/ 1603 w 3745"/>
                <a:gd name="T47" fmla="*/ 203 h 863"/>
                <a:gd name="T48" fmla="*/ 1247 w 3745"/>
                <a:gd name="T49" fmla="*/ 515 h 863"/>
                <a:gd name="T50" fmla="*/ 1374 w 3745"/>
                <a:gd name="T51" fmla="*/ 336 h 863"/>
                <a:gd name="T52" fmla="*/ 969 w 3745"/>
                <a:gd name="T53" fmla="*/ 189 h 863"/>
                <a:gd name="T54" fmla="*/ 737 w 3745"/>
                <a:gd name="T55" fmla="*/ 704 h 863"/>
                <a:gd name="T56" fmla="*/ 625 w 3745"/>
                <a:gd name="T57" fmla="*/ 488 h 863"/>
                <a:gd name="T58" fmla="*/ 816 w 3745"/>
                <a:gd name="T59" fmla="*/ 424 h 863"/>
                <a:gd name="T60" fmla="*/ 625 w 3745"/>
                <a:gd name="T61" fmla="*/ 253 h 863"/>
                <a:gd name="T62" fmla="*/ 897 w 3745"/>
                <a:gd name="T63" fmla="*/ 189 h 863"/>
                <a:gd name="T64" fmla="*/ 520 w 3745"/>
                <a:gd name="T65" fmla="*/ 590 h 863"/>
                <a:gd name="T66" fmla="*/ 1074 w 3745"/>
                <a:gd name="T67" fmla="*/ 766 h 863"/>
                <a:gd name="T68" fmla="*/ 1149 w 3745"/>
                <a:gd name="T69" fmla="*/ 253 h 863"/>
                <a:gd name="T70" fmla="*/ 1271 w 3745"/>
                <a:gd name="T71" fmla="*/ 387 h 863"/>
                <a:gd name="T72" fmla="*/ 1110 w 3745"/>
                <a:gd name="T73" fmla="*/ 461 h 863"/>
                <a:gd name="T74" fmla="*/ 1338 w 3745"/>
                <a:gd name="T75" fmla="*/ 768 h 863"/>
                <a:gd name="T76" fmla="*/ 1505 w 3745"/>
                <a:gd name="T77" fmla="*/ 729 h 863"/>
                <a:gd name="T78" fmla="*/ 1680 w 3745"/>
                <a:gd name="T79" fmla="*/ 596 h 863"/>
                <a:gd name="T80" fmla="*/ 1573 w 3745"/>
                <a:gd name="T81" fmla="*/ 533 h 863"/>
                <a:gd name="T82" fmla="*/ 1795 w 3745"/>
                <a:gd name="T83" fmla="*/ 729 h 863"/>
                <a:gd name="T84" fmla="*/ 1923 w 3745"/>
                <a:gd name="T85" fmla="*/ 768 h 863"/>
                <a:gd name="T86" fmla="*/ 1655 w 3745"/>
                <a:gd name="T87" fmla="*/ 181 h 863"/>
                <a:gd name="T88" fmla="*/ 2304 w 3745"/>
                <a:gd name="T89" fmla="*/ 530 h 863"/>
                <a:gd name="T90" fmla="*/ 2068 w 3745"/>
                <a:gd name="T91" fmla="*/ 704 h 863"/>
                <a:gd name="T92" fmla="*/ 2159 w 3745"/>
                <a:gd name="T93" fmla="*/ 253 h 863"/>
                <a:gd name="T94" fmla="*/ 2304 w 3745"/>
                <a:gd name="T95" fmla="*/ 530 h 863"/>
                <a:gd name="T96" fmla="*/ 2409 w 3745"/>
                <a:gd name="T97" fmla="*/ 432 h 863"/>
                <a:gd name="T98" fmla="*/ 2159 w 3745"/>
                <a:gd name="T99" fmla="*/ 189 h 863"/>
                <a:gd name="T100" fmla="*/ 1963 w 3745"/>
                <a:gd name="T101" fmla="*/ 709 h 863"/>
                <a:gd name="T102" fmla="*/ 2159 w 3745"/>
                <a:gd name="T103" fmla="*/ 768 h 863"/>
                <a:gd name="T104" fmla="*/ 2409 w 3745"/>
                <a:gd name="T105" fmla="*/ 530 h 863"/>
                <a:gd name="T106" fmla="*/ 2409 w 3745"/>
                <a:gd name="T107" fmla="*/ 432 h 863"/>
                <a:gd name="T108" fmla="*/ 3332 w 3745"/>
                <a:gd name="T109" fmla="*/ 190 h 863"/>
                <a:gd name="T110" fmla="*/ 2831 w 3745"/>
                <a:gd name="T111" fmla="*/ 254 h 863"/>
                <a:gd name="T112" fmla="*/ 3028 w 3745"/>
                <a:gd name="T113" fmla="*/ 710 h 863"/>
                <a:gd name="T114" fmla="*/ 3135 w 3745"/>
                <a:gd name="T115" fmla="*/ 768 h 863"/>
                <a:gd name="T116" fmla="*/ 3313 w 3745"/>
                <a:gd name="T117" fmla="*/ 254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745" h="863">
                  <a:moveTo>
                    <a:pt x="660" y="0"/>
                  </a:moveTo>
                  <a:lnTo>
                    <a:pt x="660" y="0"/>
                  </a:lnTo>
                  <a:lnTo>
                    <a:pt x="22" y="0"/>
                  </a:lnTo>
                  <a:lnTo>
                    <a:pt x="0" y="73"/>
                  </a:lnTo>
                  <a:lnTo>
                    <a:pt x="292" y="73"/>
                  </a:lnTo>
                  <a:lnTo>
                    <a:pt x="292" y="804"/>
                  </a:lnTo>
                  <a:cubicBezTo>
                    <a:pt x="292" y="843"/>
                    <a:pt x="316" y="863"/>
                    <a:pt x="360" y="863"/>
                  </a:cubicBezTo>
                  <a:lnTo>
                    <a:pt x="399" y="863"/>
                  </a:lnTo>
                  <a:lnTo>
                    <a:pt x="399" y="73"/>
                  </a:lnTo>
                  <a:lnTo>
                    <a:pt x="637" y="73"/>
                  </a:lnTo>
                  <a:lnTo>
                    <a:pt x="660" y="0"/>
                  </a:lnTo>
                  <a:lnTo>
                    <a:pt x="660" y="0"/>
                  </a:lnTo>
                  <a:close/>
                  <a:moveTo>
                    <a:pt x="2673" y="181"/>
                  </a:moveTo>
                  <a:lnTo>
                    <a:pt x="2673" y="181"/>
                  </a:lnTo>
                  <a:cubicBezTo>
                    <a:pt x="2647" y="181"/>
                    <a:pt x="2626" y="190"/>
                    <a:pt x="2621" y="203"/>
                  </a:cubicBezTo>
                  <a:lnTo>
                    <a:pt x="2408" y="768"/>
                  </a:lnTo>
                  <a:lnTo>
                    <a:pt x="2448" y="768"/>
                  </a:lnTo>
                  <a:cubicBezTo>
                    <a:pt x="2491" y="768"/>
                    <a:pt x="2509" y="764"/>
                    <a:pt x="2522" y="729"/>
                  </a:cubicBezTo>
                  <a:lnTo>
                    <a:pt x="2570" y="596"/>
                  </a:lnTo>
                  <a:lnTo>
                    <a:pt x="2698" y="596"/>
                  </a:lnTo>
                  <a:lnTo>
                    <a:pt x="2679" y="533"/>
                  </a:lnTo>
                  <a:lnTo>
                    <a:pt x="2590" y="533"/>
                  </a:lnTo>
                  <a:lnTo>
                    <a:pt x="2669" y="310"/>
                  </a:lnTo>
                  <a:lnTo>
                    <a:pt x="2812" y="729"/>
                  </a:lnTo>
                  <a:cubicBezTo>
                    <a:pt x="2824" y="764"/>
                    <a:pt x="2845" y="768"/>
                    <a:pt x="2891" y="768"/>
                  </a:cubicBezTo>
                  <a:lnTo>
                    <a:pt x="2941" y="768"/>
                  </a:lnTo>
                  <a:lnTo>
                    <a:pt x="2725" y="203"/>
                  </a:lnTo>
                  <a:cubicBezTo>
                    <a:pt x="2720" y="190"/>
                    <a:pt x="2697" y="181"/>
                    <a:pt x="2673" y="181"/>
                  </a:cubicBezTo>
                  <a:close/>
                  <a:moveTo>
                    <a:pt x="3529" y="203"/>
                  </a:moveTo>
                  <a:lnTo>
                    <a:pt x="3529" y="203"/>
                  </a:lnTo>
                  <a:cubicBezTo>
                    <a:pt x="3524" y="190"/>
                    <a:pt x="3501" y="181"/>
                    <a:pt x="3477" y="181"/>
                  </a:cubicBezTo>
                  <a:cubicBezTo>
                    <a:pt x="3451" y="181"/>
                    <a:pt x="3430" y="190"/>
                    <a:pt x="3425" y="203"/>
                  </a:cubicBezTo>
                  <a:lnTo>
                    <a:pt x="3212" y="768"/>
                  </a:lnTo>
                  <a:lnTo>
                    <a:pt x="3252" y="768"/>
                  </a:lnTo>
                  <a:cubicBezTo>
                    <a:pt x="3294" y="768"/>
                    <a:pt x="3313" y="764"/>
                    <a:pt x="3326" y="729"/>
                  </a:cubicBezTo>
                  <a:lnTo>
                    <a:pt x="3374" y="596"/>
                  </a:lnTo>
                  <a:lnTo>
                    <a:pt x="3502" y="596"/>
                  </a:lnTo>
                  <a:lnTo>
                    <a:pt x="3483" y="533"/>
                  </a:lnTo>
                  <a:lnTo>
                    <a:pt x="3394" y="533"/>
                  </a:lnTo>
                  <a:lnTo>
                    <a:pt x="3473" y="310"/>
                  </a:lnTo>
                  <a:lnTo>
                    <a:pt x="3616" y="729"/>
                  </a:lnTo>
                  <a:cubicBezTo>
                    <a:pt x="3628" y="764"/>
                    <a:pt x="3649" y="768"/>
                    <a:pt x="3695" y="768"/>
                  </a:cubicBezTo>
                  <a:lnTo>
                    <a:pt x="3745" y="768"/>
                  </a:lnTo>
                  <a:lnTo>
                    <a:pt x="3529" y="203"/>
                  </a:lnTo>
                  <a:lnTo>
                    <a:pt x="3529" y="203"/>
                  </a:lnTo>
                  <a:close/>
                  <a:moveTo>
                    <a:pt x="1655" y="181"/>
                  </a:moveTo>
                  <a:lnTo>
                    <a:pt x="1655" y="181"/>
                  </a:lnTo>
                  <a:cubicBezTo>
                    <a:pt x="1630" y="181"/>
                    <a:pt x="1608" y="190"/>
                    <a:pt x="1603" y="203"/>
                  </a:cubicBezTo>
                  <a:lnTo>
                    <a:pt x="1399" y="746"/>
                  </a:lnTo>
                  <a:lnTo>
                    <a:pt x="1247" y="515"/>
                  </a:lnTo>
                  <a:cubicBezTo>
                    <a:pt x="1327" y="501"/>
                    <a:pt x="1374" y="459"/>
                    <a:pt x="1374" y="387"/>
                  </a:cubicBezTo>
                  <a:lnTo>
                    <a:pt x="1374" y="336"/>
                  </a:lnTo>
                  <a:cubicBezTo>
                    <a:pt x="1374" y="232"/>
                    <a:pt x="1277" y="189"/>
                    <a:pt x="1149" y="189"/>
                  </a:cubicBezTo>
                  <a:lnTo>
                    <a:pt x="969" y="189"/>
                  </a:lnTo>
                  <a:lnTo>
                    <a:pt x="969" y="704"/>
                  </a:lnTo>
                  <a:lnTo>
                    <a:pt x="737" y="704"/>
                  </a:lnTo>
                  <a:cubicBezTo>
                    <a:pt x="646" y="704"/>
                    <a:pt x="625" y="684"/>
                    <a:pt x="625" y="590"/>
                  </a:cubicBezTo>
                  <a:lnTo>
                    <a:pt x="625" y="488"/>
                  </a:lnTo>
                  <a:lnTo>
                    <a:pt x="797" y="488"/>
                  </a:lnTo>
                  <a:lnTo>
                    <a:pt x="816" y="424"/>
                  </a:lnTo>
                  <a:lnTo>
                    <a:pt x="625" y="424"/>
                  </a:lnTo>
                  <a:lnTo>
                    <a:pt x="625" y="253"/>
                  </a:lnTo>
                  <a:lnTo>
                    <a:pt x="878" y="253"/>
                  </a:lnTo>
                  <a:lnTo>
                    <a:pt x="897" y="189"/>
                  </a:lnTo>
                  <a:lnTo>
                    <a:pt x="520" y="189"/>
                  </a:lnTo>
                  <a:lnTo>
                    <a:pt x="520" y="590"/>
                  </a:lnTo>
                  <a:cubicBezTo>
                    <a:pt x="520" y="724"/>
                    <a:pt x="552" y="768"/>
                    <a:pt x="735" y="768"/>
                  </a:cubicBezTo>
                  <a:lnTo>
                    <a:pt x="1074" y="766"/>
                  </a:lnTo>
                  <a:lnTo>
                    <a:pt x="1074" y="253"/>
                  </a:lnTo>
                  <a:lnTo>
                    <a:pt x="1149" y="253"/>
                  </a:lnTo>
                  <a:cubicBezTo>
                    <a:pt x="1230" y="253"/>
                    <a:pt x="1271" y="282"/>
                    <a:pt x="1271" y="337"/>
                  </a:cubicBezTo>
                  <a:lnTo>
                    <a:pt x="1271" y="387"/>
                  </a:lnTo>
                  <a:cubicBezTo>
                    <a:pt x="1271" y="443"/>
                    <a:pt x="1220" y="461"/>
                    <a:pt x="1157" y="461"/>
                  </a:cubicBezTo>
                  <a:lnTo>
                    <a:pt x="1110" y="461"/>
                  </a:lnTo>
                  <a:lnTo>
                    <a:pt x="1269" y="733"/>
                  </a:lnTo>
                  <a:cubicBezTo>
                    <a:pt x="1287" y="765"/>
                    <a:pt x="1296" y="768"/>
                    <a:pt x="1338" y="768"/>
                  </a:cubicBezTo>
                  <a:lnTo>
                    <a:pt x="1430" y="768"/>
                  </a:lnTo>
                  <a:cubicBezTo>
                    <a:pt x="1473" y="768"/>
                    <a:pt x="1492" y="764"/>
                    <a:pt x="1505" y="729"/>
                  </a:cubicBezTo>
                  <a:lnTo>
                    <a:pt x="1552" y="596"/>
                  </a:lnTo>
                  <a:lnTo>
                    <a:pt x="1680" y="596"/>
                  </a:lnTo>
                  <a:lnTo>
                    <a:pt x="1661" y="533"/>
                  </a:lnTo>
                  <a:lnTo>
                    <a:pt x="1573" y="533"/>
                  </a:lnTo>
                  <a:lnTo>
                    <a:pt x="1652" y="310"/>
                  </a:lnTo>
                  <a:lnTo>
                    <a:pt x="1795" y="729"/>
                  </a:lnTo>
                  <a:cubicBezTo>
                    <a:pt x="1807" y="764"/>
                    <a:pt x="1827" y="768"/>
                    <a:pt x="1873" y="768"/>
                  </a:cubicBezTo>
                  <a:lnTo>
                    <a:pt x="1923" y="768"/>
                  </a:lnTo>
                  <a:lnTo>
                    <a:pt x="1707" y="203"/>
                  </a:lnTo>
                  <a:cubicBezTo>
                    <a:pt x="1702" y="190"/>
                    <a:pt x="1679" y="181"/>
                    <a:pt x="1655" y="181"/>
                  </a:cubicBezTo>
                  <a:close/>
                  <a:moveTo>
                    <a:pt x="2304" y="530"/>
                  </a:moveTo>
                  <a:lnTo>
                    <a:pt x="2304" y="530"/>
                  </a:lnTo>
                  <a:cubicBezTo>
                    <a:pt x="2304" y="647"/>
                    <a:pt x="2266" y="704"/>
                    <a:pt x="2162" y="704"/>
                  </a:cubicBezTo>
                  <a:lnTo>
                    <a:pt x="2068" y="704"/>
                  </a:lnTo>
                  <a:lnTo>
                    <a:pt x="2068" y="253"/>
                  </a:lnTo>
                  <a:lnTo>
                    <a:pt x="2159" y="253"/>
                  </a:lnTo>
                  <a:cubicBezTo>
                    <a:pt x="2266" y="253"/>
                    <a:pt x="2304" y="316"/>
                    <a:pt x="2304" y="433"/>
                  </a:cubicBezTo>
                  <a:lnTo>
                    <a:pt x="2304" y="530"/>
                  </a:lnTo>
                  <a:lnTo>
                    <a:pt x="2304" y="530"/>
                  </a:lnTo>
                  <a:close/>
                  <a:moveTo>
                    <a:pt x="2409" y="432"/>
                  </a:moveTo>
                  <a:lnTo>
                    <a:pt x="2409" y="432"/>
                  </a:lnTo>
                  <a:cubicBezTo>
                    <a:pt x="2409" y="270"/>
                    <a:pt x="2326" y="189"/>
                    <a:pt x="2159" y="189"/>
                  </a:cubicBezTo>
                  <a:lnTo>
                    <a:pt x="1963" y="189"/>
                  </a:lnTo>
                  <a:lnTo>
                    <a:pt x="1963" y="709"/>
                  </a:lnTo>
                  <a:cubicBezTo>
                    <a:pt x="1963" y="748"/>
                    <a:pt x="1984" y="768"/>
                    <a:pt x="2029" y="768"/>
                  </a:cubicBezTo>
                  <a:lnTo>
                    <a:pt x="2159" y="768"/>
                  </a:lnTo>
                  <a:lnTo>
                    <a:pt x="2180" y="767"/>
                  </a:lnTo>
                  <a:cubicBezTo>
                    <a:pt x="2337" y="761"/>
                    <a:pt x="2409" y="693"/>
                    <a:pt x="2409" y="530"/>
                  </a:cubicBezTo>
                  <a:lnTo>
                    <a:pt x="2409" y="432"/>
                  </a:lnTo>
                  <a:lnTo>
                    <a:pt x="2409" y="432"/>
                  </a:lnTo>
                  <a:close/>
                  <a:moveTo>
                    <a:pt x="3332" y="190"/>
                  </a:moveTo>
                  <a:lnTo>
                    <a:pt x="3332" y="190"/>
                  </a:lnTo>
                  <a:lnTo>
                    <a:pt x="2851" y="190"/>
                  </a:lnTo>
                  <a:lnTo>
                    <a:pt x="2831" y="254"/>
                  </a:lnTo>
                  <a:lnTo>
                    <a:pt x="3028" y="254"/>
                  </a:lnTo>
                  <a:lnTo>
                    <a:pt x="3028" y="710"/>
                  </a:lnTo>
                  <a:cubicBezTo>
                    <a:pt x="3028" y="749"/>
                    <a:pt x="3052" y="768"/>
                    <a:pt x="3096" y="768"/>
                  </a:cubicBezTo>
                  <a:lnTo>
                    <a:pt x="3135" y="768"/>
                  </a:lnTo>
                  <a:lnTo>
                    <a:pt x="3135" y="254"/>
                  </a:lnTo>
                  <a:lnTo>
                    <a:pt x="3313" y="254"/>
                  </a:lnTo>
                  <a:lnTo>
                    <a:pt x="3332" y="19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0" name="Freeform 6"/>
            <p:cNvSpPr>
              <a:spLocks noEditPoints="1"/>
            </p:cNvSpPr>
            <p:nvPr userDrawn="1"/>
          </p:nvSpPr>
          <p:spPr bwMode="auto">
            <a:xfrm>
              <a:off x="5464" y="4197"/>
              <a:ext cx="8" cy="9"/>
            </a:xfrm>
            <a:custGeom>
              <a:avLst/>
              <a:gdLst>
                <a:gd name="T0" fmla="*/ 59 w 99"/>
                <a:gd name="T1" fmla="*/ 30 h 98"/>
                <a:gd name="T2" fmla="*/ 59 w 99"/>
                <a:gd name="T3" fmla="*/ 30 h 98"/>
                <a:gd name="T4" fmla="*/ 47 w 99"/>
                <a:gd name="T5" fmla="*/ 28 h 98"/>
                <a:gd name="T6" fmla="*/ 39 w 99"/>
                <a:gd name="T7" fmla="*/ 28 h 98"/>
                <a:gd name="T8" fmla="*/ 39 w 99"/>
                <a:gd name="T9" fmla="*/ 48 h 98"/>
                <a:gd name="T10" fmla="*/ 48 w 99"/>
                <a:gd name="T11" fmla="*/ 48 h 98"/>
                <a:gd name="T12" fmla="*/ 57 w 99"/>
                <a:gd name="T13" fmla="*/ 46 h 98"/>
                <a:gd name="T14" fmla="*/ 63 w 99"/>
                <a:gd name="T15" fmla="*/ 38 h 98"/>
                <a:gd name="T16" fmla="*/ 59 w 99"/>
                <a:gd name="T17" fmla="*/ 30 h 98"/>
                <a:gd name="T18" fmla="*/ 49 w 99"/>
                <a:gd name="T19" fmla="*/ 22 h 98"/>
                <a:gd name="T20" fmla="*/ 49 w 99"/>
                <a:gd name="T21" fmla="*/ 22 h 98"/>
                <a:gd name="T22" fmla="*/ 63 w 99"/>
                <a:gd name="T23" fmla="*/ 23 h 98"/>
                <a:gd name="T24" fmla="*/ 72 w 99"/>
                <a:gd name="T25" fmla="*/ 37 h 98"/>
                <a:gd name="T26" fmla="*/ 66 w 99"/>
                <a:gd name="T27" fmla="*/ 48 h 98"/>
                <a:gd name="T28" fmla="*/ 59 w 99"/>
                <a:gd name="T29" fmla="*/ 51 h 98"/>
                <a:gd name="T30" fmla="*/ 68 w 99"/>
                <a:gd name="T31" fmla="*/ 56 h 98"/>
                <a:gd name="T32" fmla="*/ 71 w 99"/>
                <a:gd name="T33" fmla="*/ 64 h 98"/>
                <a:gd name="T34" fmla="*/ 71 w 99"/>
                <a:gd name="T35" fmla="*/ 68 h 98"/>
                <a:gd name="T36" fmla="*/ 71 w 99"/>
                <a:gd name="T37" fmla="*/ 72 h 98"/>
                <a:gd name="T38" fmla="*/ 72 w 99"/>
                <a:gd name="T39" fmla="*/ 75 h 98"/>
                <a:gd name="T40" fmla="*/ 72 w 99"/>
                <a:gd name="T41" fmla="*/ 76 h 98"/>
                <a:gd name="T42" fmla="*/ 63 w 99"/>
                <a:gd name="T43" fmla="*/ 76 h 98"/>
                <a:gd name="T44" fmla="*/ 63 w 99"/>
                <a:gd name="T45" fmla="*/ 75 h 98"/>
                <a:gd name="T46" fmla="*/ 63 w 99"/>
                <a:gd name="T47" fmla="*/ 75 h 98"/>
                <a:gd name="T48" fmla="*/ 62 w 99"/>
                <a:gd name="T49" fmla="*/ 73 h 98"/>
                <a:gd name="T50" fmla="*/ 62 w 99"/>
                <a:gd name="T51" fmla="*/ 69 h 98"/>
                <a:gd name="T52" fmla="*/ 57 w 99"/>
                <a:gd name="T53" fmla="*/ 56 h 98"/>
                <a:gd name="T54" fmla="*/ 47 w 99"/>
                <a:gd name="T55" fmla="*/ 54 h 98"/>
                <a:gd name="T56" fmla="*/ 39 w 99"/>
                <a:gd name="T57" fmla="*/ 54 h 98"/>
                <a:gd name="T58" fmla="*/ 39 w 99"/>
                <a:gd name="T59" fmla="*/ 76 h 98"/>
                <a:gd name="T60" fmla="*/ 30 w 99"/>
                <a:gd name="T61" fmla="*/ 76 h 98"/>
                <a:gd name="T62" fmla="*/ 30 w 99"/>
                <a:gd name="T63" fmla="*/ 22 h 98"/>
                <a:gd name="T64" fmla="*/ 49 w 99"/>
                <a:gd name="T65" fmla="*/ 22 h 98"/>
                <a:gd name="T66" fmla="*/ 49 w 99"/>
                <a:gd name="T67" fmla="*/ 22 h 98"/>
                <a:gd name="T68" fmla="*/ 20 w 99"/>
                <a:gd name="T69" fmla="*/ 19 h 98"/>
                <a:gd name="T70" fmla="*/ 20 w 99"/>
                <a:gd name="T71" fmla="*/ 19 h 98"/>
                <a:gd name="T72" fmla="*/ 7 w 99"/>
                <a:gd name="T73" fmla="*/ 49 h 98"/>
                <a:gd name="T74" fmla="*/ 20 w 99"/>
                <a:gd name="T75" fmla="*/ 79 h 98"/>
                <a:gd name="T76" fmla="*/ 50 w 99"/>
                <a:gd name="T77" fmla="*/ 92 h 98"/>
                <a:gd name="T78" fmla="*/ 80 w 99"/>
                <a:gd name="T79" fmla="*/ 79 h 98"/>
                <a:gd name="T80" fmla="*/ 92 w 99"/>
                <a:gd name="T81" fmla="*/ 49 h 98"/>
                <a:gd name="T82" fmla="*/ 80 w 99"/>
                <a:gd name="T83" fmla="*/ 19 h 98"/>
                <a:gd name="T84" fmla="*/ 50 w 99"/>
                <a:gd name="T85" fmla="*/ 6 h 98"/>
                <a:gd name="T86" fmla="*/ 20 w 99"/>
                <a:gd name="T87" fmla="*/ 19 h 98"/>
                <a:gd name="T88" fmla="*/ 85 w 99"/>
                <a:gd name="T89" fmla="*/ 84 h 98"/>
                <a:gd name="T90" fmla="*/ 85 w 99"/>
                <a:gd name="T91" fmla="*/ 84 h 98"/>
                <a:gd name="T92" fmla="*/ 50 w 99"/>
                <a:gd name="T93" fmla="*/ 98 h 98"/>
                <a:gd name="T94" fmla="*/ 15 w 99"/>
                <a:gd name="T95" fmla="*/ 84 h 98"/>
                <a:gd name="T96" fmla="*/ 0 w 99"/>
                <a:gd name="T97" fmla="*/ 49 h 98"/>
                <a:gd name="T98" fmla="*/ 15 w 99"/>
                <a:gd name="T99" fmla="*/ 14 h 98"/>
                <a:gd name="T100" fmla="*/ 50 w 99"/>
                <a:gd name="T101" fmla="*/ 0 h 98"/>
                <a:gd name="T102" fmla="*/ 85 w 99"/>
                <a:gd name="T103" fmla="*/ 14 h 98"/>
                <a:gd name="T104" fmla="*/ 99 w 99"/>
                <a:gd name="T105" fmla="*/ 49 h 98"/>
                <a:gd name="T106" fmla="*/ 85 w 99"/>
                <a:gd name="T107" fmla="*/ 8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9" h="98">
                  <a:moveTo>
                    <a:pt x="59" y="30"/>
                  </a:moveTo>
                  <a:lnTo>
                    <a:pt x="59" y="30"/>
                  </a:lnTo>
                  <a:cubicBezTo>
                    <a:pt x="57" y="29"/>
                    <a:pt x="53" y="28"/>
                    <a:pt x="47" y="28"/>
                  </a:cubicBezTo>
                  <a:lnTo>
                    <a:pt x="39" y="28"/>
                  </a:lnTo>
                  <a:lnTo>
                    <a:pt x="39" y="48"/>
                  </a:lnTo>
                  <a:lnTo>
                    <a:pt x="48" y="48"/>
                  </a:lnTo>
                  <a:cubicBezTo>
                    <a:pt x="52" y="48"/>
                    <a:pt x="55" y="47"/>
                    <a:pt x="57" y="46"/>
                  </a:cubicBezTo>
                  <a:cubicBezTo>
                    <a:pt x="61" y="45"/>
                    <a:pt x="63" y="42"/>
                    <a:pt x="63" y="38"/>
                  </a:cubicBezTo>
                  <a:cubicBezTo>
                    <a:pt x="63" y="34"/>
                    <a:pt x="61" y="31"/>
                    <a:pt x="59" y="30"/>
                  </a:cubicBezTo>
                  <a:close/>
                  <a:moveTo>
                    <a:pt x="49" y="22"/>
                  </a:moveTo>
                  <a:lnTo>
                    <a:pt x="49" y="22"/>
                  </a:lnTo>
                  <a:cubicBezTo>
                    <a:pt x="55" y="22"/>
                    <a:pt x="60" y="22"/>
                    <a:pt x="63" y="23"/>
                  </a:cubicBezTo>
                  <a:cubicBezTo>
                    <a:pt x="69" y="26"/>
                    <a:pt x="72" y="30"/>
                    <a:pt x="72" y="37"/>
                  </a:cubicBezTo>
                  <a:cubicBezTo>
                    <a:pt x="72" y="42"/>
                    <a:pt x="70" y="46"/>
                    <a:pt x="66" y="48"/>
                  </a:cubicBezTo>
                  <a:cubicBezTo>
                    <a:pt x="65" y="49"/>
                    <a:pt x="62" y="50"/>
                    <a:pt x="59" y="51"/>
                  </a:cubicBezTo>
                  <a:cubicBezTo>
                    <a:pt x="63" y="51"/>
                    <a:pt x="66" y="53"/>
                    <a:pt x="68" y="56"/>
                  </a:cubicBezTo>
                  <a:cubicBezTo>
                    <a:pt x="70" y="59"/>
                    <a:pt x="71" y="62"/>
                    <a:pt x="71" y="64"/>
                  </a:cubicBezTo>
                  <a:lnTo>
                    <a:pt x="71" y="68"/>
                  </a:lnTo>
                  <a:cubicBezTo>
                    <a:pt x="71" y="69"/>
                    <a:pt x="71" y="71"/>
                    <a:pt x="71" y="72"/>
                  </a:cubicBezTo>
                  <a:cubicBezTo>
                    <a:pt x="71" y="74"/>
                    <a:pt x="71" y="75"/>
                    <a:pt x="72" y="75"/>
                  </a:cubicBezTo>
                  <a:lnTo>
                    <a:pt x="72" y="76"/>
                  </a:lnTo>
                  <a:lnTo>
                    <a:pt x="63" y="76"/>
                  </a:lnTo>
                  <a:cubicBezTo>
                    <a:pt x="63" y="76"/>
                    <a:pt x="63" y="75"/>
                    <a:pt x="63" y="75"/>
                  </a:cubicBezTo>
                  <a:cubicBezTo>
                    <a:pt x="63" y="75"/>
                    <a:pt x="63" y="75"/>
                    <a:pt x="63" y="75"/>
                  </a:cubicBezTo>
                  <a:lnTo>
                    <a:pt x="62" y="73"/>
                  </a:lnTo>
                  <a:lnTo>
                    <a:pt x="62" y="69"/>
                  </a:lnTo>
                  <a:cubicBezTo>
                    <a:pt x="62" y="62"/>
                    <a:pt x="61" y="58"/>
                    <a:pt x="57" y="56"/>
                  </a:cubicBezTo>
                  <a:cubicBezTo>
                    <a:pt x="55" y="55"/>
                    <a:pt x="52" y="54"/>
                    <a:pt x="47" y="54"/>
                  </a:cubicBezTo>
                  <a:lnTo>
                    <a:pt x="39" y="54"/>
                  </a:lnTo>
                  <a:lnTo>
                    <a:pt x="39" y="76"/>
                  </a:lnTo>
                  <a:lnTo>
                    <a:pt x="30" y="76"/>
                  </a:lnTo>
                  <a:lnTo>
                    <a:pt x="30" y="22"/>
                  </a:lnTo>
                  <a:lnTo>
                    <a:pt x="49" y="22"/>
                  </a:lnTo>
                  <a:lnTo>
                    <a:pt x="49" y="22"/>
                  </a:lnTo>
                  <a:close/>
                  <a:moveTo>
                    <a:pt x="20" y="19"/>
                  </a:moveTo>
                  <a:lnTo>
                    <a:pt x="20" y="19"/>
                  </a:lnTo>
                  <a:cubicBezTo>
                    <a:pt x="11" y="27"/>
                    <a:pt x="7" y="37"/>
                    <a:pt x="7" y="49"/>
                  </a:cubicBezTo>
                  <a:cubicBezTo>
                    <a:pt x="7" y="61"/>
                    <a:pt x="11" y="71"/>
                    <a:pt x="20" y="79"/>
                  </a:cubicBezTo>
                  <a:cubicBezTo>
                    <a:pt x="28" y="87"/>
                    <a:pt x="38" y="92"/>
                    <a:pt x="50" y="92"/>
                  </a:cubicBezTo>
                  <a:cubicBezTo>
                    <a:pt x="61" y="92"/>
                    <a:pt x="71" y="87"/>
                    <a:pt x="80" y="79"/>
                  </a:cubicBezTo>
                  <a:cubicBezTo>
                    <a:pt x="88" y="71"/>
                    <a:pt x="92" y="61"/>
                    <a:pt x="92" y="49"/>
                  </a:cubicBezTo>
                  <a:cubicBezTo>
                    <a:pt x="92" y="37"/>
                    <a:pt x="88" y="27"/>
                    <a:pt x="80" y="19"/>
                  </a:cubicBezTo>
                  <a:cubicBezTo>
                    <a:pt x="71" y="10"/>
                    <a:pt x="61" y="6"/>
                    <a:pt x="50" y="6"/>
                  </a:cubicBezTo>
                  <a:cubicBezTo>
                    <a:pt x="38" y="6"/>
                    <a:pt x="28" y="10"/>
                    <a:pt x="20" y="19"/>
                  </a:cubicBezTo>
                  <a:close/>
                  <a:moveTo>
                    <a:pt x="85" y="84"/>
                  </a:moveTo>
                  <a:lnTo>
                    <a:pt x="85" y="84"/>
                  </a:lnTo>
                  <a:cubicBezTo>
                    <a:pt x="75" y="94"/>
                    <a:pt x="63" y="98"/>
                    <a:pt x="50" y="98"/>
                  </a:cubicBezTo>
                  <a:cubicBezTo>
                    <a:pt x="36" y="98"/>
                    <a:pt x="24" y="94"/>
                    <a:pt x="15" y="84"/>
                  </a:cubicBezTo>
                  <a:cubicBezTo>
                    <a:pt x="5" y="74"/>
                    <a:pt x="0" y="63"/>
                    <a:pt x="0" y="49"/>
                  </a:cubicBezTo>
                  <a:cubicBezTo>
                    <a:pt x="0" y="35"/>
                    <a:pt x="5" y="24"/>
                    <a:pt x="15" y="14"/>
                  </a:cubicBezTo>
                  <a:cubicBezTo>
                    <a:pt x="24" y="4"/>
                    <a:pt x="36" y="0"/>
                    <a:pt x="50" y="0"/>
                  </a:cubicBezTo>
                  <a:cubicBezTo>
                    <a:pt x="63" y="0"/>
                    <a:pt x="75" y="4"/>
                    <a:pt x="85" y="14"/>
                  </a:cubicBezTo>
                  <a:cubicBezTo>
                    <a:pt x="94" y="24"/>
                    <a:pt x="99" y="35"/>
                    <a:pt x="99" y="49"/>
                  </a:cubicBezTo>
                  <a:cubicBezTo>
                    <a:pt x="99" y="63"/>
                    <a:pt x="94" y="74"/>
                    <a:pt x="85" y="8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11" name="Picture 10" descr="TMA-Tagline-gray.png"/>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6331847" y="4859175"/>
            <a:ext cx="1225908" cy="108521"/>
          </a:xfrm>
          <a:prstGeom prst="rect">
            <a:avLst/>
          </a:prstGeom>
        </p:spPr>
      </p:pic>
    </p:spTree>
    <p:extLst>
      <p:ext uri="{BB962C8B-B14F-4D97-AF65-F5344CB8AC3E}">
        <p14:creationId xmlns:p14="http://schemas.microsoft.com/office/powerpoint/2010/main" val="4103331437"/>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9069376"/>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216372"/>
            <a:ext cx="8229600" cy="3340559"/>
          </a:xfrm>
          <a:prstGeom prst="rect">
            <a:avLst/>
          </a:prstGeom>
        </p:spPr>
        <p:txBody>
          <a:bodyPr vert="horz" lIns="0" tIns="0" rIns="0" bIns="0" rtlCol="0">
            <a:noAutofit/>
          </a:bodyPr>
          <a:lstStyle/>
          <a:p>
            <a:pPr lvl="0"/>
            <a:r>
              <a:rPr lang="en-US" dirty="0"/>
              <a:t>Click to edit Master text styles: Standard bullet</a:t>
            </a:r>
          </a:p>
          <a:p>
            <a:pPr lvl="1"/>
            <a:r>
              <a:rPr lang="en-US" dirty="0"/>
              <a:t>Second level: Sub bullet</a:t>
            </a:r>
          </a:p>
          <a:p>
            <a:pPr lvl="2"/>
            <a:r>
              <a:rPr lang="en-US" dirty="0"/>
              <a:t>Third level: Tertiary bullet</a:t>
            </a:r>
          </a:p>
          <a:p>
            <a:pPr lvl="3"/>
            <a:r>
              <a:rPr lang="en-US" dirty="0"/>
              <a:t>Fourth level: Body copy</a:t>
            </a:r>
          </a:p>
          <a:p>
            <a:pPr lvl="4"/>
            <a:r>
              <a:rPr lang="en-US" dirty="0"/>
              <a:t>Fifth level: Main Heading</a:t>
            </a:r>
          </a:p>
          <a:p>
            <a:pPr lvl="5"/>
            <a:r>
              <a:rPr lang="en-US" dirty="0"/>
              <a:t>Sixth level: Subheading</a:t>
            </a:r>
          </a:p>
          <a:p>
            <a:pPr lvl="6"/>
            <a:r>
              <a:rPr lang="en-US" dirty="0"/>
              <a:t>Seventh level: Tertiary heading</a:t>
            </a:r>
          </a:p>
          <a:p>
            <a:pPr lvl="7"/>
            <a:r>
              <a:rPr lang="en-US" dirty="0"/>
              <a:t>Eighth level: Numbered lists</a:t>
            </a:r>
          </a:p>
          <a:p>
            <a:pPr lvl="8"/>
            <a:r>
              <a:rPr lang="en-US" dirty="0"/>
              <a:t>Ninth level: Source</a:t>
            </a:r>
          </a:p>
        </p:txBody>
      </p:sp>
      <p:grpSp>
        <p:nvGrpSpPr>
          <p:cNvPr id="21" name="Group 20" hidden="1"/>
          <p:cNvGrpSpPr/>
          <p:nvPr userDrawn="1"/>
        </p:nvGrpSpPr>
        <p:grpSpPr>
          <a:xfrm>
            <a:off x="0" y="0"/>
            <a:ext cx="9144000" cy="5143500"/>
            <a:chOff x="0" y="0"/>
            <a:chExt cx="9144000" cy="6858000"/>
          </a:xfrm>
        </p:grpSpPr>
        <p:grpSp>
          <p:nvGrpSpPr>
            <p:cNvPr id="7" name="Group 6"/>
            <p:cNvGrpSpPr/>
            <p:nvPr userDrawn="1"/>
          </p:nvGrpSpPr>
          <p:grpSpPr>
            <a:xfrm>
              <a:off x="0" y="0"/>
              <a:ext cx="9144000" cy="6858000"/>
              <a:chOff x="0" y="0"/>
              <a:chExt cx="9144000" cy="6858000"/>
            </a:xfrm>
          </p:grpSpPr>
          <p:sp>
            <p:nvSpPr>
              <p:cNvPr id="8" name="Rectangle 7"/>
              <p:cNvSpPr>
                <a:spLocks noChangeAspect="1"/>
              </p:cNvSpPr>
              <p:nvPr/>
            </p:nvSpPr>
            <p:spPr>
              <a:xfrm>
                <a:off x="0" y="0"/>
                <a:ext cx="457200" cy="457200"/>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a:spLocks noChangeAspect="1"/>
              </p:cNvSpPr>
              <p:nvPr/>
            </p:nvSpPr>
            <p:spPr>
              <a:xfrm>
                <a:off x="8686800" y="0"/>
                <a:ext cx="457200" cy="457200"/>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a:spLocks noChangeAspect="1"/>
              </p:cNvSpPr>
              <p:nvPr/>
            </p:nvSpPr>
            <p:spPr>
              <a:xfrm>
                <a:off x="0" y="6400800"/>
                <a:ext cx="457200" cy="457200"/>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ChangeAspect="1"/>
              </p:cNvSpPr>
              <p:nvPr/>
            </p:nvSpPr>
            <p:spPr>
              <a:xfrm>
                <a:off x="8686800" y="6400800"/>
                <a:ext cx="457200" cy="457200"/>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457200" y="0"/>
                <a:ext cx="0" cy="6858000"/>
              </a:xfrm>
              <a:prstGeom prst="line">
                <a:avLst/>
              </a:prstGeom>
              <a:ln>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686800" y="0"/>
                <a:ext cx="0" cy="6858000"/>
              </a:xfrm>
              <a:prstGeom prst="line">
                <a:avLst/>
              </a:prstGeom>
              <a:ln>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57200"/>
                <a:ext cx="9144000" cy="0"/>
              </a:xfrm>
              <a:prstGeom prst="line">
                <a:avLst/>
              </a:prstGeom>
              <a:ln>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6400800"/>
                <a:ext cx="9144000" cy="0"/>
              </a:xfrm>
              <a:prstGeom prst="line">
                <a:avLst/>
              </a:prstGeom>
              <a:ln>
                <a:solidFill>
                  <a:srgbClr val="FF0066"/>
                </a:solidFill>
              </a:ln>
            </p:spPr>
            <p:style>
              <a:lnRef idx="1">
                <a:schemeClr val="accent1"/>
              </a:lnRef>
              <a:fillRef idx="0">
                <a:schemeClr val="accent1"/>
              </a:fillRef>
              <a:effectRef idx="0">
                <a:schemeClr val="accent1"/>
              </a:effectRef>
              <a:fontRef idx="minor">
                <a:schemeClr val="tx1"/>
              </a:fontRef>
            </p:style>
          </p:cxnSp>
        </p:grpSp>
        <p:cxnSp>
          <p:nvCxnSpPr>
            <p:cNvPr id="19" name="Straight Connector 18"/>
            <p:cNvCxnSpPr/>
            <p:nvPr userDrawn="1"/>
          </p:nvCxnSpPr>
          <p:spPr>
            <a:xfrm>
              <a:off x="457200" y="1802847"/>
              <a:ext cx="82296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userDrawn="1"/>
        </p:nvSpPr>
        <p:spPr>
          <a:xfrm>
            <a:off x="153254" y="4835592"/>
            <a:ext cx="133221" cy="130805"/>
          </a:xfrm>
          <a:prstGeom prst="rect">
            <a:avLst/>
          </a:prstGeom>
          <a:noFill/>
        </p:spPr>
        <p:txBody>
          <a:bodyPr wrap="none" lIns="0" tIns="0" rIns="0" bIns="0" rtlCol="0">
            <a:spAutoFit/>
          </a:bodyPr>
          <a:lstStyle/>
          <a:p>
            <a:pPr algn="r"/>
            <a:fld id="{0C8E8817-043E-4BA1-A90E-6FB9FA409362}" type="slidenum">
              <a:rPr lang="en-US" sz="850" smtClean="0">
                <a:solidFill>
                  <a:schemeClr val="bg2">
                    <a:lumMod val="50000"/>
                  </a:schemeClr>
                </a:solidFill>
              </a:rPr>
              <a:pPr algn="r"/>
              <a:t>‹#›</a:t>
            </a:fld>
            <a:endParaRPr lang="en-US" sz="850" dirty="0">
              <a:solidFill>
                <a:schemeClr val="bg2">
                  <a:lumMod val="50000"/>
                </a:schemeClr>
              </a:solidFill>
            </a:endParaRPr>
          </a:p>
        </p:txBody>
      </p:sp>
      <p:sp>
        <p:nvSpPr>
          <p:cNvPr id="35" name="Title Placeholder 1"/>
          <p:cNvSpPr>
            <a:spLocks noGrp="1"/>
          </p:cNvSpPr>
          <p:nvPr>
            <p:ph type="title"/>
          </p:nvPr>
        </p:nvSpPr>
        <p:spPr>
          <a:xfrm>
            <a:off x="457200" y="164592"/>
            <a:ext cx="8229600" cy="704088"/>
          </a:xfrm>
          <a:prstGeom prst="rect">
            <a:avLst/>
          </a:prstGeom>
        </p:spPr>
        <p:txBody>
          <a:bodyPr vert="horz" lIns="0" tIns="0" rIns="0" bIns="0" rtlCol="0" anchor="b" anchorCtr="0">
            <a:noAutofit/>
          </a:bodyPr>
          <a:lstStyle/>
          <a:p>
            <a:r>
              <a:rPr lang="en-US" dirty="0"/>
              <a:t>Click To Edit Master Title Style</a:t>
            </a:r>
          </a:p>
        </p:txBody>
      </p:sp>
      <p:grpSp>
        <p:nvGrpSpPr>
          <p:cNvPr id="41" name="Group 40"/>
          <p:cNvGrpSpPr>
            <a:grpSpLocks noChangeAspect="1"/>
          </p:cNvGrpSpPr>
          <p:nvPr userDrawn="1"/>
        </p:nvGrpSpPr>
        <p:grpSpPr bwMode="auto">
          <a:xfrm>
            <a:off x="7772401" y="4762918"/>
            <a:ext cx="914400" cy="204717"/>
            <a:chOff x="5137" y="4139"/>
            <a:chExt cx="335" cy="75"/>
          </a:xfrm>
          <a:solidFill>
            <a:schemeClr val="accent1"/>
          </a:solidFill>
        </p:grpSpPr>
        <p:sp>
          <p:nvSpPr>
            <p:cNvPr id="43" name="Freeform 5"/>
            <p:cNvSpPr>
              <a:spLocks noEditPoints="1"/>
            </p:cNvSpPr>
            <p:nvPr userDrawn="1"/>
          </p:nvSpPr>
          <p:spPr bwMode="auto">
            <a:xfrm>
              <a:off x="5137" y="4139"/>
              <a:ext cx="324" cy="75"/>
            </a:xfrm>
            <a:custGeom>
              <a:avLst/>
              <a:gdLst>
                <a:gd name="T0" fmla="*/ 660 w 3745"/>
                <a:gd name="T1" fmla="*/ 0 h 863"/>
                <a:gd name="T2" fmla="*/ 0 w 3745"/>
                <a:gd name="T3" fmla="*/ 73 h 863"/>
                <a:gd name="T4" fmla="*/ 292 w 3745"/>
                <a:gd name="T5" fmla="*/ 804 h 863"/>
                <a:gd name="T6" fmla="*/ 399 w 3745"/>
                <a:gd name="T7" fmla="*/ 863 h 863"/>
                <a:gd name="T8" fmla="*/ 637 w 3745"/>
                <a:gd name="T9" fmla="*/ 73 h 863"/>
                <a:gd name="T10" fmla="*/ 660 w 3745"/>
                <a:gd name="T11" fmla="*/ 0 h 863"/>
                <a:gd name="T12" fmla="*/ 2673 w 3745"/>
                <a:gd name="T13" fmla="*/ 181 h 863"/>
                <a:gd name="T14" fmla="*/ 2408 w 3745"/>
                <a:gd name="T15" fmla="*/ 768 h 863"/>
                <a:gd name="T16" fmla="*/ 2522 w 3745"/>
                <a:gd name="T17" fmla="*/ 729 h 863"/>
                <a:gd name="T18" fmla="*/ 2698 w 3745"/>
                <a:gd name="T19" fmla="*/ 596 h 863"/>
                <a:gd name="T20" fmla="*/ 2590 w 3745"/>
                <a:gd name="T21" fmla="*/ 533 h 863"/>
                <a:gd name="T22" fmla="*/ 2812 w 3745"/>
                <a:gd name="T23" fmla="*/ 729 h 863"/>
                <a:gd name="T24" fmla="*/ 2941 w 3745"/>
                <a:gd name="T25" fmla="*/ 768 h 863"/>
                <a:gd name="T26" fmla="*/ 2673 w 3745"/>
                <a:gd name="T27" fmla="*/ 181 h 863"/>
                <a:gd name="T28" fmla="*/ 3529 w 3745"/>
                <a:gd name="T29" fmla="*/ 203 h 863"/>
                <a:gd name="T30" fmla="*/ 3425 w 3745"/>
                <a:gd name="T31" fmla="*/ 203 h 863"/>
                <a:gd name="T32" fmla="*/ 3252 w 3745"/>
                <a:gd name="T33" fmla="*/ 768 h 863"/>
                <a:gd name="T34" fmla="*/ 3374 w 3745"/>
                <a:gd name="T35" fmla="*/ 596 h 863"/>
                <a:gd name="T36" fmla="*/ 3483 w 3745"/>
                <a:gd name="T37" fmla="*/ 533 h 863"/>
                <a:gd name="T38" fmla="*/ 3473 w 3745"/>
                <a:gd name="T39" fmla="*/ 310 h 863"/>
                <a:gd name="T40" fmla="*/ 3695 w 3745"/>
                <a:gd name="T41" fmla="*/ 768 h 863"/>
                <a:gd name="T42" fmla="*/ 3529 w 3745"/>
                <a:gd name="T43" fmla="*/ 203 h 863"/>
                <a:gd name="T44" fmla="*/ 1655 w 3745"/>
                <a:gd name="T45" fmla="*/ 181 h 863"/>
                <a:gd name="T46" fmla="*/ 1603 w 3745"/>
                <a:gd name="T47" fmla="*/ 203 h 863"/>
                <a:gd name="T48" fmla="*/ 1247 w 3745"/>
                <a:gd name="T49" fmla="*/ 515 h 863"/>
                <a:gd name="T50" fmla="*/ 1374 w 3745"/>
                <a:gd name="T51" fmla="*/ 336 h 863"/>
                <a:gd name="T52" fmla="*/ 969 w 3745"/>
                <a:gd name="T53" fmla="*/ 189 h 863"/>
                <a:gd name="T54" fmla="*/ 737 w 3745"/>
                <a:gd name="T55" fmla="*/ 704 h 863"/>
                <a:gd name="T56" fmla="*/ 625 w 3745"/>
                <a:gd name="T57" fmla="*/ 488 h 863"/>
                <a:gd name="T58" fmla="*/ 816 w 3745"/>
                <a:gd name="T59" fmla="*/ 424 h 863"/>
                <a:gd name="T60" fmla="*/ 625 w 3745"/>
                <a:gd name="T61" fmla="*/ 253 h 863"/>
                <a:gd name="T62" fmla="*/ 897 w 3745"/>
                <a:gd name="T63" fmla="*/ 189 h 863"/>
                <a:gd name="T64" fmla="*/ 520 w 3745"/>
                <a:gd name="T65" fmla="*/ 590 h 863"/>
                <a:gd name="T66" fmla="*/ 1074 w 3745"/>
                <a:gd name="T67" fmla="*/ 766 h 863"/>
                <a:gd name="T68" fmla="*/ 1149 w 3745"/>
                <a:gd name="T69" fmla="*/ 253 h 863"/>
                <a:gd name="T70" fmla="*/ 1271 w 3745"/>
                <a:gd name="T71" fmla="*/ 387 h 863"/>
                <a:gd name="T72" fmla="*/ 1110 w 3745"/>
                <a:gd name="T73" fmla="*/ 461 h 863"/>
                <a:gd name="T74" fmla="*/ 1338 w 3745"/>
                <a:gd name="T75" fmla="*/ 768 h 863"/>
                <a:gd name="T76" fmla="*/ 1505 w 3745"/>
                <a:gd name="T77" fmla="*/ 729 h 863"/>
                <a:gd name="T78" fmla="*/ 1680 w 3745"/>
                <a:gd name="T79" fmla="*/ 596 h 863"/>
                <a:gd name="T80" fmla="*/ 1573 w 3745"/>
                <a:gd name="T81" fmla="*/ 533 h 863"/>
                <a:gd name="T82" fmla="*/ 1795 w 3745"/>
                <a:gd name="T83" fmla="*/ 729 h 863"/>
                <a:gd name="T84" fmla="*/ 1923 w 3745"/>
                <a:gd name="T85" fmla="*/ 768 h 863"/>
                <a:gd name="T86" fmla="*/ 1655 w 3745"/>
                <a:gd name="T87" fmla="*/ 181 h 863"/>
                <a:gd name="T88" fmla="*/ 2304 w 3745"/>
                <a:gd name="T89" fmla="*/ 530 h 863"/>
                <a:gd name="T90" fmla="*/ 2068 w 3745"/>
                <a:gd name="T91" fmla="*/ 704 h 863"/>
                <a:gd name="T92" fmla="*/ 2159 w 3745"/>
                <a:gd name="T93" fmla="*/ 253 h 863"/>
                <a:gd name="T94" fmla="*/ 2304 w 3745"/>
                <a:gd name="T95" fmla="*/ 530 h 863"/>
                <a:gd name="T96" fmla="*/ 2409 w 3745"/>
                <a:gd name="T97" fmla="*/ 432 h 863"/>
                <a:gd name="T98" fmla="*/ 2159 w 3745"/>
                <a:gd name="T99" fmla="*/ 189 h 863"/>
                <a:gd name="T100" fmla="*/ 1963 w 3745"/>
                <a:gd name="T101" fmla="*/ 709 h 863"/>
                <a:gd name="T102" fmla="*/ 2159 w 3745"/>
                <a:gd name="T103" fmla="*/ 768 h 863"/>
                <a:gd name="T104" fmla="*/ 2409 w 3745"/>
                <a:gd name="T105" fmla="*/ 530 h 863"/>
                <a:gd name="T106" fmla="*/ 2409 w 3745"/>
                <a:gd name="T107" fmla="*/ 432 h 863"/>
                <a:gd name="T108" fmla="*/ 3332 w 3745"/>
                <a:gd name="T109" fmla="*/ 190 h 863"/>
                <a:gd name="T110" fmla="*/ 2831 w 3745"/>
                <a:gd name="T111" fmla="*/ 254 h 863"/>
                <a:gd name="T112" fmla="*/ 3028 w 3745"/>
                <a:gd name="T113" fmla="*/ 710 h 863"/>
                <a:gd name="T114" fmla="*/ 3135 w 3745"/>
                <a:gd name="T115" fmla="*/ 768 h 863"/>
                <a:gd name="T116" fmla="*/ 3313 w 3745"/>
                <a:gd name="T117" fmla="*/ 254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745" h="863">
                  <a:moveTo>
                    <a:pt x="660" y="0"/>
                  </a:moveTo>
                  <a:lnTo>
                    <a:pt x="660" y="0"/>
                  </a:lnTo>
                  <a:lnTo>
                    <a:pt x="22" y="0"/>
                  </a:lnTo>
                  <a:lnTo>
                    <a:pt x="0" y="73"/>
                  </a:lnTo>
                  <a:lnTo>
                    <a:pt x="292" y="73"/>
                  </a:lnTo>
                  <a:lnTo>
                    <a:pt x="292" y="804"/>
                  </a:lnTo>
                  <a:cubicBezTo>
                    <a:pt x="292" y="843"/>
                    <a:pt x="316" y="863"/>
                    <a:pt x="360" y="863"/>
                  </a:cubicBezTo>
                  <a:lnTo>
                    <a:pt x="399" y="863"/>
                  </a:lnTo>
                  <a:lnTo>
                    <a:pt x="399" y="73"/>
                  </a:lnTo>
                  <a:lnTo>
                    <a:pt x="637" y="73"/>
                  </a:lnTo>
                  <a:lnTo>
                    <a:pt x="660" y="0"/>
                  </a:lnTo>
                  <a:lnTo>
                    <a:pt x="660" y="0"/>
                  </a:lnTo>
                  <a:close/>
                  <a:moveTo>
                    <a:pt x="2673" y="181"/>
                  </a:moveTo>
                  <a:lnTo>
                    <a:pt x="2673" y="181"/>
                  </a:lnTo>
                  <a:cubicBezTo>
                    <a:pt x="2647" y="181"/>
                    <a:pt x="2626" y="190"/>
                    <a:pt x="2621" y="203"/>
                  </a:cubicBezTo>
                  <a:lnTo>
                    <a:pt x="2408" y="768"/>
                  </a:lnTo>
                  <a:lnTo>
                    <a:pt x="2448" y="768"/>
                  </a:lnTo>
                  <a:cubicBezTo>
                    <a:pt x="2491" y="768"/>
                    <a:pt x="2509" y="764"/>
                    <a:pt x="2522" y="729"/>
                  </a:cubicBezTo>
                  <a:lnTo>
                    <a:pt x="2570" y="596"/>
                  </a:lnTo>
                  <a:lnTo>
                    <a:pt x="2698" y="596"/>
                  </a:lnTo>
                  <a:lnTo>
                    <a:pt x="2679" y="533"/>
                  </a:lnTo>
                  <a:lnTo>
                    <a:pt x="2590" y="533"/>
                  </a:lnTo>
                  <a:lnTo>
                    <a:pt x="2669" y="310"/>
                  </a:lnTo>
                  <a:lnTo>
                    <a:pt x="2812" y="729"/>
                  </a:lnTo>
                  <a:cubicBezTo>
                    <a:pt x="2824" y="764"/>
                    <a:pt x="2845" y="768"/>
                    <a:pt x="2891" y="768"/>
                  </a:cubicBezTo>
                  <a:lnTo>
                    <a:pt x="2941" y="768"/>
                  </a:lnTo>
                  <a:lnTo>
                    <a:pt x="2725" y="203"/>
                  </a:lnTo>
                  <a:cubicBezTo>
                    <a:pt x="2720" y="190"/>
                    <a:pt x="2697" y="181"/>
                    <a:pt x="2673" y="181"/>
                  </a:cubicBezTo>
                  <a:close/>
                  <a:moveTo>
                    <a:pt x="3529" y="203"/>
                  </a:moveTo>
                  <a:lnTo>
                    <a:pt x="3529" y="203"/>
                  </a:lnTo>
                  <a:cubicBezTo>
                    <a:pt x="3524" y="190"/>
                    <a:pt x="3501" y="181"/>
                    <a:pt x="3477" y="181"/>
                  </a:cubicBezTo>
                  <a:cubicBezTo>
                    <a:pt x="3451" y="181"/>
                    <a:pt x="3430" y="190"/>
                    <a:pt x="3425" y="203"/>
                  </a:cubicBezTo>
                  <a:lnTo>
                    <a:pt x="3212" y="768"/>
                  </a:lnTo>
                  <a:lnTo>
                    <a:pt x="3252" y="768"/>
                  </a:lnTo>
                  <a:cubicBezTo>
                    <a:pt x="3294" y="768"/>
                    <a:pt x="3313" y="764"/>
                    <a:pt x="3326" y="729"/>
                  </a:cubicBezTo>
                  <a:lnTo>
                    <a:pt x="3374" y="596"/>
                  </a:lnTo>
                  <a:lnTo>
                    <a:pt x="3502" y="596"/>
                  </a:lnTo>
                  <a:lnTo>
                    <a:pt x="3483" y="533"/>
                  </a:lnTo>
                  <a:lnTo>
                    <a:pt x="3394" y="533"/>
                  </a:lnTo>
                  <a:lnTo>
                    <a:pt x="3473" y="310"/>
                  </a:lnTo>
                  <a:lnTo>
                    <a:pt x="3616" y="729"/>
                  </a:lnTo>
                  <a:cubicBezTo>
                    <a:pt x="3628" y="764"/>
                    <a:pt x="3649" y="768"/>
                    <a:pt x="3695" y="768"/>
                  </a:cubicBezTo>
                  <a:lnTo>
                    <a:pt x="3745" y="768"/>
                  </a:lnTo>
                  <a:lnTo>
                    <a:pt x="3529" y="203"/>
                  </a:lnTo>
                  <a:lnTo>
                    <a:pt x="3529" y="203"/>
                  </a:lnTo>
                  <a:close/>
                  <a:moveTo>
                    <a:pt x="1655" y="181"/>
                  </a:moveTo>
                  <a:lnTo>
                    <a:pt x="1655" y="181"/>
                  </a:lnTo>
                  <a:cubicBezTo>
                    <a:pt x="1630" y="181"/>
                    <a:pt x="1608" y="190"/>
                    <a:pt x="1603" y="203"/>
                  </a:cubicBezTo>
                  <a:lnTo>
                    <a:pt x="1399" y="746"/>
                  </a:lnTo>
                  <a:lnTo>
                    <a:pt x="1247" y="515"/>
                  </a:lnTo>
                  <a:cubicBezTo>
                    <a:pt x="1327" y="501"/>
                    <a:pt x="1374" y="459"/>
                    <a:pt x="1374" y="387"/>
                  </a:cubicBezTo>
                  <a:lnTo>
                    <a:pt x="1374" y="336"/>
                  </a:lnTo>
                  <a:cubicBezTo>
                    <a:pt x="1374" y="232"/>
                    <a:pt x="1277" y="189"/>
                    <a:pt x="1149" y="189"/>
                  </a:cubicBezTo>
                  <a:lnTo>
                    <a:pt x="969" y="189"/>
                  </a:lnTo>
                  <a:lnTo>
                    <a:pt x="969" y="704"/>
                  </a:lnTo>
                  <a:lnTo>
                    <a:pt x="737" y="704"/>
                  </a:lnTo>
                  <a:cubicBezTo>
                    <a:pt x="646" y="704"/>
                    <a:pt x="625" y="684"/>
                    <a:pt x="625" y="590"/>
                  </a:cubicBezTo>
                  <a:lnTo>
                    <a:pt x="625" y="488"/>
                  </a:lnTo>
                  <a:lnTo>
                    <a:pt x="797" y="488"/>
                  </a:lnTo>
                  <a:lnTo>
                    <a:pt x="816" y="424"/>
                  </a:lnTo>
                  <a:lnTo>
                    <a:pt x="625" y="424"/>
                  </a:lnTo>
                  <a:lnTo>
                    <a:pt x="625" y="253"/>
                  </a:lnTo>
                  <a:lnTo>
                    <a:pt x="878" y="253"/>
                  </a:lnTo>
                  <a:lnTo>
                    <a:pt x="897" y="189"/>
                  </a:lnTo>
                  <a:lnTo>
                    <a:pt x="520" y="189"/>
                  </a:lnTo>
                  <a:lnTo>
                    <a:pt x="520" y="590"/>
                  </a:lnTo>
                  <a:cubicBezTo>
                    <a:pt x="520" y="724"/>
                    <a:pt x="552" y="768"/>
                    <a:pt x="735" y="768"/>
                  </a:cubicBezTo>
                  <a:lnTo>
                    <a:pt x="1074" y="766"/>
                  </a:lnTo>
                  <a:lnTo>
                    <a:pt x="1074" y="253"/>
                  </a:lnTo>
                  <a:lnTo>
                    <a:pt x="1149" y="253"/>
                  </a:lnTo>
                  <a:cubicBezTo>
                    <a:pt x="1230" y="253"/>
                    <a:pt x="1271" y="282"/>
                    <a:pt x="1271" y="337"/>
                  </a:cubicBezTo>
                  <a:lnTo>
                    <a:pt x="1271" y="387"/>
                  </a:lnTo>
                  <a:cubicBezTo>
                    <a:pt x="1271" y="443"/>
                    <a:pt x="1220" y="461"/>
                    <a:pt x="1157" y="461"/>
                  </a:cubicBezTo>
                  <a:lnTo>
                    <a:pt x="1110" y="461"/>
                  </a:lnTo>
                  <a:lnTo>
                    <a:pt x="1269" y="733"/>
                  </a:lnTo>
                  <a:cubicBezTo>
                    <a:pt x="1287" y="765"/>
                    <a:pt x="1296" y="768"/>
                    <a:pt x="1338" y="768"/>
                  </a:cubicBezTo>
                  <a:lnTo>
                    <a:pt x="1430" y="768"/>
                  </a:lnTo>
                  <a:cubicBezTo>
                    <a:pt x="1473" y="768"/>
                    <a:pt x="1492" y="764"/>
                    <a:pt x="1505" y="729"/>
                  </a:cubicBezTo>
                  <a:lnTo>
                    <a:pt x="1552" y="596"/>
                  </a:lnTo>
                  <a:lnTo>
                    <a:pt x="1680" y="596"/>
                  </a:lnTo>
                  <a:lnTo>
                    <a:pt x="1661" y="533"/>
                  </a:lnTo>
                  <a:lnTo>
                    <a:pt x="1573" y="533"/>
                  </a:lnTo>
                  <a:lnTo>
                    <a:pt x="1652" y="310"/>
                  </a:lnTo>
                  <a:lnTo>
                    <a:pt x="1795" y="729"/>
                  </a:lnTo>
                  <a:cubicBezTo>
                    <a:pt x="1807" y="764"/>
                    <a:pt x="1827" y="768"/>
                    <a:pt x="1873" y="768"/>
                  </a:cubicBezTo>
                  <a:lnTo>
                    <a:pt x="1923" y="768"/>
                  </a:lnTo>
                  <a:lnTo>
                    <a:pt x="1707" y="203"/>
                  </a:lnTo>
                  <a:cubicBezTo>
                    <a:pt x="1702" y="190"/>
                    <a:pt x="1679" y="181"/>
                    <a:pt x="1655" y="181"/>
                  </a:cubicBezTo>
                  <a:close/>
                  <a:moveTo>
                    <a:pt x="2304" y="530"/>
                  </a:moveTo>
                  <a:lnTo>
                    <a:pt x="2304" y="530"/>
                  </a:lnTo>
                  <a:cubicBezTo>
                    <a:pt x="2304" y="647"/>
                    <a:pt x="2266" y="704"/>
                    <a:pt x="2162" y="704"/>
                  </a:cubicBezTo>
                  <a:lnTo>
                    <a:pt x="2068" y="704"/>
                  </a:lnTo>
                  <a:lnTo>
                    <a:pt x="2068" y="253"/>
                  </a:lnTo>
                  <a:lnTo>
                    <a:pt x="2159" y="253"/>
                  </a:lnTo>
                  <a:cubicBezTo>
                    <a:pt x="2266" y="253"/>
                    <a:pt x="2304" y="316"/>
                    <a:pt x="2304" y="433"/>
                  </a:cubicBezTo>
                  <a:lnTo>
                    <a:pt x="2304" y="530"/>
                  </a:lnTo>
                  <a:lnTo>
                    <a:pt x="2304" y="530"/>
                  </a:lnTo>
                  <a:close/>
                  <a:moveTo>
                    <a:pt x="2409" y="432"/>
                  </a:moveTo>
                  <a:lnTo>
                    <a:pt x="2409" y="432"/>
                  </a:lnTo>
                  <a:cubicBezTo>
                    <a:pt x="2409" y="270"/>
                    <a:pt x="2326" y="189"/>
                    <a:pt x="2159" y="189"/>
                  </a:cubicBezTo>
                  <a:lnTo>
                    <a:pt x="1963" y="189"/>
                  </a:lnTo>
                  <a:lnTo>
                    <a:pt x="1963" y="709"/>
                  </a:lnTo>
                  <a:cubicBezTo>
                    <a:pt x="1963" y="748"/>
                    <a:pt x="1984" y="768"/>
                    <a:pt x="2029" y="768"/>
                  </a:cubicBezTo>
                  <a:lnTo>
                    <a:pt x="2159" y="768"/>
                  </a:lnTo>
                  <a:lnTo>
                    <a:pt x="2180" y="767"/>
                  </a:lnTo>
                  <a:cubicBezTo>
                    <a:pt x="2337" y="761"/>
                    <a:pt x="2409" y="693"/>
                    <a:pt x="2409" y="530"/>
                  </a:cubicBezTo>
                  <a:lnTo>
                    <a:pt x="2409" y="432"/>
                  </a:lnTo>
                  <a:lnTo>
                    <a:pt x="2409" y="432"/>
                  </a:lnTo>
                  <a:close/>
                  <a:moveTo>
                    <a:pt x="3332" y="190"/>
                  </a:moveTo>
                  <a:lnTo>
                    <a:pt x="3332" y="190"/>
                  </a:lnTo>
                  <a:lnTo>
                    <a:pt x="2851" y="190"/>
                  </a:lnTo>
                  <a:lnTo>
                    <a:pt x="2831" y="254"/>
                  </a:lnTo>
                  <a:lnTo>
                    <a:pt x="3028" y="254"/>
                  </a:lnTo>
                  <a:lnTo>
                    <a:pt x="3028" y="710"/>
                  </a:lnTo>
                  <a:cubicBezTo>
                    <a:pt x="3028" y="749"/>
                    <a:pt x="3052" y="768"/>
                    <a:pt x="3096" y="768"/>
                  </a:cubicBezTo>
                  <a:lnTo>
                    <a:pt x="3135" y="768"/>
                  </a:lnTo>
                  <a:lnTo>
                    <a:pt x="3135" y="254"/>
                  </a:lnTo>
                  <a:lnTo>
                    <a:pt x="3313" y="254"/>
                  </a:lnTo>
                  <a:lnTo>
                    <a:pt x="3332" y="19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6"/>
            <p:cNvSpPr>
              <a:spLocks noEditPoints="1"/>
            </p:cNvSpPr>
            <p:nvPr userDrawn="1"/>
          </p:nvSpPr>
          <p:spPr bwMode="auto">
            <a:xfrm>
              <a:off x="5464" y="4197"/>
              <a:ext cx="8" cy="9"/>
            </a:xfrm>
            <a:custGeom>
              <a:avLst/>
              <a:gdLst>
                <a:gd name="T0" fmla="*/ 59 w 99"/>
                <a:gd name="T1" fmla="*/ 30 h 98"/>
                <a:gd name="T2" fmla="*/ 59 w 99"/>
                <a:gd name="T3" fmla="*/ 30 h 98"/>
                <a:gd name="T4" fmla="*/ 47 w 99"/>
                <a:gd name="T5" fmla="*/ 28 h 98"/>
                <a:gd name="T6" fmla="*/ 39 w 99"/>
                <a:gd name="T7" fmla="*/ 28 h 98"/>
                <a:gd name="T8" fmla="*/ 39 w 99"/>
                <a:gd name="T9" fmla="*/ 48 h 98"/>
                <a:gd name="T10" fmla="*/ 48 w 99"/>
                <a:gd name="T11" fmla="*/ 48 h 98"/>
                <a:gd name="T12" fmla="*/ 57 w 99"/>
                <a:gd name="T13" fmla="*/ 46 h 98"/>
                <a:gd name="T14" fmla="*/ 63 w 99"/>
                <a:gd name="T15" fmla="*/ 38 h 98"/>
                <a:gd name="T16" fmla="*/ 59 w 99"/>
                <a:gd name="T17" fmla="*/ 30 h 98"/>
                <a:gd name="T18" fmla="*/ 49 w 99"/>
                <a:gd name="T19" fmla="*/ 22 h 98"/>
                <a:gd name="T20" fmla="*/ 49 w 99"/>
                <a:gd name="T21" fmla="*/ 22 h 98"/>
                <a:gd name="T22" fmla="*/ 63 w 99"/>
                <a:gd name="T23" fmla="*/ 23 h 98"/>
                <a:gd name="T24" fmla="*/ 72 w 99"/>
                <a:gd name="T25" fmla="*/ 37 h 98"/>
                <a:gd name="T26" fmla="*/ 66 w 99"/>
                <a:gd name="T27" fmla="*/ 48 h 98"/>
                <a:gd name="T28" fmla="*/ 59 w 99"/>
                <a:gd name="T29" fmla="*/ 51 h 98"/>
                <a:gd name="T30" fmla="*/ 68 w 99"/>
                <a:gd name="T31" fmla="*/ 56 h 98"/>
                <a:gd name="T32" fmla="*/ 71 w 99"/>
                <a:gd name="T33" fmla="*/ 64 h 98"/>
                <a:gd name="T34" fmla="*/ 71 w 99"/>
                <a:gd name="T35" fmla="*/ 68 h 98"/>
                <a:gd name="T36" fmla="*/ 71 w 99"/>
                <a:gd name="T37" fmla="*/ 72 h 98"/>
                <a:gd name="T38" fmla="*/ 72 w 99"/>
                <a:gd name="T39" fmla="*/ 75 h 98"/>
                <a:gd name="T40" fmla="*/ 72 w 99"/>
                <a:gd name="T41" fmla="*/ 76 h 98"/>
                <a:gd name="T42" fmla="*/ 63 w 99"/>
                <a:gd name="T43" fmla="*/ 76 h 98"/>
                <a:gd name="T44" fmla="*/ 63 w 99"/>
                <a:gd name="T45" fmla="*/ 75 h 98"/>
                <a:gd name="T46" fmla="*/ 63 w 99"/>
                <a:gd name="T47" fmla="*/ 75 h 98"/>
                <a:gd name="T48" fmla="*/ 62 w 99"/>
                <a:gd name="T49" fmla="*/ 73 h 98"/>
                <a:gd name="T50" fmla="*/ 62 w 99"/>
                <a:gd name="T51" fmla="*/ 69 h 98"/>
                <a:gd name="T52" fmla="*/ 57 w 99"/>
                <a:gd name="T53" fmla="*/ 56 h 98"/>
                <a:gd name="T54" fmla="*/ 47 w 99"/>
                <a:gd name="T55" fmla="*/ 54 h 98"/>
                <a:gd name="T56" fmla="*/ 39 w 99"/>
                <a:gd name="T57" fmla="*/ 54 h 98"/>
                <a:gd name="T58" fmla="*/ 39 w 99"/>
                <a:gd name="T59" fmla="*/ 76 h 98"/>
                <a:gd name="T60" fmla="*/ 30 w 99"/>
                <a:gd name="T61" fmla="*/ 76 h 98"/>
                <a:gd name="T62" fmla="*/ 30 w 99"/>
                <a:gd name="T63" fmla="*/ 22 h 98"/>
                <a:gd name="T64" fmla="*/ 49 w 99"/>
                <a:gd name="T65" fmla="*/ 22 h 98"/>
                <a:gd name="T66" fmla="*/ 49 w 99"/>
                <a:gd name="T67" fmla="*/ 22 h 98"/>
                <a:gd name="T68" fmla="*/ 20 w 99"/>
                <a:gd name="T69" fmla="*/ 19 h 98"/>
                <a:gd name="T70" fmla="*/ 20 w 99"/>
                <a:gd name="T71" fmla="*/ 19 h 98"/>
                <a:gd name="T72" fmla="*/ 7 w 99"/>
                <a:gd name="T73" fmla="*/ 49 h 98"/>
                <a:gd name="T74" fmla="*/ 20 w 99"/>
                <a:gd name="T75" fmla="*/ 79 h 98"/>
                <a:gd name="T76" fmla="*/ 50 w 99"/>
                <a:gd name="T77" fmla="*/ 92 h 98"/>
                <a:gd name="T78" fmla="*/ 80 w 99"/>
                <a:gd name="T79" fmla="*/ 79 h 98"/>
                <a:gd name="T80" fmla="*/ 92 w 99"/>
                <a:gd name="T81" fmla="*/ 49 h 98"/>
                <a:gd name="T82" fmla="*/ 80 w 99"/>
                <a:gd name="T83" fmla="*/ 19 h 98"/>
                <a:gd name="T84" fmla="*/ 50 w 99"/>
                <a:gd name="T85" fmla="*/ 6 h 98"/>
                <a:gd name="T86" fmla="*/ 20 w 99"/>
                <a:gd name="T87" fmla="*/ 19 h 98"/>
                <a:gd name="T88" fmla="*/ 85 w 99"/>
                <a:gd name="T89" fmla="*/ 84 h 98"/>
                <a:gd name="T90" fmla="*/ 85 w 99"/>
                <a:gd name="T91" fmla="*/ 84 h 98"/>
                <a:gd name="T92" fmla="*/ 50 w 99"/>
                <a:gd name="T93" fmla="*/ 98 h 98"/>
                <a:gd name="T94" fmla="*/ 15 w 99"/>
                <a:gd name="T95" fmla="*/ 84 h 98"/>
                <a:gd name="T96" fmla="*/ 0 w 99"/>
                <a:gd name="T97" fmla="*/ 49 h 98"/>
                <a:gd name="T98" fmla="*/ 15 w 99"/>
                <a:gd name="T99" fmla="*/ 14 h 98"/>
                <a:gd name="T100" fmla="*/ 50 w 99"/>
                <a:gd name="T101" fmla="*/ 0 h 98"/>
                <a:gd name="T102" fmla="*/ 85 w 99"/>
                <a:gd name="T103" fmla="*/ 14 h 98"/>
                <a:gd name="T104" fmla="*/ 99 w 99"/>
                <a:gd name="T105" fmla="*/ 49 h 98"/>
                <a:gd name="T106" fmla="*/ 85 w 99"/>
                <a:gd name="T107" fmla="*/ 8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9" h="98">
                  <a:moveTo>
                    <a:pt x="59" y="30"/>
                  </a:moveTo>
                  <a:lnTo>
                    <a:pt x="59" y="30"/>
                  </a:lnTo>
                  <a:cubicBezTo>
                    <a:pt x="57" y="29"/>
                    <a:pt x="53" y="28"/>
                    <a:pt x="47" y="28"/>
                  </a:cubicBezTo>
                  <a:lnTo>
                    <a:pt x="39" y="28"/>
                  </a:lnTo>
                  <a:lnTo>
                    <a:pt x="39" y="48"/>
                  </a:lnTo>
                  <a:lnTo>
                    <a:pt x="48" y="48"/>
                  </a:lnTo>
                  <a:cubicBezTo>
                    <a:pt x="52" y="48"/>
                    <a:pt x="55" y="47"/>
                    <a:pt x="57" y="46"/>
                  </a:cubicBezTo>
                  <a:cubicBezTo>
                    <a:pt x="61" y="45"/>
                    <a:pt x="63" y="42"/>
                    <a:pt x="63" y="38"/>
                  </a:cubicBezTo>
                  <a:cubicBezTo>
                    <a:pt x="63" y="34"/>
                    <a:pt x="61" y="31"/>
                    <a:pt x="59" y="30"/>
                  </a:cubicBezTo>
                  <a:close/>
                  <a:moveTo>
                    <a:pt x="49" y="22"/>
                  </a:moveTo>
                  <a:lnTo>
                    <a:pt x="49" y="22"/>
                  </a:lnTo>
                  <a:cubicBezTo>
                    <a:pt x="55" y="22"/>
                    <a:pt x="60" y="22"/>
                    <a:pt x="63" y="23"/>
                  </a:cubicBezTo>
                  <a:cubicBezTo>
                    <a:pt x="69" y="26"/>
                    <a:pt x="72" y="30"/>
                    <a:pt x="72" y="37"/>
                  </a:cubicBezTo>
                  <a:cubicBezTo>
                    <a:pt x="72" y="42"/>
                    <a:pt x="70" y="46"/>
                    <a:pt x="66" y="48"/>
                  </a:cubicBezTo>
                  <a:cubicBezTo>
                    <a:pt x="65" y="49"/>
                    <a:pt x="62" y="50"/>
                    <a:pt x="59" y="51"/>
                  </a:cubicBezTo>
                  <a:cubicBezTo>
                    <a:pt x="63" y="51"/>
                    <a:pt x="66" y="53"/>
                    <a:pt x="68" y="56"/>
                  </a:cubicBezTo>
                  <a:cubicBezTo>
                    <a:pt x="70" y="59"/>
                    <a:pt x="71" y="62"/>
                    <a:pt x="71" y="64"/>
                  </a:cubicBezTo>
                  <a:lnTo>
                    <a:pt x="71" y="68"/>
                  </a:lnTo>
                  <a:cubicBezTo>
                    <a:pt x="71" y="69"/>
                    <a:pt x="71" y="71"/>
                    <a:pt x="71" y="72"/>
                  </a:cubicBezTo>
                  <a:cubicBezTo>
                    <a:pt x="71" y="74"/>
                    <a:pt x="71" y="75"/>
                    <a:pt x="72" y="75"/>
                  </a:cubicBezTo>
                  <a:lnTo>
                    <a:pt x="72" y="76"/>
                  </a:lnTo>
                  <a:lnTo>
                    <a:pt x="63" y="76"/>
                  </a:lnTo>
                  <a:cubicBezTo>
                    <a:pt x="63" y="76"/>
                    <a:pt x="63" y="75"/>
                    <a:pt x="63" y="75"/>
                  </a:cubicBezTo>
                  <a:cubicBezTo>
                    <a:pt x="63" y="75"/>
                    <a:pt x="63" y="75"/>
                    <a:pt x="63" y="75"/>
                  </a:cubicBezTo>
                  <a:lnTo>
                    <a:pt x="62" y="73"/>
                  </a:lnTo>
                  <a:lnTo>
                    <a:pt x="62" y="69"/>
                  </a:lnTo>
                  <a:cubicBezTo>
                    <a:pt x="62" y="62"/>
                    <a:pt x="61" y="58"/>
                    <a:pt x="57" y="56"/>
                  </a:cubicBezTo>
                  <a:cubicBezTo>
                    <a:pt x="55" y="55"/>
                    <a:pt x="52" y="54"/>
                    <a:pt x="47" y="54"/>
                  </a:cubicBezTo>
                  <a:lnTo>
                    <a:pt x="39" y="54"/>
                  </a:lnTo>
                  <a:lnTo>
                    <a:pt x="39" y="76"/>
                  </a:lnTo>
                  <a:lnTo>
                    <a:pt x="30" y="76"/>
                  </a:lnTo>
                  <a:lnTo>
                    <a:pt x="30" y="22"/>
                  </a:lnTo>
                  <a:lnTo>
                    <a:pt x="49" y="22"/>
                  </a:lnTo>
                  <a:lnTo>
                    <a:pt x="49" y="22"/>
                  </a:lnTo>
                  <a:close/>
                  <a:moveTo>
                    <a:pt x="20" y="19"/>
                  </a:moveTo>
                  <a:lnTo>
                    <a:pt x="20" y="19"/>
                  </a:lnTo>
                  <a:cubicBezTo>
                    <a:pt x="11" y="27"/>
                    <a:pt x="7" y="37"/>
                    <a:pt x="7" y="49"/>
                  </a:cubicBezTo>
                  <a:cubicBezTo>
                    <a:pt x="7" y="61"/>
                    <a:pt x="11" y="71"/>
                    <a:pt x="20" y="79"/>
                  </a:cubicBezTo>
                  <a:cubicBezTo>
                    <a:pt x="28" y="87"/>
                    <a:pt x="38" y="92"/>
                    <a:pt x="50" y="92"/>
                  </a:cubicBezTo>
                  <a:cubicBezTo>
                    <a:pt x="61" y="92"/>
                    <a:pt x="71" y="87"/>
                    <a:pt x="80" y="79"/>
                  </a:cubicBezTo>
                  <a:cubicBezTo>
                    <a:pt x="88" y="71"/>
                    <a:pt x="92" y="61"/>
                    <a:pt x="92" y="49"/>
                  </a:cubicBezTo>
                  <a:cubicBezTo>
                    <a:pt x="92" y="37"/>
                    <a:pt x="88" y="27"/>
                    <a:pt x="80" y="19"/>
                  </a:cubicBezTo>
                  <a:cubicBezTo>
                    <a:pt x="71" y="10"/>
                    <a:pt x="61" y="6"/>
                    <a:pt x="50" y="6"/>
                  </a:cubicBezTo>
                  <a:cubicBezTo>
                    <a:pt x="38" y="6"/>
                    <a:pt x="28" y="10"/>
                    <a:pt x="20" y="19"/>
                  </a:cubicBezTo>
                  <a:close/>
                  <a:moveTo>
                    <a:pt x="85" y="84"/>
                  </a:moveTo>
                  <a:lnTo>
                    <a:pt x="85" y="84"/>
                  </a:lnTo>
                  <a:cubicBezTo>
                    <a:pt x="75" y="94"/>
                    <a:pt x="63" y="98"/>
                    <a:pt x="50" y="98"/>
                  </a:cubicBezTo>
                  <a:cubicBezTo>
                    <a:pt x="36" y="98"/>
                    <a:pt x="24" y="94"/>
                    <a:pt x="15" y="84"/>
                  </a:cubicBezTo>
                  <a:cubicBezTo>
                    <a:pt x="5" y="74"/>
                    <a:pt x="0" y="63"/>
                    <a:pt x="0" y="49"/>
                  </a:cubicBezTo>
                  <a:cubicBezTo>
                    <a:pt x="0" y="35"/>
                    <a:pt x="5" y="24"/>
                    <a:pt x="15" y="14"/>
                  </a:cubicBezTo>
                  <a:cubicBezTo>
                    <a:pt x="24" y="4"/>
                    <a:pt x="36" y="0"/>
                    <a:pt x="50" y="0"/>
                  </a:cubicBezTo>
                  <a:cubicBezTo>
                    <a:pt x="63" y="0"/>
                    <a:pt x="75" y="4"/>
                    <a:pt x="85" y="14"/>
                  </a:cubicBezTo>
                  <a:cubicBezTo>
                    <a:pt x="94" y="24"/>
                    <a:pt x="99" y="35"/>
                    <a:pt x="99" y="49"/>
                  </a:cubicBezTo>
                  <a:cubicBezTo>
                    <a:pt x="99" y="63"/>
                    <a:pt x="94" y="74"/>
                    <a:pt x="85" y="8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26" name="Picture 25" descr="TMA-Tagline-gray.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331847" y="4859175"/>
            <a:ext cx="1225908" cy="108521"/>
          </a:xfrm>
          <a:prstGeom prst="rect">
            <a:avLst/>
          </a:prstGeom>
        </p:spPr>
      </p:pic>
    </p:spTree>
    <p:extLst>
      <p:ext uri="{BB962C8B-B14F-4D97-AF65-F5344CB8AC3E}">
        <p14:creationId xmlns:p14="http://schemas.microsoft.com/office/powerpoint/2010/main" val="2126467470"/>
      </p:ext>
    </p:extLst>
  </p:cSld>
  <p:clrMap bg1="lt1" tx1="dk1" bg2="lt2" tx2="dk2" accent1="accent1" accent2="accent2" accent3="accent3" accent4="accent4" accent5="accent5" accent6="accent6" hlink="hlink" folHlink="folHlink"/>
  <p:sldLayoutIdLst>
    <p:sldLayoutId id="2147483716" r:id="rId1"/>
    <p:sldLayoutId id="2147483654" r:id="rId2"/>
    <p:sldLayoutId id="2147483714" r:id="rId3"/>
    <p:sldLayoutId id="2147483655" r:id="rId4"/>
  </p:sldLayoutIdLst>
  <p:transition spd="med">
    <p:fade/>
  </p:transition>
  <p:hf hdr="0" ftr="0" dt="0"/>
  <p:txStyles>
    <p:titleStyle>
      <a:lvl1pPr algn="l" defTabSz="914400" rtl="0" eaLnBrk="1" latinLnBrk="0" hangingPunct="1">
        <a:lnSpc>
          <a:spcPct val="95000"/>
        </a:lnSpc>
        <a:spcBef>
          <a:spcPct val="0"/>
        </a:spcBef>
        <a:buNone/>
        <a:defRPr sz="2200" b="1" kern="1200" baseline="0">
          <a:solidFill>
            <a:schemeClr val="accent1"/>
          </a:solidFill>
          <a:latin typeface="+mj-lt"/>
          <a:ea typeface="+mj-ea"/>
          <a:cs typeface="+mj-cs"/>
        </a:defRPr>
      </a:lvl1pPr>
    </p:titleStyle>
    <p:bodyStyle>
      <a:lvl1pPr marL="169863" indent="-169863" algn="l" defTabSz="914400" rtl="0" eaLnBrk="1" latinLnBrk="0" hangingPunct="1">
        <a:lnSpc>
          <a:spcPct val="95000"/>
        </a:lnSpc>
        <a:spcBef>
          <a:spcPts val="600"/>
        </a:spcBef>
        <a:spcAft>
          <a:spcPts val="200"/>
        </a:spcAft>
        <a:buFont typeface="Arial" panose="020B0604020202020204" pitchFamily="34" charset="0"/>
        <a:buChar char="•"/>
        <a:defRPr sz="1800" b="0" kern="1200" baseline="0">
          <a:solidFill>
            <a:schemeClr val="tx1"/>
          </a:solidFill>
          <a:latin typeface="+mn-lt"/>
          <a:ea typeface="+mn-ea"/>
          <a:cs typeface="+mn-cs"/>
        </a:defRPr>
      </a:lvl1pPr>
      <a:lvl2pPr marL="457200" indent="-228600" algn="l" defTabSz="914400" rtl="0" eaLnBrk="1" latinLnBrk="0" hangingPunct="1">
        <a:lnSpc>
          <a:spcPct val="85000"/>
        </a:lnSpc>
        <a:spcBef>
          <a:spcPts val="200"/>
        </a:spcBef>
        <a:spcAft>
          <a:spcPts val="200"/>
        </a:spcAft>
        <a:buFont typeface="Arial" panose="020B0604020202020204" pitchFamily="34" charset="0"/>
        <a:buChar char="–"/>
        <a:defRPr sz="1600" b="0" kern="1200">
          <a:solidFill>
            <a:schemeClr val="tx1"/>
          </a:solidFill>
          <a:latin typeface="+mn-lt"/>
          <a:ea typeface="+mn-ea"/>
          <a:cs typeface="+mn-cs"/>
        </a:defRPr>
      </a:lvl2pPr>
      <a:lvl3pPr marL="568325" indent="-111125" algn="l" defTabSz="914400" rtl="0" eaLnBrk="1" latinLnBrk="0" hangingPunct="1">
        <a:lnSpc>
          <a:spcPct val="85000"/>
        </a:lnSpc>
        <a:spcBef>
          <a:spcPts val="200"/>
        </a:spcBef>
        <a:spcAft>
          <a:spcPts val="200"/>
        </a:spcAft>
        <a:buFont typeface="Arial" panose="020B0604020202020204" pitchFamily="34" charset="0"/>
        <a:buChar char="-"/>
        <a:defRPr sz="1400" b="0" kern="1200">
          <a:solidFill>
            <a:schemeClr val="tx1"/>
          </a:solidFill>
          <a:latin typeface="+mn-lt"/>
          <a:ea typeface="+mn-ea"/>
          <a:cs typeface="+mn-cs"/>
        </a:defRPr>
      </a:lvl3pPr>
      <a:lvl4pPr marL="0" indent="0" algn="l" defTabSz="914400" rtl="0" eaLnBrk="1" latinLnBrk="0" hangingPunct="1">
        <a:lnSpc>
          <a:spcPct val="95000"/>
        </a:lnSpc>
        <a:spcBef>
          <a:spcPts val="600"/>
        </a:spcBef>
        <a:spcAft>
          <a:spcPts val="200"/>
        </a:spcAft>
        <a:buFont typeface="Arial" panose="020B0604020202020204" pitchFamily="34" charset="0"/>
        <a:buChar char="​"/>
        <a:defRPr sz="1800" b="0" kern="1200">
          <a:solidFill>
            <a:schemeClr val="tx1"/>
          </a:solidFill>
          <a:latin typeface="+mn-lt"/>
          <a:ea typeface="+mn-ea"/>
          <a:cs typeface="+mn-cs"/>
        </a:defRPr>
      </a:lvl4pPr>
      <a:lvl5pPr marL="0" indent="0" algn="l" defTabSz="914400" rtl="0" eaLnBrk="1" latinLnBrk="0" hangingPunct="1">
        <a:lnSpc>
          <a:spcPct val="95000"/>
        </a:lnSpc>
        <a:spcBef>
          <a:spcPts val="600"/>
        </a:spcBef>
        <a:spcAft>
          <a:spcPts val="200"/>
        </a:spcAft>
        <a:buFont typeface="Arial" panose="020B0604020202020204" pitchFamily="34" charset="0"/>
        <a:buChar char="​"/>
        <a:defRPr sz="1800" b="0" kern="1200">
          <a:solidFill>
            <a:schemeClr val="accent1"/>
          </a:solidFill>
          <a:latin typeface="+mn-lt"/>
          <a:ea typeface="+mn-ea"/>
          <a:cs typeface="+mn-cs"/>
        </a:defRPr>
      </a:lvl5pPr>
      <a:lvl6pPr marL="0" indent="0" algn="l" defTabSz="914400" rtl="0" eaLnBrk="1" latinLnBrk="0" hangingPunct="1">
        <a:lnSpc>
          <a:spcPct val="95000"/>
        </a:lnSpc>
        <a:spcBef>
          <a:spcPts val="600"/>
        </a:spcBef>
        <a:spcAft>
          <a:spcPts val="200"/>
        </a:spcAft>
        <a:buFont typeface="Arial" panose="020B0604020202020204" pitchFamily="34" charset="0"/>
        <a:buChar char="​"/>
        <a:defRPr sz="1800" b="0" kern="1200">
          <a:solidFill>
            <a:schemeClr val="accent2"/>
          </a:solidFill>
          <a:latin typeface="+mn-lt"/>
          <a:ea typeface="+mn-ea"/>
          <a:cs typeface="+mn-cs"/>
        </a:defRPr>
      </a:lvl6pPr>
      <a:lvl7pPr marL="0" indent="0" algn="l" defTabSz="914400" rtl="0" eaLnBrk="1" latinLnBrk="0" hangingPunct="1">
        <a:lnSpc>
          <a:spcPct val="95000"/>
        </a:lnSpc>
        <a:spcBef>
          <a:spcPts val="1000"/>
        </a:spcBef>
        <a:spcAft>
          <a:spcPts val="0"/>
        </a:spcAft>
        <a:buFont typeface="Arial" panose="020B0604020202020204" pitchFamily="34" charset="0"/>
        <a:buChar char="​"/>
        <a:defRPr sz="1800" b="1" kern="1200">
          <a:solidFill>
            <a:schemeClr val="tx1"/>
          </a:solidFill>
          <a:latin typeface="+mn-lt"/>
          <a:ea typeface="+mn-ea"/>
          <a:cs typeface="+mn-cs"/>
        </a:defRPr>
      </a:lvl7pPr>
      <a:lvl8pPr marL="228600" indent="-228600" algn="l" defTabSz="914400" rtl="0" eaLnBrk="1" latinLnBrk="0" hangingPunct="1">
        <a:lnSpc>
          <a:spcPct val="95000"/>
        </a:lnSpc>
        <a:spcBef>
          <a:spcPts val="200"/>
        </a:spcBef>
        <a:spcAft>
          <a:spcPts val="200"/>
        </a:spcAft>
        <a:buFont typeface="+mj-lt"/>
        <a:buAutoNum type="arabicPeriod"/>
        <a:defRPr sz="1800" b="0" kern="1200" baseline="0">
          <a:solidFill>
            <a:schemeClr val="tx1"/>
          </a:solidFill>
          <a:latin typeface="+mn-lt"/>
          <a:ea typeface="+mn-ea"/>
          <a:cs typeface="+mn-cs"/>
        </a:defRPr>
      </a:lvl8pPr>
      <a:lvl9pPr marL="0" indent="0" algn="l" defTabSz="914400" rtl="0" eaLnBrk="1" latinLnBrk="0" hangingPunct="1">
        <a:lnSpc>
          <a:spcPct val="95000"/>
        </a:lnSpc>
        <a:spcBef>
          <a:spcPts val="400"/>
        </a:spcBef>
        <a:spcAft>
          <a:spcPts val="400"/>
        </a:spcAft>
        <a:buFont typeface="Arial" panose="020B0604020202020204" pitchFamily="34" charset="0"/>
        <a:buChar char="​"/>
        <a:defRPr sz="900" b="0" kern="1200">
          <a:solidFill>
            <a:schemeClr val="accent6"/>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5.emf"/><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8.jpe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mailto:dan@newmarkdigital.com" TargetMode="External"/><Relationship Id="rId7" Type="http://schemas.openxmlformats.org/officeDocument/2006/relationships/image" Target="../media/image60.pn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hyperlink" Target="https://www.newmarkdigital.com/" TargetMode="External"/><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66EBD395-AE01-46C3-94CC-DD62D259B2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858792681"/>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r="-15"/>
          <a:stretch/>
        </p:blipFill>
        <p:spPr>
          <a:xfrm>
            <a:off x="1382936" y="730174"/>
            <a:ext cx="6476104" cy="3858680"/>
          </a:xfrm>
          <a:prstGeom prst="round2SameRect">
            <a:avLst>
              <a:gd name="adj1" fmla="val 4803"/>
              <a:gd name="adj2" fmla="val 7119"/>
            </a:avLst>
          </a:prstGeom>
          <a:noFill/>
          <a:ln>
            <a:noFill/>
          </a:ln>
          <a:effectLst>
            <a:outerShdw blurRad="127000" dist="38100" dir="4800000" algn="tl" rotWithShape="0">
              <a:prstClr val="black">
                <a:alpha val="40000"/>
              </a:prstClr>
            </a:outerShdw>
          </a:effectLst>
        </p:spPr>
      </p:pic>
      <p:pic>
        <p:nvPicPr>
          <p:cNvPr id="409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79" b="-51"/>
          <a:stretch/>
        </p:blipFill>
        <p:spPr bwMode="auto">
          <a:xfrm rot="399792">
            <a:off x="5174602" y="1449123"/>
            <a:ext cx="2431528" cy="120044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itle 3"/>
          <p:cNvSpPr>
            <a:spLocks noGrp="1"/>
          </p:cNvSpPr>
          <p:nvPr>
            <p:ph type="title"/>
          </p:nvPr>
        </p:nvSpPr>
        <p:spPr/>
        <p:txBody>
          <a:bodyPr/>
          <a:lstStyle/>
          <a:p>
            <a:r>
              <a:rPr lang="en-US" dirty="0"/>
              <a:t>Inside Titan</a:t>
            </a:r>
          </a:p>
        </p:txBody>
      </p:sp>
      <p:sp>
        <p:nvSpPr>
          <p:cNvPr id="5" name="TextBox 4"/>
          <p:cNvSpPr txBox="1"/>
          <p:nvPr/>
        </p:nvSpPr>
        <p:spPr>
          <a:xfrm>
            <a:off x="5026233" y="2487617"/>
            <a:ext cx="2709430" cy="842784"/>
          </a:xfrm>
          <a:prstGeom prst="roundRect">
            <a:avLst/>
          </a:prstGeom>
          <a:solidFill>
            <a:srgbClr val="0088A8">
              <a:alpha val="92941"/>
            </a:srgbClr>
          </a:solidFill>
        </p:spPr>
        <p:txBody>
          <a:bodyPr wrap="square" lIns="68580" tIns="68580" rIns="68580" bIns="68580" rtlCol="0" anchor="ctr" anchorCtr="0">
            <a:spAutoFit/>
          </a:bodyPr>
          <a:lstStyle>
            <a:defPPr>
              <a:defRPr lang="en-US"/>
            </a:defPPr>
            <a:lvl1pPr>
              <a:defRPr sz="1400">
                <a:solidFill>
                  <a:schemeClr val="bg1"/>
                </a:solidFill>
              </a:defRPr>
            </a:lvl1pPr>
          </a:lstStyle>
          <a:p>
            <a:r>
              <a:rPr lang="en-US" sz="1350" dirty="0"/>
              <a:t>Predictive Analytics shows us that age is our key influencer in Titan Fuel purchases.</a:t>
            </a:r>
          </a:p>
        </p:txBody>
      </p:sp>
      <p:pic>
        <p:nvPicPr>
          <p:cNvPr id="1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13095" r="1156" b="6060"/>
          <a:stretch/>
        </p:blipFill>
        <p:spPr bwMode="auto">
          <a:xfrm>
            <a:off x="1264989" y="1182414"/>
            <a:ext cx="6718630" cy="3246104"/>
          </a:xfrm>
          <a:prstGeom prst="rect">
            <a:avLst/>
          </a:prstGeom>
          <a:noFill/>
          <a:ln>
            <a:noFill/>
          </a:ln>
          <a:effectLst>
            <a:outerShdw blurRad="127000" dist="38100" dir="4800000" algn="tl" rotWithShape="0">
              <a:prstClr val="black">
                <a:alpha val="40000"/>
              </a:prst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Rectangle 8"/>
          <p:cNvSpPr/>
          <p:nvPr/>
        </p:nvSpPr>
        <p:spPr>
          <a:xfrm>
            <a:off x="2172341" y="1897870"/>
            <a:ext cx="5394960" cy="160406"/>
          </a:xfrm>
          <a:prstGeom prst="rect">
            <a:avLst/>
          </a:prstGeom>
          <a:solidFill>
            <a:srgbClr val="005E8A"/>
          </a:solidFill>
          <a:ln w="38100">
            <a:solidFill>
              <a:srgbClr val="EC881D"/>
            </a:solidFill>
            <a:miter lim="800000"/>
            <a:headEnd/>
            <a:tailEnd/>
          </a:ln>
          <a:effectLst>
            <a:outerShdw blurRad="50800" dist="38100" dir="5400000" algn="t" rotWithShape="0">
              <a:prstClr val="black">
                <a:alpha val="40000"/>
              </a:prstClr>
            </a:outerShdw>
          </a:effectLst>
        </p:spPr>
        <p:txBody>
          <a:bodyPr wrap="square" tIns="91440" bIns="91440" rtlCol="0" anchor="t">
            <a:prstTxWarp prst="textNoShape">
              <a:avLst/>
            </a:prstTxWarp>
            <a:noAutofit/>
          </a:bodyPr>
          <a:lstStyle/>
          <a:p>
            <a:pPr algn="ctr"/>
            <a:endParaRPr lang="en-US" kern="0" dirty="0" err="1">
              <a:solidFill>
                <a:prstClr val="white"/>
              </a:solidFill>
            </a:endParaRPr>
          </a:p>
        </p:txBody>
      </p:sp>
    </p:spTree>
    <p:extLst>
      <p:ext uri="{BB962C8B-B14F-4D97-AF65-F5344CB8AC3E}">
        <p14:creationId xmlns:p14="http://schemas.microsoft.com/office/powerpoint/2010/main" val="3539865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par>
                                <p:cTn id="8" presetID="6" presetClass="emph" presetSubtype="0" decel="100000" fill="hold" nodeType="withEffect">
                                  <p:stCondLst>
                                    <p:cond delay="0"/>
                                  </p:stCondLst>
                                  <p:childTnLst>
                                    <p:animScale>
                                      <p:cBhvr>
                                        <p:cTn id="9" dur="1250" fill="hold"/>
                                        <p:tgtEl>
                                          <p:spTgt spid="4098"/>
                                        </p:tgtEl>
                                      </p:cBhvr>
                                      <p:by x="280000" y="280000"/>
                                    </p:animScale>
                                  </p:childTnLst>
                                </p:cTn>
                              </p:par>
                              <p:par>
                                <p:cTn id="10" presetID="8" presetClass="emph" presetSubtype="0" decel="100000" fill="hold" nodeType="withEffect">
                                  <p:stCondLst>
                                    <p:cond delay="0"/>
                                  </p:stCondLst>
                                  <p:childTnLst>
                                    <p:animRot by="-390000">
                                      <p:cBhvr>
                                        <p:cTn id="11" dur="1250" fill="hold"/>
                                        <p:tgtEl>
                                          <p:spTgt spid="4098"/>
                                        </p:tgtEl>
                                        <p:attrNameLst>
                                          <p:attrName>r</p:attrName>
                                        </p:attrNameLst>
                                      </p:cBhvr>
                                    </p:animRot>
                                  </p:childTnLst>
                                </p:cTn>
                              </p:par>
                              <p:par>
                                <p:cTn id="12" presetID="42" presetClass="path" presetSubtype="0" decel="100000" fill="hold" nodeType="withEffect">
                                  <p:stCondLst>
                                    <p:cond delay="0"/>
                                  </p:stCondLst>
                                  <p:childTnLst>
                                    <p:animMotion origin="layout" path="M -4.72222E-6 3.20988E-6 L -0.1934 0.12839 " pathEditMode="relative" rAng="0" ptsTypes="AA">
                                      <p:cBhvr>
                                        <p:cTn id="13" dur="1250" fill="hold"/>
                                        <p:tgtEl>
                                          <p:spTgt spid="4098"/>
                                        </p:tgtEl>
                                        <p:attrNameLst>
                                          <p:attrName>ppt_x</p:attrName>
                                          <p:attrName>ppt_y</p:attrName>
                                        </p:attrNameLst>
                                      </p:cBhvr>
                                      <p:rCtr x="-9670" y="6420"/>
                                    </p:animMotion>
                                  </p:childTnLst>
                                </p:cTn>
                              </p:par>
                              <p:par>
                                <p:cTn id="14" presetID="10" presetClass="exit" presetSubtype="0" fill="hold" nodeType="withEffect">
                                  <p:stCondLst>
                                    <p:cond delay="750"/>
                                  </p:stCondLst>
                                  <p:childTnLst>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par>
                                <p:cTn id="17" presetID="10" presetClass="entr" presetSubtype="0" fill="hold" nodeType="withEffect">
                                  <p:stCondLst>
                                    <p:cond delay="10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50"/>
                                        <p:tgtEl>
                                          <p:spTgt spid="10"/>
                                        </p:tgtEl>
                                      </p:cBhvr>
                                    </p:animEffect>
                                  </p:childTnLst>
                                </p:cTn>
                              </p:par>
                            </p:childTnLst>
                          </p:cTn>
                        </p:par>
                        <p:par>
                          <p:cTn id="20" fill="hold">
                            <p:stCondLst>
                              <p:cond delay="1250"/>
                            </p:stCondLst>
                            <p:childTnLst>
                              <p:par>
                                <p:cTn id="21" presetID="10" presetClass="exit" presetSubtype="0" fill="hold" nodeType="afterEffect">
                                  <p:stCondLst>
                                    <p:cond delay="0"/>
                                  </p:stCondLst>
                                  <p:childTnLst>
                                    <p:animEffect transition="out" filter="fade">
                                      <p:cBhvr>
                                        <p:cTn id="22" dur="250"/>
                                        <p:tgtEl>
                                          <p:spTgt spid="4098"/>
                                        </p:tgtEl>
                                      </p:cBhvr>
                                    </p:animEffect>
                                    <p:set>
                                      <p:cBhvr>
                                        <p:cTn id="23" dur="1" fill="hold">
                                          <p:stCondLst>
                                            <p:cond delay="249"/>
                                          </p:stCondLst>
                                        </p:cTn>
                                        <p:tgtEl>
                                          <p:spTgt spid="4098"/>
                                        </p:tgtEl>
                                        <p:attrNameLst>
                                          <p:attrName>style.visibility</p:attrName>
                                        </p:attrNameLst>
                                      </p:cBhvr>
                                      <p:to>
                                        <p:strVal val="hidden"/>
                                      </p:to>
                                    </p:set>
                                  </p:childTnLst>
                                </p:cTn>
                              </p:par>
                            </p:childTnLst>
                          </p:cTn>
                        </p:par>
                        <p:par>
                          <p:cTn id="24" fill="hold">
                            <p:stCondLst>
                              <p:cond delay="1500"/>
                            </p:stCondLst>
                            <p:childTnLst>
                              <p:par>
                                <p:cTn id="25" presetID="42"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6" presetClass="emph" presetSubtype="0" fill="hold" grpId="1" nodeType="withEffect">
                                  <p:stCondLst>
                                    <p:cond delay="0"/>
                                  </p:stCondLst>
                                  <p:childTnLst>
                                    <p:animScale>
                                      <p:cBhvr>
                                        <p:cTn id="34"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9"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28749" y="4091507"/>
            <a:ext cx="6257925" cy="595908"/>
          </a:xfrm>
          <a:prstGeom prst="roundRect">
            <a:avLst>
              <a:gd name="adj" fmla="val 25486"/>
            </a:avLst>
          </a:prstGeom>
          <a:solidFill>
            <a:srgbClr val="0088A8"/>
          </a:solidFill>
        </p:spPr>
        <p:txBody>
          <a:bodyPr wrap="square" lIns="68580" tIns="68580" rIns="0" bIns="68580" rtlCol="0" anchor="ctr" anchorCtr="0">
            <a:spAutoFit/>
          </a:bodyPr>
          <a:lstStyle>
            <a:defPPr>
              <a:defRPr lang="en-US"/>
            </a:defPPr>
            <a:lvl1pPr>
              <a:defRPr sz="1400">
                <a:solidFill>
                  <a:schemeClr val="bg1"/>
                </a:solidFill>
              </a:defRPr>
            </a:lvl1pPr>
          </a:lstStyle>
          <a:p>
            <a:r>
              <a:rPr lang="en-US" sz="1300" dirty="0"/>
              <a:t>Time Graph Analysis shows Titan Fuel revenue has been trending </a:t>
            </a:r>
            <a:br>
              <a:rPr lang="en-US" sz="1300" dirty="0"/>
            </a:br>
            <a:r>
              <a:rPr lang="en-US" sz="1300" dirty="0"/>
              <a:t>down in recent weeks.</a:t>
            </a:r>
          </a:p>
        </p:txBody>
      </p:sp>
      <p:grpSp>
        <p:nvGrpSpPr>
          <p:cNvPr id="78" name="Group 77"/>
          <p:cNvGrpSpPr/>
          <p:nvPr/>
        </p:nvGrpSpPr>
        <p:grpSpPr>
          <a:xfrm>
            <a:off x="1261640" y="1597305"/>
            <a:ext cx="6504973" cy="2430685"/>
            <a:chOff x="1261640" y="1597305"/>
            <a:chExt cx="6504973" cy="2430685"/>
          </a:xfrm>
        </p:grpSpPr>
        <p:grpSp>
          <p:nvGrpSpPr>
            <p:cNvPr id="77" name="Group 76"/>
            <p:cNvGrpSpPr/>
            <p:nvPr/>
          </p:nvGrpSpPr>
          <p:grpSpPr>
            <a:xfrm>
              <a:off x="1261640" y="1597305"/>
              <a:ext cx="6504973" cy="2430685"/>
              <a:chOff x="1261640" y="1597305"/>
              <a:chExt cx="6504973" cy="2430685"/>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3798" t="31046" r="15064" b="21674"/>
              <a:stretch/>
            </p:blipFill>
            <p:spPr>
              <a:xfrm>
                <a:off x="1261640" y="1597305"/>
                <a:ext cx="6504973" cy="2430685"/>
              </a:xfrm>
              <a:prstGeom prst="rect">
                <a:avLst/>
              </a:prstGeom>
            </p:spPr>
          </p:pic>
          <p:grpSp>
            <p:nvGrpSpPr>
              <p:cNvPr id="76" name="Group 75"/>
              <p:cNvGrpSpPr/>
              <p:nvPr/>
            </p:nvGrpSpPr>
            <p:grpSpPr>
              <a:xfrm>
                <a:off x="1539433" y="2056675"/>
                <a:ext cx="6123430" cy="1855568"/>
                <a:chOff x="1539433" y="2056675"/>
                <a:chExt cx="6123430" cy="1855568"/>
              </a:xfrm>
            </p:grpSpPr>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16836" t="41165" r="16329" b="23890"/>
                <a:stretch/>
              </p:blipFill>
              <p:spPr>
                <a:xfrm>
                  <a:off x="1539433" y="2118167"/>
                  <a:ext cx="6111434" cy="1794076"/>
                </a:xfrm>
                <a:prstGeom prst="rect">
                  <a:avLst/>
                </a:prstGeom>
              </p:spPr>
            </p:pic>
            <p:sp>
              <p:nvSpPr>
                <p:cNvPr id="57" name="TextBox 56"/>
                <p:cNvSpPr txBox="1"/>
                <p:nvPr/>
              </p:nvSpPr>
              <p:spPr>
                <a:xfrm>
                  <a:off x="3431915" y="2056675"/>
                  <a:ext cx="2475357" cy="209288"/>
                </a:xfrm>
                <a:prstGeom prst="rect">
                  <a:avLst/>
                </a:prstGeom>
                <a:solidFill>
                  <a:schemeClr val="bg1"/>
                </a:solidFill>
              </p:spPr>
              <p:txBody>
                <a:bodyPr wrap="none" lIns="0" tIns="0" rIns="0" bIns="0" rtlCol="0" anchor="ctr" anchorCtr="0">
                  <a:noAutofit/>
                </a:bodyPr>
                <a:lstStyle>
                  <a:defPPr>
                    <a:defRPr lang="en-US"/>
                  </a:defPPr>
                  <a:lvl1pPr algn="ctr">
                    <a:lnSpc>
                      <a:spcPct val="95000"/>
                    </a:lnSpc>
                    <a:spcBef>
                      <a:spcPts val="400"/>
                    </a:spcBef>
                    <a:defRPr sz="800" b="1">
                      <a:solidFill>
                        <a:srgbClr val="82A2BE"/>
                      </a:solidFill>
                    </a:defRPr>
                  </a:lvl1pPr>
                </a:lstStyle>
                <a:p>
                  <a:r>
                    <a:rPr lang="en-US" dirty="0"/>
                    <a:t>Time Graph Analysis – Titan Fuel: All </a:t>
                  </a:r>
                  <a:r>
                    <a:rPr lang="en-US" dirty="0" err="1"/>
                    <a:t>MultiPacks</a:t>
                  </a:r>
                  <a:endParaRPr lang="en-US" dirty="0"/>
                </a:p>
              </p:txBody>
            </p:sp>
            <p:sp>
              <p:nvSpPr>
                <p:cNvPr id="58" name="TextBox 57"/>
                <p:cNvSpPr txBox="1"/>
                <p:nvPr/>
              </p:nvSpPr>
              <p:spPr>
                <a:xfrm rot="16200000">
                  <a:off x="1070882" y="2958003"/>
                  <a:ext cx="1048009" cy="97720"/>
                </a:xfrm>
                <a:prstGeom prst="rect">
                  <a:avLst/>
                </a:prstGeom>
                <a:solidFill>
                  <a:schemeClr val="bg1"/>
                </a:solidFill>
              </p:spPr>
              <p:txBody>
                <a:bodyPr wrap="none" lIns="0" tIns="0" rIns="0" bIns="0" rtlCol="0" anchor="ctr" anchorCtr="0">
                  <a:noAutofit/>
                </a:bodyPr>
                <a:lstStyle/>
                <a:p>
                  <a:pPr algn="ctr">
                    <a:lnSpc>
                      <a:spcPct val="95000"/>
                    </a:lnSpc>
                    <a:spcBef>
                      <a:spcPts val="400"/>
                    </a:spcBef>
                  </a:pPr>
                  <a:r>
                    <a:rPr lang="en-US" sz="800" b="1" dirty="0">
                      <a:solidFill>
                        <a:srgbClr val="82A2BE"/>
                      </a:solidFill>
                    </a:rPr>
                    <a:t>Purchase Quantity</a:t>
                  </a:r>
                </a:p>
              </p:txBody>
            </p:sp>
            <p:grpSp>
              <p:nvGrpSpPr>
                <p:cNvPr id="59" name="Group 58"/>
                <p:cNvGrpSpPr/>
                <p:nvPr/>
              </p:nvGrpSpPr>
              <p:grpSpPr>
                <a:xfrm>
                  <a:off x="6435524" y="2419106"/>
                  <a:ext cx="1227339" cy="1064150"/>
                  <a:chOff x="6400799" y="2476981"/>
                  <a:chExt cx="1227339" cy="1064150"/>
                </a:xfrm>
              </p:grpSpPr>
              <p:pic>
                <p:nvPicPr>
                  <p:cNvPr id="60" name="Picture 59"/>
                  <p:cNvPicPr>
                    <a:picLocks noChangeAspect="1"/>
                  </p:cNvPicPr>
                  <p:nvPr/>
                </p:nvPicPr>
                <p:blipFill rotWithShape="1">
                  <a:blip r:embed="rId4">
                    <a:extLst>
                      <a:ext uri="{28A0092B-C50C-407E-A947-70E740481C1C}">
                        <a14:useLocalDpi xmlns:a14="http://schemas.microsoft.com/office/drawing/2010/main" val="0"/>
                      </a:ext>
                    </a:extLst>
                  </a:blip>
                  <a:srcRect l="70000" t="48154" r="16708" b="37417"/>
                  <a:stretch/>
                </p:blipFill>
                <p:spPr>
                  <a:xfrm>
                    <a:off x="6400800" y="2476981"/>
                    <a:ext cx="1215432" cy="740781"/>
                  </a:xfrm>
                  <a:prstGeom prst="rect">
                    <a:avLst/>
                  </a:prstGeom>
                </p:spPr>
              </p:pic>
              <p:pic>
                <p:nvPicPr>
                  <p:cNvPr id="61" name="Picture 60"/>
                  <p:cNvPicPr>
                    <a:picLocks noChangeAspect="1"/>
                  </p:cNvPicPr>
                  <p:nvPr/>
                </p:nvPicPr>
                <p:blipFill rotWithShape="1">
                  <a:blip r:embed="rId4">
                    <a:extLst>
                      <a:ext uri="{28A0092B-C50C-407E-A947-70E740481C1C}">
                        <a14:useLocalDpi xmlns:a14="http://schemas.microsoft.com/office/drawing/2010/main" val="0"/>
                      </a:ext>
                    </a:extLst>
                  </a:blip>
                  <a:srcRect l="70000" t="52452" r="16578" b="37417"/>
                  <a:stretch/>
                </p:blipFill>
                <p:spPr>
                  <a:xfrm>
                    <a:off x="6400799" y="3020992"/>
                    <a:ext cx="1227339" cy="520139"/>
                  </a:xfrm>
                  <a:prstGeom prst="rect">
                    <a:avLst/>
                  </a:prstGeom>
                </p:spPr>
              </p:pic>
            </p:grpSp>
            <p:sp>
              <p:nvSpPr>
                <p:cNvPr id="62" name="TextBox 61"/>
                <p:cNvSpPr txBox="1"/>
                <p:nvPr/>
              </p:nvSpPr>
              <p:spPr>
                <a:xfrm>
                  <a:off x="3713476" y="3763405"/>
                  <a:ext cx="1181261" cy="138959"/>
                </a:xfrm>
                <a:prstGeom prst="rect">
                  <a:avLst/>
                </a:prstGeom>
                <a:solidFill>
                  <a:schemeClr val="bg1"/>
                </a:solidFill>
              </p:spPr>
              <p:txBody>
                <a:bodyPr wrap="none" lIns="0" tIns="0" rIns="0" bIns="0" rtlCol="0" anchor="ctr" anchorCtr="0">
                  <a:noAutofit/>
                </a:bodyPr>
                <a:lstStyle>
                  <a:defPPr>
                    <a:defRPr lang="en-US"/>
                  </a:defPPr>
                  <a:lvl1pPr algn="ctr">
                    <a:lnSpc>
                      <a:spcPct val="95000"/>
                    </a:lnSpc>
                    <a:spcBef>
                      <a:spcPts val="400"/>
                    </a:spcBef>
                    <a:defRPr sz="800" b="1">
                      <a:solidFill>
                        <a:srgbClr val="82A2BE"/>
                      </a:solidFill>
                    </a:defRPr>
                  </a:lvl1pPr>
                </a:lstStyle>
                <a:p>
                  <a:r>
                    <a:rPr lang="en-US" dirty="0"/>
                    <a:t>Time Interval: Week</a:t>
                  </a:r>
                </a:p>
              </p:txBody>
            </p:sp>
            <p:sp>
              <p:nvSpPr>
                <p:cNvPr id="69" name="TextBox 68"/>
                <p:cNvSpPr txBox="1"/>
                <p:nvPr/>
              </p:nvSpPr>
              <p:spPr>
                <a:xfrm>
                  <a:off x="1958771" y="3645693"/>
                  <a:ext cx="466729" cy="83401"/>
                </a:xfrm>
                <a:prstGeom prst="rect">
                  <a:avLst/>
                </a:prstGeom>
                <a:solidFill>
                  <a:schemeClr val="bg1"/>
                </a:solidFill>
              </p:spPr>
              <p:txBody>
                <a:bodyPr wrap="none" lIns="0" tIns="0" rIns="0" bIns="0" rtlCol="0" anchor="b" anchorCtr="0">
                  <a:noAutofit/>
                </a:bodyPr>
                <a:lstStyle>
                  <a:defPPr>
                    <a:defRPr lang="en-US"/>
                  </a:defPPr>
                  <a:lvl1pPr algn="ctr">
                    <a:lnSpc>
                      <a:spcPct val="95000"/>
                    </a:lnSpc>
                    <a:spcBef>
                      <a:spcPts val="400"/>
                    </a:spcBef>
                    <a:defRPr sz="800" b="1">
                      <a:solidFill>
                        <a:srgbClr val="82A2BE"/>
                      </a:solidFill>
                    </a:defRPr>
                  </a:lvl1pPr>
                </a:lstStyle>
                <a:p>
                  <a:r>
                    <a:rPr lang="en-US" sz="500" b="0" dirty="0">
                      <a:solidFill>
                        <a:schemeClr val="bg1">
                          <a:lumMod val="50000"/>
                        </a:schemeClr>
                      </a:solidFill>
                    </a:rPr>
                    <a:t>2015-Week 1</a:t>
                  </a:r>
                </a:p>
              </p:txBody>
            </p:sp>
            <p:sp>
              <p:nvSpPr>
                <p:cNvPr id="70" name="TextBox 69"/>
                <p:cNvSpPr txBox="1"/>
                <p:nvPr/>
              </p:nvSpPr>
              <p:spPr>
                <a:xfrm>
                  <a:off x="2625525" y="3645693"/>
                  <a:ext cx="466729" cy="83401"/>
                </a:xfrm>
                <a:prstGeom prst="rect">
                  <a:avLst/>
                </a:prstGeom>
                <a:solidFill>
                  <a:schemeClr val="bg1"/>
                </a:solidFill>
              </p:spPr>
              <p:txBody>
                <a:bodyPr wrap="none" lIns="0" tIns="0" rIns="0" bIns="0" rtlCol="0" anchor="b" anchorCtr="0">
                  <a:noAutofit/>
                </a:bodyPr>
                <a:lstStyle>
                  <a:defPPr>
                    <a:defRPr lang="en-US"/>
                  </a:defPPr>
                  <a:lvl1pPr algn="ctr">
                    <a:lnSpc>
                      <a:spcPct val="95000"/>
                    </a:lnSpc>
                    <a:spcBef>
                      <a:spcPts val="400"/>
                    </a:spcBef>
                    <a:defRPr sz="800" b="1">
                      <a:solidFill>
                        <a:srgbClr val="82A2BE"/>
                      </a:solidFill>
                    </a:defRPr>
                  </a:lvl1pPr>
                </a:lstStyle>
                <a:p>
                  <a:r>
                    <a:rPr lang="en-US" sz="500" b="0" dirty="0">
                      <a:solidFill>
                        <a:schemeClr val="bg1">
                          <a:lumMod val="50000"/>
                        </a:schemeClr>
                      </a:solidFill>
                    </a:rPr>
                    <a:t>2015-Week 2</a:t>
                  </a:r>
                </a:p>
              </p:txBody>
            </p:sp>
            <p:sp>
              <p:nvSpPr>
                <p:cNvPr id="71" name="TextBox 70"/>
                <p:cNvSpPr txBox="1"/>
                <p:nvPr/>
              </p:nvSpPr>
              <p:spPr>
                <a:xfrm>
                  <a:off x="3311325" y="3645693"/>
                  <a:ext cx="466729" cy="83401"/>
                </a:xfrm>
                <a:prstGeom prst="rect">
                  <a:avLst/>
                </a:prstGeom>
                <a:solidFill>
                  <a:schemeClr val="bg1"/>
                </a:solidFill>
              </p:spPr>
              <p:txBody>
                <a:bodyPr wrap="none" lIns="0" tIns="0" rIns="0" bIns="0" rtlCol="0" anchor="b" anchorCtr="0">
                  <a:noAutofit/>
                </a:bodyPr>
                <a:lstStyle>
                  <a:defPPr>
                    <a:defRPr lang="en-US"/>
                  </a:defPPr>
                  <a:lvl1pPr algn="ctr">
                    <a:lnSpc>
                      <a:spcPct val="95000"/>
                    </a:lnSpc>
                    <a:spcBef>
                      <a:spcPts val="400"/>
                    </a:spcBef>
                    <a:defRPr sz="800" b="1">
                      <a:solidFill>
                        <a:srgbClr val="82A2BE"/>
                      </a:solidFill>
                    </a:defRPr>
                  </a:lvl1pPr>
                </a:lstStyle>
                <a:p>
                  <a:r>
                    <a:rPr lang="en-US" sz="500" b="0" dirty="0">
                      <a:solidFill>
                        <a:schemeClr val="bg1">
                          <a:lumMod val="50000"/>
                        </a:schemeClr>
                      </a:solidFill>
                    </a:rPr>
                    <a:t>2015-Week 3</a:t>
                  </a:r>
                </a:p>
              </p:txBody>
            </p:sp>
            <p:sp>
              <p:nvSpPr>
                <p:cNvPr id="72" name="TextBox 71"/>
                <p:cNvSpPr txBox="1"/>
                <p:nvPr/>
              </p:nvSpPr>
              <p:spPr>
                <a:xfrm>
                  <a:off x="3939971" y="3645693"/>
                  <a:ext cx="466729" cy="83401"/>
                </a:xfrm>
                <a:prstGeom prst="rect">
                  <a:avLst/>
                </a:prstGeom>
                <a:solidFill>
                  <a:schemeClr val="bg1"/>
                </a:solidFill>
              </p:spPr>
              <p:txBody>
                <a:bodyPr wrap="none" lIns="0" tIns="0" rIns="0" bIns="0" rtlCol="0" anchor="b" anchorCtr="0">
                  <a:noAutofit/>
                </a:bodyPr>
                <a:lstStyle>
                  <a:defPPr>
                    <a:defRPr lang="en-US"/>
                  </a:defPPr>
                  <a:lvl1pPr algn="ctr">
                    <a:lnSpc>
                      <a:spcPct val="95000"/>
                    </a:lnSpc>
                    <a:spcBef>
                      <a:spcPts val="400"/>
                    </a:spcBef>
                    <a:defRPr sz="800" b="1">
                      <a:solidFill>
                        <a:srgbClr val="82A2BE"/>
                      </a:solidFill>
                    </a:defRPr>
                  </a:lvl1pPr>
                </a:lstStyle>
                <a:p>
                  <a:r>
                    <a:rPr lang="en-US" sz="500" b="0" dirty="0">
                      <a:solidFill>
                        <a:schemeClr val="bg1">
                          <a:lumMod val="50000"/>
                        </a:schemeClr>
                      </a:solidFill>
                    </a:rPr>
                    <a:t>2015-Week 4</a:t>
                  </a:r>
                </a:p>
              </p:txBody>
            </p:sp>
            <p:sp>
              <p:nvSpPr>
                <p:cNvPr id="73" name="TextBox 72"/>
                <p:cNvSpPr txBox="1"/>
                <p:nvPr/>
              </p:nvSpPr>
              <p:spPr>
                <a:xfrm>
                  <a:off x="4606725" y="3645693"/>
                  <a:ext cx="466729" cy="83401"/>
                </a:xfrm>
                <a:prstGeom prst="rect">
                  <a:avLst/>
                </a:prstGeom>
                <a:solidFill>
                  <a:schemeClr val="bg1"/>
                </a:solidFill>
              </p:spPr>
              <p:txBody>
                <a:bodyPr wrap="none" lIns="0" tIns="0" rIns="0" bIns="0" rtlCol="0" anchor="b" anchorCtr="0">
                  <a:noAutofit/>
                </a:bodyPr>
                <a:lstStyle>
                  <a:defPPr>
                    <a:defRPr lang="en-US"/>
                  </a:defPPr>
                  <a:lvl1pPr algn="ctr">
                    <a:lnSpc>
                      <a:spcPct val="95000"/>
                    </a:lnSpc>
                    <a:spcBef>
                      <a:spcPts val="400"/>
                    </a:spcBef>
                    <a:defRPr sz="800" b="1">
                      <a:solidFill>
                        <a:srgbClr val="82A2BE"/>
                      </a:solidFill>
                    </a:defRPr>
                  </a:lvl1pPr>
                </a:lstStyle>
                <a:p>
                  <a:r>
                    <a:rPr lang="en-US" sz="500" b="0" dirty="0">
                      <a:solidFill>
                        <a:schemeClr val="bg1">
                          <a:lumMod val="50000"/>
                        </a:schemeClr>
                      </a:solidFill>
                    </a:rPr>
                    <a:t>2015-Week 5</a:t>
                  </a:r>
                </a:p>
              </p:txBody>
            </p:sp>
            <p:sp>
              <p:nvSpPr>
                <p:cNvPr id="74" name="TextBox 73"/>
                <p:cNvSpPr txBox="1"/>
                <p:nvPr/>
              </p:nvSpPr>
              <p:spPr>
                <a:xfrm>
                  <a:off x="5292525" y="3645693"/>
                  <a:ext cx="466729" cy="83401"/>
                </a:xfrm>
                <a:prstGeom prst="rect">
                  <a:avLst/>
                </a:prstGeom>
                <a:solidFill>
                  <a:schemeClr val="bg1"/>
                </a:solidFill>
              </p:spPr>
              <p:txBody>
                <a:bodyPr wrap="none" lIns="0" tIns="0" rIns="0" bIns="0" rtlCol="0" anchor="b" anchorCtr="0">
                  <a:noAutofit/>
                </a:bodyPr>
                <a:lstStyle>
                  <a:defPPr>
                    <a:defRPr lang="en-US"/>
                  </a:defPPr>
                  <a:lvl1pPr algn="ctr">
                    <a:lnSpc>
                      <a:spcPct val="95000"/>
                    </a:lnSpc>
                    <a:spcBef>
                      <a:spcPts val="400"/>
                    </a:spcBef>
                    <a:defRPr sz="800" b="1">
                      <a:solidFill>
                        <a:srgbClr val="82A2BE"/>
                      </a:solidFill>
                    </a:defRPr>
                  </a:lvl1pPr>
                </a:lstStyle>
                <a:p>
                  <a:r>
                    <a:rPr lang="en-US" sz="500" b="0" dirty="0">
                      <a:solidFill>
                        <a:schemeClr val="bg1">
                          <a:lumMod val="50000"/>
                        </a:schemeClr>
                      </a:solidFill>
                    </a:rPr>
                    <a:t>2015-Week 6</a:t>
                  </a:r>
                </a:p>
              </p:txBody>
            </p:sp>
            <p:sp>
              <p:nvSpPr>
                <p:cNvPr id="75" name="TextBox 74"/>
                <p:cNvSpPr txBox="1"/>
                <p:nvPr/>
              </p:nvSpPr>
              <p:spPr>
                <a:xfrm>
                  <a:off x="5925940" y="3645693"/>
                  <a:ext cx="466729" cy="83401"/>
                </a:xfrm>
                <a:prstGeom prst="rect">
                  <a:avLst/>
                </a:prstGeom>
                <a:solidFill>
                  <a:schemeClr val="bg1"/>
                </a:solidFill>
              </p:spPr>
              <p:txBody>
                <a:bodyPr wrap="none" lIns="0" tIns="0" rIns="0" bIns="0" rtlCol="0" anchor="b" anchorCtr="0">
                  <a:noAutofit/>
                </a:bodyPr>
                <a:lstStyle>
                  <a:defPPr>
                    <a:defRPr lang="en-US"/>
                  </a:defPPr>
                  <a:lvl1pPr algn="ctr">
                    <a:lnSpc>
                      <a:spcPct val="95000"/>
                    </a:lnSpc>
                    <a:spcBef>
                      <a:spcPts val="400"/>
                    </a:spcBef>
                    <a:defRPr sz="800" b="1">
                      <a:solidFill>
                        <a:srgbClr val="82A2BE"/>
                      </a:solidFill>
                    </a:defRPr>
                  </a:lvl1pPr>
                </a:lstStyle>
                <a:p>
                  <a:r>
                    <a:rPr lang="en-US" sz="500" b="0" dirty="0">
                      <a:solidFill>
                        <a:schemeClr val="bg1">
                          <a:lumMod val="50000"/>
                        </a:schemeClr>
                      </a:solidFill>
                    </a:rPr>
                    <a:t>2015-Week 7</a:t>
                  </a:r>
                </a:p>
              </p:txBody>
            </p:sp>
          </p:grpSp>
        </p:grpSp>
        <p:sp>
          <p:nvSpPr>
            <p:cNvPr id="63" name="TextBox 62"/>
            <p:cNvSpPr txBox="1"/>
            <p:nvPr/>
          </p:nvSpPr>
          <p:spPr>
            <a:xfrm>
              <a:off x="1663504" y="2321931"/>
              <a:ext cx="285750" cy="125272"/>
            </a:xfrm>
            <a:prstGeom prst="rect">
              <a:avLst/>
            </a:prstGeom>
            <a:solidFill>
              <a:schemeClr val="bg1"/>
            </a:solidFill>
          </p:spPr>
          <p:txBody>
            <a:bodyPr wrap="none" lIns="0" tIns="0" rIns="0" bIns="0" rtlCol="0" anchor="ctr" anchorCtr="0">
              <a:noAutofit/>
            </a:bodyPr>
            <a:lstStyle>
              <a:defPPr>
                <a:defRPr lang="en-US"/>
              </a:defPPr>
              <a:lvl1pPr algn="ctr">
                <a:lnSpc>
                  <a:spcPct val="95000"/>
                </a:lnSpc>
                <a:spcBef>
                  <a:spcPts val="400"/>
                </a:spcBef>
                <a:defRPr sz="800" b="1">
                  <a:solidFill>
                    <a:srgbClr val="82A2BE"/>
                  </a:solidFill>
                </a:defRPr>
              </a:lvl1pPr>
            </a:lstStyle>
            <a:p>
              <a:pPr algn="r"/>
              <a:r>
                <a:rPr lang="en-US" sz="700" b="0" dirty="0">
                  <a:solidFill>
                    <a:schemeClr val="bg1">
                      <a:lumMod val="50000"/>
                    </a:schemeClr>
                  </a:solidFill>
                </a:rPr>
                <a:t>2500</a:t>
              </a:r>
            </a:p>
          </p:txBody>
        </p:sp>
        <p:sp>
          <p:nvSpPr>
            <p:cNvPr id="64" name="TextBox 63"/>
            <p:cNvSpPr txBox="1"/>
            <p:nvPr/>
          </p:nvSpPr>
          <p:spPr>
            <a:xfrm>
              <a:off x="1663504" y="2559393"/>
              <a:ext cx="285750" cy="125272"/>
            </a:xfrm>
            <a:prstGeom prst="rect">
              <a:avLst/>
            </a:prstGeom>
            <a:solidFill>
              <a:schemeClr val="bg1"/>
            </a:solidFill>
          </p:spPr>
          <p:txBody>
            <a:bodyPr wrap="none" lIns="0" tIns="0" rIns="0" bIns="0" rtlCol="0" anchor="ctr" anchorCtr="0">
              <a:noAutofit/>
            </a:bodyPr>
            <a:lstStyle>
              <a:defPPr>
                <a:defRPr lang="en-US"/>
              </a:defPPr>
              <a:lvl1pPr algn="ctr">
                <a:lnSpc>
                  <a:spcPct val="95000"/>
                </a:lnSpc>
                <a:spcBef>
                  <a:spcPts val="400"/>
                </a:spcBef>
                <a:defRPr sz="800" b="1">
                  <a:solidFill>
                    <a:srgbClr val="82A2BE"/>
                  </a:solidFill>
                </a:defRPr>
              </a:lvl1pPr>
            </a:lstStyle>
            <a:p>
              <a:pPr algn="r"/>
              <a:r>
                <a:rPr lang="en-US" sz="700" b="0" dirty="0">
                  <a:solidFill>
                    <a:schemeClr val="bg1">
                      <a:lumMod val="50000"/>
                    </a:schemeClr>
                  </a:solidFill>
                </a:rPr>
                <a:t>2000</a:t>
              </a:r>
            </a:p>
          </p:txBody>
        </p:sp>
        <p:sp>
          <p:nvSpPr>
            <p:cNvPr id="65" name="TextBox 64"/>
            <p:cNvSpPr txBox="1"/>
            <p:nvPr/>
          </p:nvSpPr>
          <p:spPr>
            <a:xfrm>
              <a:off x="1663504" y="2796855"/>
              <a:ext cx="285750" cy="125272"/>
            </a:xfrm>
            <a:prstGeom prst="rect">
              <a:avLst/>
            </a:prstGeom>
            <a:solidFill>
              <a:schemeClr val="bg1"/>
            </a:solidFill>
          </p:spPr>
          <p:txBody>
            <a:bodyPr wrap="none" lIns="0" tIns="0" rIns="0" bIns="0" rtlCol="0" anchor="ctr" anchorCtr="0">
              <a:noAutofit/>
            </a:bodyPr>
            <a:lstStyle>
              <a:defPPr>
                <a:defRPr lang="en-US"/>
              </a:defPPr>
              <a:lvl1pPr algn="ctr">
                <a:lnSpc>
                  <a:spcPct val="95000"/>
                </a:lnSpc>
                <a:spcBef>
                  <a:spcPts val="400"/>
                </a:spcBef>
                <a:defRPr sz="800" b="1">
                  <a:solidFill>
                    <a:srgbClr val="82A2BE"/>
                  </a:solidFill>
                </a:defRPr>
              </a:lvl1pPr>
            </a:lstStyle>
            <a:p>
              <a:pPr algn="r"/>
              <a:r>
                <a:rPr lang="en-US" sz="700" b="0" dirty="0">
                  <a:solidFill>
                    <a:schemeClr val="bg1">
                      <a:lumMod val="50000"/>
                    </a:schemeClr>
                  </a:solidFill>
                </a:rPr>
                <a:t>1500</a:t>
              </a:r>
            </a:p>
          </p:txBody>
        </p:sp>
        <p:sp>
          <p:nvSpPr>
            <p:cNvPr id="66" name="TextBox 65"/>
            <p:cNvSpPr txBox="1"/>
            <p:nvPr/>
          </p:nvSpPr>
          <p:spPr>
            <a:xfrm>
              <a:off x="1663504" y="3034317"/>
              <a:ext cx="285750" cy="125272"/>
            </a:xfrm>
            <a:prstGeom prst="rect">
              <a:avLst/>
            </a:prstGeom>
            <a:solidFill>
              <a:schemeClr val="bg1"/>
            </a:solidFill>
          </p:spPr>
          <p:txBody>
            <a:bodyPr wrap="none" lIns="0" tIns="0" rIns="0" bIns="0" rtlCol="0" anchor="ctr" anchorCtr="0">
              <a:noAutofit/>
            </a:bodyPr>
            <a:lstStyle>
              <a:defPPr>
                <a:defRPr lang="en-US"/>
              </a:defPPr>
              <a:lvl1pPr algn="ctr">
                <a:lnSpc>
                  <a:spcPct val="95000"/>
                </a:lnSpc>
                <a:spcBef>
                  <a:spcPts val="400"/>
                </a:spcBef>
                <a:defRPr sz="800" b="1">
                  <a:solidFill>
                    <a:srgbClr val="82A2BE"/>
                  </a:solidFill>
                </a:defRPr>
              </a:lvl1pPr>
            </a:lstStyle>
            <a:p>
              <a:pPr algn="r"/>
              <a:r>
                <a:rPr lang="en-US" sz="700" b="0" dirty="0">
                  <a:solidFill>
                    <a:schemeClr val="bg1">
                      <a:lumMod val="50000"/>
                    </a:schemeClr>
                  </a:solidFill>
                </a:rPr>
                <a:t>1000</a:t>
              </a:r>
            </a:p>
          </p:txBody>
        </p:sp>
        <p:sp>
          <p:nvSpPr>
            <p:cNvPr id="67" name="TextBox 66"/>
            <p:cNvSpPr txBox="1"/>
            <p:nvPr/>
          </p:nvSpPr>
          <p:spPr>
            <a:xfrm>
              <a:off x="1663504" y="3271779"/>
              <a:ext cx="285750" cy="125272"/>
            </a:xfrm>
            <a:prstGeom prst="rect">
              <a:avLst/>
            </a:prstGeom>
            <a:solidFill>
              <a:schemeClr val="bg1"/>
            </a:solidFill>
          </p:spPr>
          <p:txBody>
            <a:bodyPr wrap="none" lIns="0" tIns="0" rIns="0" bIns="0" rtlCol="0" anchor="ctr" anchorCtr="0">
              <a:noAutofit/>
            </a:bodyPr>
            <a:lstStyle>
              <a:defPPr>
                <a:defRPr lang="en-US"/>
              </a:defPPr>
              <a:lvl1pPr algn="ctr">
                <a:lnSpc>
                  <a:spcPct val="95000"/>
                </a:lnSpc>
                <a:spcBef>
                  <a:spcPts val="400"/>
                </a:spcBef>
                <a:defRPr sz="800" b="1">
                  <a:solidFill>
                    <a:srgbClr val="82A2BE"/>
                  </a:solidFill>
                </a:defRPr>
              </a:lvl1pPr>
            </a:lstStyle>
            <a:p>
              <a:pPr algn="r"/>
              <a:r>
                <a:rPr lang="en-US" sz="700" b="0" dirty="0">
                  <a:solidFill>
                    <a:schemeClr val="bg1">
                      <a:lumMod val="50000"/>
                    </a:schemeClr>
                  </a:solidFill>
                </a:rPr>
                <a:t>500</a:t>
              </a:r>
            </a:p>
          </p:txBody>
        </p:sp>
        <p:sp>
          <p:nvSpPr>
            <p:cNvPr id="68" name="TextBox 67"/>
            <p:cNvSpPr txBox="1"/>
            <p:nvPr/>
          </p:nvSpPr>
          <p:spPr>
            <a:xfrm>
              <a:off x="1663504" y="3509240"/>
              <a:ext cx="285750" cy="125272"/>
            </a:xfrm>
            <a:prstGeom prst="rect">
              <a:avLst/>
            </a:prstGeom>
            <a:solidFill>
              <a:schemeClr val="bg1"/>
            </a:solidFill>
          </p:spPr>
          <p:txBody>
            <a:bodyPr wrap="none" lIns="0" tIns="0" rIns="0" bIns="0" rtlCol="0" anchor="ctr" anchorCtr="0">
              <a:noAutofit/>
            </a:bodyPr>
            <a:lstStyle>
              <a:defPPr>
                <a:defRPr lang="en-US"/>
              </a:defPPr>
              <a:lvl1pPr algn="ctr">
                <a:lnSpc>
                  <a:spcPct val="95000"/>
                </a:lnSpc>
                <a:spcBef>
                  <a:spcPts val="400"/>
                </a:spcBef>
                <a:defRPr sz="800" b="1">
                  <a:solidFill>
                    <a:srgbClr val="82A2BE"/>
                  </a:solidFill>
                </a:defRPr>
              </a:lvl1pPr>
            </a:lstStyle>
            <a:p>
              <a:pPr algn="r"/>
              <a:r>
                <a:rPr lang="en-US" sz="700" b="0" dirty="0">
                  <a:solidFill>
                    <a:schemeClr val="bg1">
                      <a:lumMod val="50000"/>
                    </a:schemeClr>
                  </a:solidFill>
                </a:rPr>
                <a:t>0</a:t>
              </a:r>
            </a:p>
          </p:txBody>
        </p:sp>
      </p:grpSp>
      <p:sp>
        <p:nvSpPr>
          <p:cNvPr id="4" name="TextBox 3"/>
          <p:cNvSpPr txBox="1"/>
          <p:nvPr/>
        </p:nvSpPr>
        <p:spPr>
          <a:xfrm>
            <a:off x="1428750" y="970316"/>
            <a:ext cx="6257926" cy="544795"/>
          </a:xfrm>
          <a:prstGeom prst="roundRect">
            <a:avLst>
              <a:gd name="adj" fmla="val 24098"/>
            </a:avLst>
          </a:prstGeom>
          <a:solidFill>
            <a:schemeClr val="bg1"/>
          </a:solidFill>
          <a:ln>
            <a:solidFill>
              <a:srgbClr val="0088A8"/>
            </a:solidFill>
          </a:ln>
        </p:spPr>
        <p:txBody>
          <a:bodyPr wrap="square" lIns="68580" tIns="137160" rIns="68580" bIns="137160" anchor="ctr" anchorCtr="0">
            <a:noAutofit/>
          </a:bodyPr>
          <a:lstStyle>
            <a:defPPr>
              <a:defRPr lang="en-US"/>
            </a:defPPr>
            <a:lvl1pPr>
              <a:defRPr sz="1200"/>
            </a:lvl1pPr>
          </a:lstStyle>
          <a:p>
            <a:r>
              <a:rPr lang="en-US" sz="1300" dirty="0"/>
              <a:t>Teradata Analytics helped Titan be more agile, adjusting quickly to market opportunities in order to achieve revenue goals. </a:t>
            </a:r>
          </a:p>
        </p:txBody>
      </p:sp>
      <p:sp>
        <p:nvSpPr>
          <p:cNvPr id="7" name="Title 6"/>
          <p:cNvSpPr>
            <a:spLocks noGrp="1"/>
          </p:cNvSpPr>
          <p:nvPr>
            <p:ph type="title"/>
          </p:nvPr>
        </p:nvSpPr>
        <p:spPr/>
        <p:txBody>
          <a:bodyPr/>
          <a:lstStyle/>
          <a:p>
            <a:r>
              <a:rPr lang="en-US" dirty="0"/>
              <a:t>Inside Titan</a:t>
            </a:r>
            <a:endParaRPr lang="en-US" dirty="0">
              <a:solidFill>
                <a:srgbClr val="FF0000"/>
              </a:solidFill>
            </a:endParaRPr>
          </a:p>
        </p:txBody>
      </p:sp>
      <p:sp>
        <p:nvSpPr>
          <p:cNvPr id="20" name="Rectangle 19"/>
          <p:cNvSpPr/>
          <p:nvPr/>
        </p:nvSpPr>
        <p:spPr>
          <a:xfrm>
            <a:off x="2050710" y="2891994"/>
            <a:ext cx="305734" cy="174313"/>
          </a:xfrm>
          <a:prstGeom prst="rect">
            <a:avLst/>
          </a:prstGeom>
          <a:solidFill>
            <a:srgbClr val="D86B2B"/>
          </a:solidFill>
          <a:ln w="9525">
            <a:noFill/>
            <a:miter lim="800000"/>
            <a:headEnd/>
            <a:tailEnd/>
          </a:ln>
          <a:effectLst/>
        </p:spPr>
        <p:txBody>
          <a:bodyPr wrap="square" tIns="91440" bIns="91440" rtlCol="0" anchor="t">
            <a:prstTxWarp prst="textNoShape">
              <a:avLst/>
            </a:prstTxWarp>
            <a:noAutofit/>
          </a:bodyPr>
          <a:lstStyle/>
          <a:p>
            <a:pPr algn="ctr"/>
            <a:endParaRPr lang="en-US" kern="0" dirty="0" err="1">
              <a:solidFill>
                <a:prstClr val="white"/>
              </a:solidFill>
            </a:endParaRPr>
          </a:p>
        </p:txBody>
      </p:sp>
      <p:sp>
        <p:nvSpPr>
          <p:cNvPr id="21" name="Rectangle 20"/>
          <p:cNvSpPr/>
          <p:nvPr/>
        </p:nvSpPr>
        <p:spPr>
          <a:xfrm>
            <a:off x="2050710" y="3423518"/>
            <a:ext cx="305734" cy="204788"/>
          </a:xfrm>
          <a:prstGeom prst="rect">
            <a:avLst/>
          </a:prstGeom>
          <a:solidFill>
            <a:srgbClr val="6B317E"/>
          </a:solidFill>
          <a:ln w="9525">
            <a:noFill/>
            <a:miter lim="800000"/>
            <a:headEnd/>
            <a:tailEnd/>
          </a:ln>
          <a:effectLst/>
        </p:spPr>
        <p:txBody>
          <a:bodyPr wrap="square" tIns="91440" bIns="91440" rtlCol="0" anchor="t">
            <a:prstTxWarp prst="textNoShape">
              <a:avLst/>
            </a:prstTxWarp>
            <a:noAutofit/>
          </a:bodyPr>
          <a:lstStyle/>
          <a:p>
            <a:pPr algn="ctr"/>
            <a:endParaRPr lang="en-US" kern="0" dirty="0" err="1">
              <a:solidFill>
                <a:prstClr val="white"/>
              </a:solidFill>
            </a:endParaRPr>
          </a:p>
        </p:txBody>
      </p:sp>
      <p:sp>
        <p:nvSpPr>
          <p:cNvPr id="22" name="Rectangle 21"/>
          <p:cNvSpPr/>
          <p:nvPr/>
        </p:nvSpPr>
        <p:spPr>
          <a:xfrm>
            <a:off x="2050710" y="3229093"/>
            <a:ext cx="305734" cy="188119"/>
          </a:xfrm>
          <a:prstGeom prst="rect">
            <a:avLst/>
          </a:prstGeom>
          <a:solidFill>
            <a:srgbClr val="31786A"/>
          </a:solidFill>
          <a:ln w="9525">
            <a:noFill/>
            <a:miter lim="800000"/>
            <a:headEnd/>
            <a:tailEnd/>
          </a:ln>
          <a:effectLst/>
        </p:spPr>
        <p:txBody>
          <a:bodyPr wrap="square" tIns="91440" bIns="91440" rtlCol="0" anchor="t">
            <a:prstTxWarp prst="textNoShape">
              <a:avLst/>
            </a:prstTxWarp>
            <a:noAutofit/>
          </a:bodyPr>
          <a:lstStyle/>
          <a:p>
            <a:pPr algn="ctr"/>
            <a:endParaRPr lang="en-US" kern="0" dirty="0" err="1">
              <a:solidFill>
                <a:prstClr val="white"/>
              </a:solidFill>
            </a:endParaRPr>
          </a:p>
        </p:txBody>
      </p:sp>
      <p:sp>
        <p:nvSpPr>
          <p:cNvPr id="23" name="Rectangle 22"/>
          <p:cNvSpPr/>
          <p:nvPr/>
        </p:nvSpPr>
        <p:spPr>
          <a:xfrm>
            <a:off x="2050710" y="3077047"/>
            <a:ext cx="305734" cy="145738"/>
          </a:xfrm>
          <a:prstGeom prst="rect">
            <a:avLst/>
          </a:prstGeom>
          <a:solidFill>
            <a:srgbClr val="941422"/>
          </a:solidFill>
          <a:ln w="9525">
            <a:noFill/>
            <a:miter lim="800000"/>
            <a:headEnd/>
            <a:tailEnd/>
          </a:ln>
          <a:effectLst/>
        </p:spPr>
        <p:txBody>
          <a:bodyPr wrap="square" tIns="91440" bIns="91440" rtlCol="0" anchor="t">
            <a:prstTxWarp prst="textNoShape">
              <a:avLst/>
            </a:prstTxWarp>
            <a:noAutofit/>
          </a:bodyPr>
          <a:lstStyle/>
          <a:p>
            <a:pPr algn="ctr"/>
            <a:endParaRPr lang="en-US" kern="0" dirty="0" err="1">
              <a:solidFill>
                <a:prstClr val="white"/>
              </a:solidFill>
            </a:endParaRPr>
          </a:p>
        </p:txBody>
      </p:sp>
      <p:sp>
        <p:nvSpPr>
          <p:cNvPr id="24" name="Rectangle 23"/>
          <p:cNvSpPr/>
          <p:nvPr/>
        </p:nvSpPr>
        <p:spPr>
          <a:xfrm>
            <a:off x="2050710" y="2786003"/>
            <a:ext cx="305734" cy="97632"/>
          </a:xfrm>
          <a:prstGeom prst="rect">
            <a:avLst/>
          </a:prstGeom>
          <a:solidFill>
            <a:srgbClr val="005D87"/>
          </a:solidFill>
          <a:ln w="9525">
            <a:noFill/>
            <a:miter lim="800000"/>
            <a:headEnd/>
            <a:tailEnd/>
          </a:ln>
          <a:effectLst/>
        </p:spPr>
        <p:txBody>
          <a:bodyPr wrap="square" tIns="91440" bIns="91440" rtlCol="0" anchor="t">
            <a:prstTxWarp prst="textNoShape">
              <a:avLst/>
            </a:prstTxWarp>
            <a:noAutofit/>
          </a:bodyPr>
          <a:lstStyle/>
          <a:p>
            <a:pPr algn="ctr"/>
            <a:endParaRPr lang="en-US" kern="0" dirty="0" err="1">
              <a:solidFill>
                <a:prstClr val="white"/>
              </a:solidFill>
            </a:endParaRPr>
          </a:p>
        </p:txBody>
      </p:sp>
      <p:sp>
        <p:nvSpPr>
          <p:cNvPr id="25" name="Rectangle 24"/>
          <p:cNvSpPr/>
          <p:nvPr/>
        </p:nvSpPr>
        <p:spPr>
          <a:xfrm>
            <a:off x="2711248" y="3011441"/>
            <a:ext cx="305734" cy="121444"/>
          </a:xfrm>
          <a:prstGeom prst="rect">
            <a:avLst/>
          </a:prstGeom>
          <a:solidFill>
            <a:srgbClr val="D86B2B"/>
          </a:solidFill>
          <a:ln w="9525">
            <a:noFill/>
            <a:miter lim="800000"/>
            <a:headEnd/>
            <a:tailEnd/>
          </a:ln>
          <a:effectLst/>
        </p:spPr>
        <p:txBody>
          <a:bodyPr wrap="square" tIns="91440" bIns="91440" rtlCol="0" anchor="t">
            <a:prstTxWarp prst="textNoShape">
              <a:avLst/>
            </a:prstTxWarp>
            <a:noAutofit/>
          </a:bodyPr>
          <a:lstStyle/>
          <a:p>
            <a:pPr algn="ctr"/>
            <a:endParaRPr lang="en-US" kern="0" dirty="0" err="1">
              <a:solidFill>
                <a:prstClr val="white"/>
              </a:solidFill>
            </a:endParaRPr>
          </a:p>
        </p:txBody>
      </p:sp>
      <p:sp>
        <p:nvSpPr>
          <p:cNvPr id="26" name="Rectangle 25"/>
          <p:cNvSpPr/>
          <p:nvPr/>
        </p:nvSpPr>
        <p:spPr>
          <a:xfrm>
            <a:off x="2711248" y="3473040"/>
            <a:ext cx="305734" cy="155266"/>
          </a:xfrm>
          <a:prstGeom prst="rect">
            <a:avLst/>
          </a:prstGeom>
          <a:solidFill>
            <a:srgbClr val="6B317E"/>
          </a:solidFill>
          <a:ln w="9525">
            <a:noFill/>
            <a:miter lim="800000"/>
            <a:headEnd/>
            <a:tailEnd/>
          </a:ln>
          <a:effectLst/>
        </p:spPr>
        <p:txBody>
          <a:bodyPr wrap="square" tIns="91440" bIns="91440" rtlCol="0" anchor="t">
            <a:prstTxWarp prst="textNoShape">
              <a:avLst/>
            </a:prstTxWarp>
            <a:noAutofit/>
          </a:bodyPr>
          <a:lstStyle/>
          <a:p>
            <a:pPr algn="ctr"/>
            <a:endParaRPr lang="en-US" kern="0" dirty="0" err="1">
              <a:solidFill>
                <a:prstClr val="white"/>
              </a:solidFill>
            </a:endParaRPr>
          </a:p>
        </p:txBody>
      </p:sp>
      <p:sp>
        <p:nvSpPr>
          <p:cNvPr id="27" name="Rectangle 26"/>
          <p:cNvSpPr/>
          <p:nvPr/>
        </p:nvSpPr>
        <p:spPr>
          <a:xfrm>
            <a:off x="2711248" y="3235036"/>
            <a:ext cx="305734" cy="230982"/>
          </a:xfrm>
          <a:prstGeom prst="rect">
            <a:avLst/>
          </a:prstGeom>
          <a:solidFill>
            <a:srgbClr val="31786A"/>
          </a:solidFill>
          <a:ln w="9525">
            <a:noFill/>
            <a:miter lim="800000"/>
            <a:headEnd/>
            <a:tailEnd/>
          </a:ln>
          <a:effectLst/>
        </p:spPr>
        <p:txBody>
          <a:bodyPr wrap="square" tIns="91440" bIns="91440" rtlCol="0" anchor="t">
            <a:prstTxWarp prst="textNoShape">
              <a:avLst/>
            </a:prstTxWarp>
            <a:noAutofit/>
          </a:bodyPr>
          <a:lstStyle/>
          <a:p>
            <a:pPr algn="ctr"/>
            <a:endParaRPr lang="en-US" kern="0" dirty="0" err="1">
              <a:solidFill>
                <a:prstClr val="white"/>
              </a:solidFill>
            </a:endParaRPr>
          </a:p>
        </p:txBody>
      </p:sp>
      <p:sp>
        <p:nvSpPr>
          <p:cNvPr id="28" name="Rectangle 27"/>
          <p:cNvSpPr/>
          <p:nvPr/>
        </p:nvSpPr>
        <p:spPr>
          <a:xfrm>
            <a:off x="2711248" y="3139907"/>
            <a:ext cx="305734" cy="88107"/>
          </a:xfrm>
          <a:prstGeom prst="rect">
            <a:avLst/>
          </a:prstGeom>
          <a:solidFill>
            <a:srgbClr val="941422"/>
          </a:solidFill>
          <a:ln w="9525">
            <a:noFill/>
            <a:miter lim="800000"/>
            <a:headEnd/>
            <a:tailEnd/>
          </a:ln>
          <a:effectLst/>
        </p:spPr>
        <p:txBody>
          <a:bodyPr wrap="square" tIns="91440" bIns="91440" rtlCol="0" anchor="t">
            <a:prstTxWarp prst="textNoShape">
              <a:avLst/>
            </a:prstTxWarp>
            <a:noAutofit/>
          </a:bodyPr>
          <a:lstStyle/>
          <a:p>
            <a:pPr algn="ctr"/>
            <a:endParaRPr lang="en-US" kern="0" dirty="0" err="1">
              <a:solidFill>
                <a:prstClr val="white"/>
              </a:solidFill>
            </a:endParaRPr>
          </a:p>
        </p:txBody>
      </p:sp>
      <p:sp>
        <p:nvSpPr>
          <p:cNvPr id="29" name="Rectangle 28"/>
          <p:cNvSpPr/>
          <p:nvPr/>
        </p:nvSpPr>
        <p:spPr>
          <a:xfrm>
            <a:off x="2711248" y="2873449"/>
            <a:ext cx="305734" cy="130970"/>
          </a:xfrm>
          <a:prstGeom prst="rect">
            <a:avLst/>
          </a:prstGeom>
          <a:solidFill>
            <a:srgbClr val="005D87"/>
          </a:solidFill>
          <a:ln w="9525">
            <a:noFill/>
            <a:miter lim="800000"/>
            <a:headEnd/>
            <a:tailEnd/>
          </a:ln>
          <a:effectLst/>
        </p:spPr>
        <p:txBody>
          <a:bodyPr wrap="square" tIns="91440" bIns="91440" rtlCol="0" anchor="t">
            <a:prstTxWarp prst="textNoShape">
              <a:avLst/>
            </a:prstTxWarp>
            <a:noAutofit/>
          </a:bodyPr>
          <a:lstStyle/>
          <a:p>
            <a:pPr algn="ctr"/>
            <a:endParaRPr lang="en-US" kern="0" dirty="0" err="1">
              <a:solidFill>
                <a:prstClr val="white"/>
              </a:solidFill>
            </a:endParaRPr>
          </a:p>
        </p:txBody>
      </p:sp>
      <p:sp>
        <p:nvSpPr>
          <p:cNvPr id="30" name="Rectangle 29"/>
          <p:cNvSpPr/>
          <p:nvPr/>
        </p:nvSpPr>
        <p:spPr>
          <a:xfrm>
            <a:off x="3378000" y="2920049"/>
            <a:ext cx="305734" cy="182880"/>
          </a:xfrm>
          <a:prstGeom prst="rect">
            <a:avLst/>
          </a:prstGeom>
          <a:solidFill>
            <a:srgbClr val="D86B2B"/>
          </a:solidFill>
          <a:ln w="9525">
            <a:noFill/>
            <a:miter lim="800000"/>
            <a:headEnd/>
            <a:tailEnd/>
          </a:ln>
          <a:effectLst/>
        </p:spPr>
        <p:txBody>
          <a:bodyPr wrap="square" tIns="91440" bIns="91440" rtlCol="0" anchor="t">
            <a:prstTxWarp prst="textNoShape">
              <a:avLst/>
            </a:prstTxWarp>
            <a:noAutofit/>
          </a:bodyPr>
          <a:lstStyle/>
          <a:p>
            <a:pPr algn="ctr"/>
            <a:endParaRPr lang="en-US" kern="0" dirty="0" err="1">
              <a:solidFill>
                <a:prstClr val="white"/>
              </a:solidFill>
            </a:endParaRPr>
          </a:p>
        </p:txBody>
      </p:sp>
      <p:sp>
        <p:nvSpPr>
          <p:cNvPr id="31" name="Rectangle 30"/>
          <p:cNvSpPr/>
          <p:nvPr/>
        </p:nvSpPr>
        <p:spPr>
          <a:xfrm>
            <a:off x="3378000" y="3425415"/>
            <a:ext cx="305734" cy="202891"/>
          </a:xfrm>
          <a:prstGeom prst="rect">
            <a:avLst/>
          </a:prstGeom>
          <a:solidFill>
            <a:srgbClr val="6B317E"/>
          </a:solidFill>
          <a:ln w="9525">
            <a:noFill/>
            <a:miter lim="800000"/>
            <a:headEnd/>
            <a:tailEnd/>
          </a:ln>
          <a:effectLst/>
        </p:spPr>
        <p:txBody>
          <a:bodyPr wrap="square" tIns="91440" bIns="91440" rtlCol="0" anchor="t">
            <a:prstTxWarp prst="textNoShape">
              <a:avLst/>
            </a:prstTxWarp>
            <a:noAutofit/>
          </a:bodyPr>
          <a:lstStyle/>
          <a:p>
            <a:pPr algn="ctr"/>
            <a:endParaRPr lang="en-US" kern="0" dirty="0" err="1">
              <a:solidFill>
                <a:prstClr val="white"/>
              </a:solidFill>
            </a:endParaRPr>
          </a:p>
        </p:txBody>
      </p:sp>
      <p:sp>
        <p:nvSpPr>
          <p:cNvPr id="32" name="Rectangle 31"/>
          <p:cNvSpPr/>
          <p:nvPr/>
        </p:nvSpPr>
        <p:spPr>
          <a:xfrm>
            <a:off x="3378000" y="3261469"/>
            <a:ext cx="305734" cy="155448"/>
          </a:xfrm>
          <a:prstGeom prst="rect">
            <a:avLst/>
          </a:prstGeom>
          <a:solidFill>
            <a:srgbClr val="31786A"/>
          </a:solidFill>
          <a:ln w="9525">
            <a:noFill/>
            <a:miter lim="800000"/>
            <a:headEnd/>
            <a:tailEnd/>
          </a:ln>
          <a:effectLst/>
        </p:spPr>
        <p:txBody>
          <a:bodyPr wrap="square" tIns="91440" bIns="91440" rtlCol="0" anchor="t">
            <a:prstTxWarp prst="textNoShape">
              <a:avLst/>
            </a:prstTxWarp>
            <a:noAutofit/>
          </a:bodyPr>
          <a:lstStyle/>
          <a:p>
            <a:pPr algn="ctr"/>
            <a:endParaRPr lang="en-US" kern="0" dirty="0" err="1">
              <a:solidFill>
                <a:prstClr val="white"/>
              </a:solidFill>
            </a:endParaRPr>
          </a:p>
        </p:txBody>
      </p:sp>
      <p:sp>
        <p:nvSpPr>
          <p:cNvPr id="33" name="Rectangle 32"/>
          <p:cNvSpPr/>
          <p:nvPr/>
        </p:nvSpPr>
        <p:spPr>
          <a:xfrm>
            <a:off x="3378000" y="3109047"/>
            <a:ext cx="305734" cy="146304"/>
          </a:xfrm>
          <a:prstGeom prst="rect">
            <a:avLst/>
          </a:prstGeom>
          <a:solidFill>
            <a:srgbClr val="941422"/>
          </a:solidFill>
          <a:ln w="9525">
            <a:noFill/>
            <a:miter lim="800000"/>
            <a:headEnd/>
            <a:tailEnd/>
          </a:ln>
          <a:effectLst/>
        </p:spPr>
        <p:txBody>
          <a:bodyPr wrap="square" tIns="91440" bIns="91440" rtlCol="0" anchor="t">
            <a:prstTxWarp prst="textNoShape">
              <a:avLst/>
            </a:prstTxWarp>
            <a:noAutofit/>
          </a:bodyPr>
          <a:lstStyle/>
          <a:p>
            <a:pPr algn="ctr"/>
            <a:endParaRPr lang="en-US" kern="0" dirty="0" err="1">
              <a:solidFill>
                <a:prstClr val="white"/>
              </a:solidFill>
            </a:endParaRPr>
          </a:p>
        </p:txBody>
      </p:sp>
      <p:sp>
        <p:nvSpPr>
          <p:cNvPr id="34" name="Rectangle 33"/>
          <p:cNvSpPr/>
          <p:nvPr/>
        </p:nvSpPr>
        <p:spPr>
          <a:xfrm>
            <a:off x="3378000" y="2711524"/>
            <a:ext cx="305734" cy="202407"/>
          </a:xfrm>
          <a:prstGeom prst="rect">
            <a:avLst/>
          </a:prstGeom>
          <a:solidFill>
            <a:srgbClr val="005D87"/>
          </a:solidFill>
          <a:ln w="9525">
            <a:noFill/>
            <a:miter lim="800000"/>
            <a:headEnd/>
            <a:tailEnd/>
          </a:ln>
          <a:effectLst/>
        </p:spPr>
        <p:txBody>
          <a:bodyPr wrap="square" tIns="91440" bIns="91440" rtlCol="0" anchor="t">
            <a:prstTxWarp prst="textNoShape">
              <a:avLst/>
            </a:prstTxWarp>
            <a:noAutofit/>
          </a:bodyPr>
          <a:lstStyle/>
          <a:p>
            <a:pPr algn="ctr"/>
            <a:endParaRPr lang="en-US" kern="0" dirty="0" err="1">
              <a:solidFill>
                <a:prstClr val="white"/>
              </a:solidFill>
            </a:endParaRPr>
          </a:p>
        </p:txBody>
      </p:sp>
      <p:sp>
        <p:nvSpPr>
          <p:cNvPr id="35" name="Rectangle 34"/>
          <p:cNvSpPr/>
          <p:nvPr/>
        </p:nvSpPr>
        <p:spPr>
          <a:xfrm>
            <a:off x="4042368" y="2731880"/>
            <a:ext cx="305734" cy="390523"/>
          </a:xfrm>
          <a:prstGeom prst="rect">
            <a:avLst/>
          </a:prstGeom>
          <a:solidFill>
            <a:srgbClr val="D86B2B"/>
          </a:solidFill>
          <a:ln w="9525">
            <a:noFill/>
            <a:miter lim="800000"/>
            <a:headEnd/>
            <a:tailEnd/>
          </a:ln>
          <a:effectLst/>
        </p:spPr>
        <p:txBody>
          <a:bodyPr wrap="square" tIns="91440" bIns="91440" rtlCol="0" anchor="t">
            <a:prstTxWarp prst="textNoShape">
              <a:avLst/>
            </a:prstTxWarp>
            <a:noAutofit/>
          </a:bodyPr>
          <a:lstStyle/>
          <a:p>
            <a:pPr algn="ctr"/>
            <a:endParaRPr lang="en-US" kern="0" dirty="0" err="1">
              <a:solidFill>
                <a:prstClr val="white"/>
              </a:solidFill>
            </a:endParaRPr>
          </a:p>
        </p:txBody>
      </p:sp>
      <p:sp>
        <p:nvSpPr>
          <p:cNvPr id="36" name="Rectangle 35"/>
          <p:cNvSpPr/>
          <p:nvPr/>
        </p:nvSpPr>
        <p:spPr>
          <a:xfrm>
            <a:off x="4042368" y="3434940"/>
            <a:ext cx="305734" cy="193366"/>
          </a:xfrm>
          <a:prstGeom prst="rect">
            <a:avLst/>
          </a:prstGeom>
          <a:solidFill>
            <a:srgbClr val="6B317E"/>
          </a:solidFill>
          <a:ln w="9525">
            <a:noFill/>
            <a:miter lim="800000"/>
            <a:headEnd/>
            <a:tailEnd/>
          </a:ln>
          <a:effectLst/>
        </p:spPr>
        <p:txBody>
          <a:bodyPr wrap="square" tIns="91440" bIns="91440" rtlCol="0" anchor="t">
            <a:prstTxWarp prst="textNoShape">
              <a:avLst/>
            </a:prstTxWarp>
            <a:noAutofit/>
          </a:bodyPr>
          <a:lstStyle/>
          <a:p>
            <a:pPr algn="ctr"/>
            <a:endParaRPr lang="en-US" kern="0" dirty="0" err="1">
              <a:solidFill>
                <a:prstClr val="white"/>
              </a:solidFill>
            </a:endParaRPr>
          </a:p>
        </p:txBody>
      </p:sp>
      <p:sp>
        <p:nvSpPr>
          <p:cNvPr id="37" name="Rectangle 36"/>
          <p:cNvSpPr/>
          <p:nvPr/>
        </p:nvSpPr>
        <p:spPr>
          <a:xfrm>
            <a:off x="4042368" y="3266943"/>
            <a:ext cx="305734" cy="159543"/>
          </a:xfrm>
          <a:prstGeom prst="rect">
            <a:avLst/>
          </a:prstGeom>
          <a:solidFill>
            <a:srgbClr val="31786A"/>
          </a:solidFill>
          <a:ln w="9525">
            <a:noFill/>
            <a:miter lim="800000"/>
            <a:headEnd/>
            <a:tailEnd/>
          </a:ln>
          <a:effectLst/>
        </p:spPr>
        <p:txBody>
          <a:bodyPr wrap="square" tIns="91440" bIns="91440" rtlCol="0" anchor="t">
            <a:prstTxWarp prst="textNoShape">
              <a:avLst/>
            </a:prstTxWarp>
            <a:noAutofit/>
          </a:bodyPr>
          <a:lstStyle/>
          <a:p>
            <a:pPr algn="ctr"/>
            <a:endParaRPr lang="en-US" kern="0" dirty="0" err="1">
              <a:solidFill>
                <a:prstClr val="white"/>
              </a:solidFill>
            </a:endParaRPr>
          </a:p>
        </p:txBody>
      </p:sp>
      <p:sp>
        <p:nvSpPr>
          <p:cNvPr id="38" name="Rectangle 37"/>
          <p:cNvSpPr/>
          <p:nvPr/>
        </p:nvSpPr>
        <p:spPr>
          <a:xfrm>
            <a:off x="4042368" y="3126093"/>
            <a:ext cx="305734" cy="137160"/>
          </a:xfrm>
          <a:prstGeom prst="rect">
            <a:avLst/>
          </a:prstGeom>
          <a:solidFill>
            <a:srgbClr val="941422"/>
          </a:solidFill>
          <a:ln w="9525">
            <a:noFill/>
            <a:miter lim="800000"/>
            <a:headEnd/>
            <a:tailEnd/>
          </a:ln>
          <a:effectLst/>
        </p:spPr>
        <p:txBody>
          <a:bodyPr wrap="square" tIns="91440" bIns="91440" rtlCol="0" anchor="t">
            <a:prstTxWarp prst="textNoShape">
              <a:avLst/>
            </a:prstTxWarp>
            <a:noAutofit/>
          </a:bodyPr>
          <a:lstStyle/>
          <a:p>
            <a:pPr algn="ctr"/>
            <a:endParaRPr lang="en-US" kern="0" dirty="0" err="1">
              <a:solidFill>
                <a:prstClr val="white"/>
              </a:solidFill>
            </a:endParaRPr>
          </a:p>
        </p:txBody>
      </p:sp>
      <p:sp>
        <p:nvSpPr>
          <p:cNvPr id="39" name="Rectangle 38"/>
          <p:cNvSpPr/>
          <p:nvPr/>
        </p:nvSpPr>
        <p:spPr>
          <a:xfrm>
            <a:off x="4042368" y="2528168"/>
            <a:ext cx="305734" cy="200022"/>
          </a:xfrm>
          <a:prstGeom prst="rect">
            <a:avLst/>
          </a:prstGeom>
          <a:solidFill>
            <a:srgbClr val="005D87"/>
          </a:solidFill>
          <a:ln w="9525">
            <a:noFill/>
            <a:miter lim="800000"/>
            <a:headEnd/>
            <a:tailEnd/>
          </a:ln>
          <a:effectLst/>
        </p:spPr>
        <p:txBody>
          <a:bodyPr wrap="square" tIns="91440" bIns="91440" rtlCol="0" anchor="t">
            <a:prstTxWarp prst="textNoShape">
              <a:avLst/>
            </a:prstTxWarp>
            <a:noAutofit/>
          </a:bodyPr>
          <a:lstStyle/>
          <a:p>
            <a:pPr algn="ctr"/>
            <a:endParaRPr lang="en-US" kern="0" dirty="0" err="1">
              <a:solidFill>
                <a:prstClr val="white"/>
              </a:solidFill>
            </a:endParaRPr>
          </a:p>
        </p:txBody>
      </p:sp>
      <p:sp>
        <p:nvSpPr>
          <p:cNvPr id="40" name="Rectangle 39"/>
          <p:cNvSpPr/>
          <p:nvPr/>
        </p:nvSpPr>
        <p:spPr>
          <a:xfrm>
            <a:off x="4697210" y="3166221"/>
            <a:ext cx="305734" cy="130967"/>
          </a:xfrm>
          <a:prstGeom prst="rect">
            <a:avLst/>
          </a:prstGeom>
          <a:solidFill>
            <a:srgbClr val="D86B2B"/>
          </a:solidFill>
          <a:ln w="9525">
            <a:noFill/>
            <a:miter lim="800000"/>
            <a:headEnd/>
            <a:tailEnd/>
          </a:ln>
          <a:effectLst/>
        </p:spPr>
        <p:txBody>
          <a:bodyPr wrap="square" tIns="91440" bIns="91440" rtlCol="0" anchor="t">
            <a:prstTxWarp prst="textNoShape">
              <a:avLst/>
            </a:prstTxWarp>
            <a:noAutofit/>
          </a:bodyPr>
          <a:lstStyle/>
          <a:p>
            <a:pPr algn="ctr"/>
            <a:endParaRPr lang="en-US" kern="0" dirty="0" err="1">
              <a:solidFill>
                <a:prstClr val="white"/>
              </a:solidFill>
            </a:endParaRPr>
          </a:p>
        </p:txBody>
      </p:sp>
      <p:sp>
        <p:nvSpPr>
          <p:cNvPr id="41" name="Rectangle 40"/>
          <p:cNvSpPr/>
          <p:nvPr/>
        </p:nvSpPr>
        <p:spPr>
          <a:xfrm>
            <a:off x="4697210" y="3537334"/>
            <a:ext cx="305734" cy="90972"/>
          </a:xfrm>
          <a:prstGeom prst="rect">
            <a:avLst/>
          </a:prstGeom>
          <a:solidFill>
            <a:srgbClr val="6B317E"/>
          </a:solidFill>
          <a:ln w="9525">
            <a:noFill/>
            <a:miter lim="800000"/>
            <a:headEnd/>
            <a:tailEnd/>
          </a:ln>
          <a:effectLst/>
        </p:spPr>
        <p:txBody>
          <a:bodyPr wrap="square" tIns="91440" bIns="91440" rtlCol="0" anchor="t">
            <a:prstTxWarp prst="textNoShape">
              <a:avLst/>
            </a:prstTxWarp>
            <a:noAutofit/>
          </a:bodyPr>
          <a:lstStyle/>
          <a:p>
            <a:pPr algn="ctr"/>
            <a:endParaRPr lang="en-US" kern="0" dirty="0" err="1">
              <a:solidFill>
                <a:prstClr val="white"/>
              </a:solidFill>
            </a:endParaRPr>
          </a:p>
        </p:txBody>
      </p:sp>
      <p:sp>
        <p:nvSpPr>
          <p:cNvPr id="42" name="Rectangle 41"/>
          <p:cNvSpPr/>
          <p:nvPr/>
        </p:nvSpPr>
        <p:spPr>
          <a:xfrm>
            <a:off x="4697210" y="3396961"/>
            <a:ext cx="305734" cy="135730"/>
          </a:xfrm>
          <a:prstGeom prst="rect">
            <a:avLst/>
          </a:prstGeom>
          <a:solidFill>
            <a:srgbClr val="31786A"/>
          </a:solidFill>
          <a:ln w="9525">
            <a:noFill/>
            <a:miter lim="800000"/>
            <a:headEnd/>
            <a:tailEnd/>
          </a:ln>
          <a:effectLst/>
        </p:spPr>
        <p:txBody>
          <a:bodyPr wrap="square" tIns="91440" bIns="91440" rtlCol="0" anchor="t">
            <a:prstTxWarp prst="textNoShape">
              <a:avLst/>
            </a:prstTxWarp>
            <a:noAutofit/>
          </a:bodyPr>
          <a:lstStyle/>
          <a:p>
            <a:pPr algn="ctr"/>
            <a:endParaRPr lang="en-US" kern="0" dirty="0" err="1">
              <a:solidFill>
                <a:prstClr val="white"/>
              </a:solidFill>
            </a:endParaRPr>
          </a:p>
        </p:txBody>
      </p:sp>
      <p:sp>
        <p:nvSpPr>
          <p:cNvPr id="43" name="Rectangle 42"/>
          <p:cNvSpPr/>
          <p:nvPr/>
        </p:nvSpPr>
        <p:spPr>
          <a:xfrm>
            <a:off x="4697210" y="3301832"/>
            <a:ext cx="305734" cy="90485"/>
          </a:xfrm>
          <a:prstGeom prst="rect">
            <a:avLst/>
          </a:prstGeom>
          <a:solidFill>
            <a:srgbClr val="941422"/>
          </a:solidFill>
          <a:ln w="9525">
            <a:noFill/>
            <a:miter lim="800000"/>
            <a:headEnd/>
            <a:tailEnd/>
          </a:ln>
          <a:effectLst/>
        </p:spPr>
        <p:txBody>
          <a:bodyPr wrap="square" tIns="91440" bIns="91440" rtlCol="0" anchor="t">
            <a:prstTxWarp prst="textNoShape">
              <a:avLst/>
            </a:prstTxWarp>
            <a:noAutofit/>
          </a:bodyPr>
          <a:lstStyle/>
          <a:p>
            <a:pPr algn="ctr"/>
            <a:endParaRPr lang="en-US" kern="0" dirty="0" err="1">
              <a:solidFill>
                <a:prstClr val="white"/>
              </a:solidFill>
            </a:endParaRPr>
          </a:p>
        </p:txBody>
      </p:sp>
      <p:sp>
        <p:nvSpPr>
          <p:cNvPr id="44" name="Rectangle 43"/>
          <p:cNvSpPr/>
          <p:nvPr/>
        </p:nvSpPr>
        <p:spPr>
          <a:xfrm>
            <a:off x="4697210" y="2975842"/>
            <a:ext cx="305734" cy="185735"/>
          </a:xfrm>
          <a:prstGeom prst="rect">
            <a:avLst/>
          </a:prstGeom>
          <a:solidFill>
            <a:srgbClr val="005D87"/>
          </a:solidFill>
          <a:ln w="9525">
            <a:noFill/>
            <a:miter lim="800000"/>
            <a:headEnd/>
            <a:tailEnd/>
          </a:ln>
          <a:effectLst/>
        </p:spPr>
        <p:txBody>
          <a:bodyPr wrap="square" tIns="91440" bIns="91440" rtlCol="0" anchor="t">
            <a:prstTxWarp prst="textNoShape">
              <a:avLst/>
            </a:prstTxWarp>
            <a:noAutofit/>
          </a:bodyPr>
          <a:lstStyle/>
          <a:p>
            <a:pPr algn="ctr"/>
            <a:endParaRPr lang="en-US" kern="0" dirty="0" err="1">
              <a:solidFill>
                <a:prstClr val="white"/>
              </a:solidFill>
            </a:endParaRPr>
          </a:p>
        </p:txBody>
      </p:sp>
      <p:sp>
        <p:nvSpPr>
          <p:cNvPr id="45" name="Rectangle 44"/>
          <p:cNvSpPr/>
          <p:nvPr/>
        </p:nvSpPr>
        <p:spPr>
          <a:xfrm>
            <a:off x="5359200" y="2956793"/>
            <a:ext cx="305734" cy="114296"/>
          </a:xfrm>
          <a:prstGeom prst="rect">
            <a:avLst/>
          </a:prstGeom>
          <a:solidFill>
            <a:srgbClr val="D86B2B"/>
          </a:solidFill>
          <a:ln w="9525">
            <a:noFill/>
            <a:miter lim="800000"/>
            <a:headEnd/>
            <a:tailEnd/>
          </a:ln>
          <a:effectLst/>
        </p:spPr>
        <p:txBody>
          <a:bodyPr wrap="square" tIns="91440" bIns="91440" rtlCol="0" anchor="t">
            <a:prstTxWarp prst="textNoShape">
              <a:avLst/>
            </a:prstTxWarp>
            <a:noAutofit/>
          </a:bodyPr>
          <a:lstStyle/>
          <a:p>
            <a:pPr algn="ctr"/>
            <a:endParaRPr lang="en-US" kern="0" dirty="0" err="1">
              <a:solidFill>
                <a:prstClr val="white"/>
              </a:solidFill>
            </a:endParaRPr>
          </a:p>
        </p:txBody>
      </p:sp>
      <p:sp>
        <p:nvSpPr>
          <p:cNvPr id="46" name="Rectangle 45"/>
          <p:cNvSpPr/>
          <p:nvPr/>
        </p:nvSpPr>
        <p:spPr>
          <a:xfrm>
            <a:off x="5359200" y="3490193"/>
            <a:ext cx="305734" cy="136216"/>
          </a:xfrm>
          <a:prstGeom prst="rect">
            <a:avLst/>
          </a:prstGeom>
          <a:solidFill>
            <a:srgbClr val="6B317E"/>
          </a:solidFill>
          <a:ln w="9525">
            <a:noFill/>
            <a:miter lim="800000"/>
            <a:headEnd/>
            <a:tailEnd/>
          </a:ln>
          <a:effectLst/>
        </p:spPr>
        <p:txBody>
          <a:bodyPr wrap="square" tIns="91440" bIns="91440" rtlCol="0" anchor="t">
            <a:prstTxWarp prst="textNoShape">
              <a:avLst/>
            </a:prstTxWarp>
            <a:noAutofit/>
          </a:bodyPr>
          <a:lstStyle/>
          <a:p>
            <a:pPr algn="ctr"/>
            <a:endParaRPr lang="en-US" kern="0" dirty="0" err="1">
              <a:solidFill>
                <a:prstClr val="white"/>
              </a:solidFill>
            </a:endParaRPr>
          </a:p>
        </p:txBody>
      </p:sp>
      <p:sp>
        <p:nvSpPr>
          <p:cNvPr id="47" name="Rectangle 46"/>
          <p:cNvSpPr/>
          <p:nvPr/>
        </p:nvSpPr>
        <p:spPr>
          <a:xfrm>
            <a:off x="5359200" y="3254449"/>
            <a:ext cx="305734" cy="228600"/>
          </a:xfrm>
          <a:prstGeom prst="rect">
            <a:avLst/>
          </a:prstGeom>
          <a:solidFill>
            <a:srgbClr val="31786A"/>
          </a:solidFill>
          <a:ln w="9525">
            <a:noFill/>
            <a:miter lim="800000"/>
            <a:headEnd/>
            <a:tailEnd/>
          </a:ln>
          <a:effectLst/>
        </p:spPr>
        <p:txBody>
          <a:bodyPr wrap="square" tIns="91440" bIns="91440" rtlCol="0" anchor="t">
            <a:prstTxWarp prst="textNoShape">
              <a:avLst/>
            </a:prstTxWarp>
            <a:noAutofit/>
          </a:bodyPr>
          <a:lstStyle/>
          <a:p>
            <a:pPr algn="ctr"/>
            <a:endParaRPr lang="en-US" kern="0" dirty="0" err="1">
              <a:solidFill>
                <a:prstClr val="white"/>
              </a:solidFill>
            </a:endParaRPr>
          </a:p>
        </p:txBody>
      </p:sp>
      <p:sp>
        <p:nvSpPr>
          <p:cNvPr id="48" name="Rectangle 47"/>
          <p:cNvSpPr/>
          <p:nvPr/>
        </p:nvSpPr>
        <p:spPr>
          <a:xfrm>
            <a:off x="5359200" y="3078238"/>
            <a:ext cx="305734" cy="169066"/>
          </a:xfrm>
          <a:prstGeom prst="rect">
            <a:avLst/>
          </a:prstGeom>
          <a:solidFill>
            <a:srgbClr val="941422"/>
          </a:solidFill>
          <a:ln w="9525">
            <a:noFill/>
            <a:miter lim="800000"/>
            <a:headEnd/>
            <a:tailEnd/>
          </a:ln>
          <a:effectLst/>
        </p:spPr>
        <p:txBody>
          <a:bodyPr wrap="square" tIns="91440" bIns="91440" rtlCol="0" anchor="t">
            <a:prstTxWarp prst="textNoShape">
              <a:avLst/>
            </a:prstTxWarp>
            <a:noAutofit/>
          </a:bodyPr>
          <a:lstStyle/>
          <a:p>
            <a:pPr algn="ctr"/>
            <a:endParaRPr lang="en-US" kern="0" dirty="0" err="1">
              <a:solidFill>
                <a:prstClr val="white"/>
              </a:solidFill>
            </a:endParaRPr>
          </a:p>
        </p:txBody>
      </p:sp>
      <p:sp>
        <p:nvSpPr>
          <p:cNvPr id="49" name="Rectangle 48"/>
          <p:cNvSpPr/>
          <p:nvPr/>
        </p:nvSpPr>
        <p:spPr>
          <a:xfrm>
            <a:off x="5359200" y="2768673"/>
            <a:ext cx="305734" cy="178595"/>
          </a:xfrm>
          <a:prstGeom prst="rect">
            <a:avLst/>
          </a:prstGeom>
          <a:solidFill>
            <a:srgbClr val="005D87"/>
          </a:solidFill>
          <a:ln w="9525">
            <a:noFill/>
            <a:miter lim="800000"/>
            <a:headEnd/>
            <a:tailEnd/>
          </a:ln>
          <a:effectLst/>
        </p:spPr>
        <p:txBody>
          <a:bodyPr wrap="square" tIns="91440" bIns="91440" rtlCol="0" anchor="t">
            <a:prstTxWarp prst="textNoShape">
              <a:avLst/>
            </a:prstTxWarp>
            <a:noAutofit/>
          </a:bodyPr>
          <a:lstStyle/>
          <a:p>
            <a:pPr algn="ctr"/>
            <a:endParaRPr lang="en-US" kern="0" dirty="0" err="1">
              <a:solidFill>
                <a:prstClr val="white"/>
              </a:solidFill>
            </a:endParaRPr>
          </a:p>
        </p:txBody>
      </p:sp>
      <p:sp>
        <p:nvSpPr>
          <p:cNvPr id="50" name="Rectangle 49"/>
          <p:cNvSpPr/>
          <p:nvPr/>
        </p:nvSpPr>
        <p:spPr>
          <a:xfrm>
            <a:off x="6018804" y="3323025"/>
            <a:ext cx="305734" cy="45719"/>
          </a:xfrm>
          <a:prstGeom prst="rect">
            <a:avLst/>
          </a:prstGeom>
          <a:solidFill>
            <a:srgbClr val="D86B2B"/>
          </a:solidFill>
          <a:ln w="9525">
            <a:noFill/>
            <a:miter lim="800000"/>
            <a:headEnd/>
            <a:tailEnd/>
          </a:ln>
          <a:effectLst/>
        </p:spPr>
        <p:txBody>
          <a:bodyPr wrap="square" tIns="91440" bIns="91440" rtlCol="0" anchor="t">
            <a:prstTxWarp prst="textNoShape">
              <a:avLst/>
            </a:prstTxWarp>
            <a:noAutofit/>
          </a:bodyPr>
          <a:lstStyle/>
          <a:p>
            <a:pPr algn="ctr"/>
            <a:endParaRPr lang="en-US" kern="0" dirty="0" err="1">
              <a:solidFill>
                <a:prstClr val="white"/>
              </a:solidFill>
            </a:endParaRPr>
          </a:p>
        </p:txBody>
      </p:sp>
      <p:sp>
        <p:nvSpPr>
          <p:cNvPr id="51" name="Rectangle 50"/>
          <p:cNvSpPr/>
          <p:nvPr/>
        </p:nvSpPr>
        <p:spPr>
          <a:xfrm>
            <a:off x="6018804" y="3547343"/>
            <a:ext cx="305734" cy="79066"/>
          </a:xfrm>
          <a:prstGeom prst="rect">
            <a:avLst/>
          </a:prstGeom>
          <a:solidFill>
            <a:srgbClr val="6B317E"/>
          </a:solidFill>
          <a:ln w="9525">
            <a:noFill/>
            <a:miter lim="800000"/>
            <a:headEnd/>
            <a:tailEnd/>
          </a:ln>
          <a:effectLst/>
        </p:spPr>
        <p:txBody>
          <a:bodyPr wrap="square" tIns="91440" bIns="91440" rtlCol="0" anchor="t">
            <a:prstTxWarp prst="textNoShape">
              <a:avLst/>
            </a:prstTxWarp>
            <a:noAutofit/>
          </a:bodyPr>
          <a:lstStyle/>
          <a:p>
            <a:pPr algn="ctr"/>
            <a:endParaRPr lang="en-US" kern="0" dirty="0" err="1">
              <a:solidFill>
                <a:prstClr val="white"/>
              </a:solidFill>
            </a:endParaRPr>
          </a:p>
        </p:txBody>
      </p:sp>
      <p:sp>
        <p:nvSpPr>
          <p:cNvPr id="52" name="Rectangle 51"/>
          <p:cNvSpPr/>
          <p:nvPr/>
        </p:nvSpPr>
        <p:spPr>
          <a:xfrm>
            <a:off x="6018804" y="3483049"/>
            <a:ext cx="305734" cy="57150"/>
          </a:xfrm>
          <a:prstGeom prst="rect">
            <a:avLst/>
          </a:prstGeom>
          <a:solidFill>
            <a:srgbClr val="31786A"/>
          </a:solidFill>
          <a:ln w="9525">
            <a:noFill/>
            <a:miter lim="800000"/>
            <a:headEnd/>
            <a:tailEnd/>
          </a:ln>
          <a:effectLst/>
        </p:spPr>
        <p:txBody>
          <a:bodyPr wrap="square" tIns="91440" bIns="91440" rtlCol="0" anchor="t">
            <a:prstTxWarp prst="textNoShape">
              <a:avLst/>
            </a:prstTxWarp>
            <a:noAutofit/>
          </a:bodyPr>
          <a:lstStyle/>
          <a:p>
            <a:pPr algn="ctr"/>
            <a:endParaRPr lang="en-US" kern="0" dirty="0" err="1">
              <a:solidFill>
                <a:prstClr val="white"/>
              </a:solidFill>
            </a:endParaRPr>
          </a:p>
        </p:txBody>
      </p:sp>
      <p:sp>
        <p:nvSpPr>
          <p:cNvPr id="53" name="Rectangle 52"/>
          <p:cNvSpPr/>
          <p:nvPr/>
        </p:nvSpPr>
        <p:spPr>
          <a:xfrm>
            <a:off x="6018804" y="3373511"/>
            <a:ext cx="305734" cy="104774"/>
          </a:xfrm>
          <a:prstGeom prst="rect">
            <a:avLst/>
          </a:prstGeom>
          <a:solidFill>
            <a:srgbClr val="941422"/>
          </a:solidFill>
          <a:ln w="9525">
            <a:noFill/>
            <a:miter lim="800000"/>
            <a:headEnd/>
            <a:tailEnd/>
          </a:ln>
          <a:effectLst/>
        </p:spPr>
        <p:txBody>
          <a:bodyPr wrap="square" tIns="91440" bIns="91440" rtlCol="0" anchor="t">
            <a:prstTxWarp prst="textNoShape">
              <a:avLst/>
            </a:prstTxWarp>
            <a:noAutofit/>
          </a:bodyPr>
          <a:lstStyle/>
          <a:p>
            <a:pPr algn="ctr"/>
            <a:endParaRPr lang="en-US" kern="0" dirty="0" err="1">
              <a:solidFill>
                <a:prstClr val="white"/>
              </a:solidFill>
            </a:endParaRPr>
          </a:p>
        </p:txBody>
      </p:sp>
      <p:sp>
        <p:nvSpPr>
          <p:cNvPr id="54" name="Rectangle 53"/>
          <p:cNvSpPr/>
          <p:nvPr/>
        </p:nvSpPr>
        <p:spPr>
          <a:xfrm>
            <a:off x="6018804" y="3244923"/>
            <a:ext cx="305734" cy="71438"/>
          </a:xfrm>
          <a:prstGeom prst="rect">
            <a:avLst/>
          </a:prstGeom>
          <a:solidFill>
            <a:srgbClr val="005D87"/>
          </a:solidFill>
          <a:ln w="9525">
            <a:noFill/>
            <a:miter lim="800000"/>
            <a:headEnd/>
            <a:tailEnd/>
          </a:ln>
          <a:effectLst/>
        </p:spPr>
        <p:txBody>
          <a:bodyPr wrap="square" tIns="91440" bIns="91440" rtlCol="0" anchor="t">
            <a:prstTxWarp prst="textNoShape">
              <a:avLst/>
            </a:prstTxWarp>
            <a:noAutofit/>
          </a:bodyPr>
          <a:lstStyle/>
          <a:p>
            <a:pPr algn="ctr"/>
            <a:endParaRPr lang="en-US" kern="0" dirty="0" err="1">
              <a:solidFill>
                <a:prstClr val="white"/>
              </a:solidFill>
            </a:endParaRPr>
          </a:p>
        </p:txBody>
      </p:sp>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71146" t="51763" r="17969" b="46706"/>
          <a:stretch/>
        </p:blipFill>
        <p:spPr>
          <a:xfrm>
            <a:off x="6540299" y="2668659"/>
            <a:ext cx="995363" cy="78580"/>
          </a:xfrm>
          <a:prstGeom prst="rect">
            <a:avLst/>
          </a:prstGeom>
        </p:spPr>
      </p:pic>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70912" t="53850" r="17734" b="45037"/>
          <a:stretch/>
        </p:blipFill>
        <p:spPr>
          <a:xfrm>
            <a:off x="6518869" y="2828508"/>
            <a:ext cx="1038225" cy="57150"/>
          </a:xfrm>
          <a:prstGeom prst="rect">
            <a:avLst/>
          </a:prstGeom>
        </p:spPr>
      </p:pic>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70938" t="55241" r="17995" b="43229"/>
          <a:stretch/>
        </p:blipFill>
        <p:spPr>
          <a:xfrm>
            <a:off x="6521249" y="2966927"/>
            <a:ext cx="1012031" cy="78582"/>
          </a:xfrm>
          <a:prstGeom prst="rect">
            <a:avLst/>
          </a:prstGeom>
        </p:spPr>
      </p:pic>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l="71016" t="57235" r="17916" b="41327"/>
          <a:stretch/>
        </p:blipFill>
        <p:spPr>
          <a:xfrm>
            <a:off x="6528394" y="3133921"/>
            <a:ext cx="1012032" cy="73819"/>
          </a:xfrm>
          <a:prstGeom prst="rect">
            <a:avLst/>
          </a:prstGeom>
        </p:spPr>
      </p:pic>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70964" t="58767" r="17578" b="39471"/>
          <a:stretch/>
        </p:blipFill>
        <p:spPr>
          <a:xfrm>
            <a:off x="6523631" y="3281866"/>
            <a:ext cx="1047750" cy="90489"/>
          </a:xfrm>
          <a:prstGeom prst="rect">
            <a:avLst/>
          </a:prstGeom>
        </p:spPr>
      </p:pic>
      <p:sp>
        <p:nvSpPr>
          <p:cNvPr id="80" name="TextBox 79"/>
          <p:cNvSpPr txBox="1"/>
          <p:nvPr/>
        </p:nvSpPr>
        <p:spPr>
          <a:xfrm>
            <a:off x="2073078" y="2641024"/>
            <a:ext cx="285750" cy="125272"/>
          </a:xfrm>
          <a:prstGeom prst="rect">
            <a:avLst/>
          </a:prstGeom>
          <a:solidFill>
            <a:schemeClr val="bg1"/>
          </a:solidFill>
        </p:spPr>
        <p:txBody>
          <a:bodyPr wrap="none" lIns="0" tIns="0" rIns="0" bIns="0" rtlCol="0" anchor="ctr" anchorCtr="0">
            <a:noAutofit/>
          </a:bodyPr>
          <a:lstStyle>
            <a:defPPr>
              <a:defRPr lang="en-US"/>
            </a:defPPr>
            <a:lvl1pPr algn="ctr">
              <a:lnSpc>
                <a:spcPct val="95000"/>
              </a:lnSpc>
              <a:spcBef>
                <a:spcPts val="400"/>
              </a:spcBef>
              <a:defRPr sz="800" b="1">
                <a:solidFill>
                  <a:srgbClr val="82A2BE"/>
                </a:solidFill>
              </a:defRPr>
            </a:lvl1pPr>
          </a:lstStyle>
          <a:p>
            <a:r>
              <a:rPr lang="en-US" sz="700" b="0" dirty="0">
                <a:solidFill>
                  <a:schemeClr val="bg1">
                    <a:lumMod val="50000"/>
                  </a:schemeClr>
                </a:solidFill>
              </a:rPr>
              <a:t>1751</a:t>
            </a:r>
          </a:p>
        </p:txBody>
      </p:sp>
      <p:sp>
        <p:nvSpPr>
          <p:cNvPr id="81" name="TextBox 80"/>
          <p:cNvSpPr txBox="1"/>
          <p:nvPr/>
        </p:nvSpPr>
        <p:spPr>
          <a:xfrm>
            <a:off x="2714625" y="2740825"/>
            <a:ext cx="285750" cy="125272"/>
          </a:xfrm>
          <a:prstGeom prst="rect">
            <a:avLst/>
          </a:prstGeom>
          <a:solidFill>
            <a:schemeClr val="bg1"/>
          </a:solidFill>
        </p:spPr>
        <p:txBody>
          <a:bodyPr wrap="none" lIns="0" tIns="0" rIns="0" bIns="0" rtlCol="0" anchor="ctr" anchorCtr="0">
            <a:noAutofit/>
          </a:bodyPr>
          <a:lstStyle>
            <a:defPPr>
              <a:defRPr lang="en-US"/>
            </a:defPPr>
            <a:lvl1pPr algn="ctr">
              <a:lnSpc>
                <a:spcPct val="95000"/>
              </a:lnSpc>
              <a:spcBef>
                <a:spcPts val="400"/>
              </a:spcBef>
              <a:defRPr sz="800" b="1">
                <a:solidFill>
                  <a:srgbClr val="82A2BE"/>
                </a:solidFill>
              </a:defRPr>
            </a:lvl1pPr>
          </a:lstStyle>
          <a:p>
            <a:r>
              <a:rPr lang="en-US" sz="700" b="0" dirty="0">
                <a:solidFill>
                  <a:schemeClr val="bg1">
                    <a:lumMod val="50000"/>
                  </a:schemeClr>
                </a:solidFill>
              </a:rPr>
              <a:t>1567</a:t>
            </a:r>
          </a:p>
        </p:txBody>
      </p:sp>
      <p:sp>
        <p:nvSpPr>
          <p:cNvPr id="82" name="TextBox 81"/>
          <p:cNvSpPr txBox="1"/>
          <p:nvPr/>
        </p:nvSpPr>
        <p:spPr>
          <a:xfrm>
            <a:off x="3369468" y="2569375"/>
            <a:ext cx="285750" cy="125272"/>
          </a:xfrm>
          <a:prstGeom prst="rect">
            <a:avLst/>
          </a:prstGeom>
          <a:solidFill>
            <a:schemeClr val="bg1"/>
          </a:solidFill>
        </p:spPr>
        <p:txBody>
          <a:bodyPr wrap="none" lIns="0" tIns="0" rIns="0" bIns="0" rtlCol="0" anchor="ctr" anchorCtr="0">
            <a:noAutofit/>
          </a:bodyPr>
          <a:lstStyle>
            <a:defPPr>
              <a:defRPr lang="en-US"/>
            </a:defPPr>
            <a:lvl1pPr algn="ctr">
              <a:lnSpc>
                <a:spcPct val="95000"/>
              </a:lnSpc>
              <a:spcBef>
                <a:spcPts val="400"/>
              </a:spcBef>
              <a:defRPr sz="800" b="1">
                <a:solidFill>
                  <a:srgbClr val="82A2BE"/>
                </a:solidFill>
              </a:defRPr>
            </a:lvl1pPr>
          </a:lstStyle>
          <a:p>
            <a:r>
              <a:rPr lang="en-US" sz="700" b="0" dirty="0">
                <a:solidFill>
                  <a:schemeClr val="bg1">
                    <a:lumMod val="50000"/>
                  </a:schemeClr>
                </a:solidFill>
              </a:rPr>
              <a:t>1916</a:t>
            </a:r>
          </a:p>
        </p:txBody>
      </p:sp>
      <p:sp>
        <p:nvSpPr>
          <p:cNvPr id="83" name="TextBox 82"/>
          <p:cNvSpPr txBox="1"/>
          <p:nvPr/>
        </p:nvSpPr>
        <p:spPr>
          <a:xfrm>
            <a:off x="4057649" y="2371732"/>
            <a:ext cx="285750" cy="125272"/>
          </a:xfrm>
          <a:prstGeom prst="rect">
            <a:avLst/>
          </a:prstGeom>
          <a:solidFill>
            <a:schemeClr val="bg1"/>
          </a:solidFill>
        </p:spPr>
        <p:txBody>
          <a:bodyPr wrap="none" lIns="0" tIns="0" rIns="0" bIns="0" rtlCol="0" anchor="ctr" anchorCtr="0">
            <a:noAutofit/>
          </a:bodyPr>
          <a:lstStyle>
            <a:defPPr>
              <a:defRPr lang="en-US"/>
            </a:defPPr>
            <a:lvl1pPr algn="ctr">
              <a:lnSpc>
                <a:spcPct val="95000"/>
              </a:lnSpc>
              <a:spcBef>
                <a:spcPts val="400"/>
              </a:spcBef>
              <a:defRPr sz="800" b="1">
                <a:solidFill>
                  <a:srgbClr val="82A2BE"/>
                </a:solidFill>
              </a:defRPr>
            </a:lvl1pPr>
          </a:lstStyle>
          <a:p>
            <a:r>
              <a:rPr lang="en-US" sz="700" b="0" dirty="0">
                <a:solidFill>
                  <a:schemeClr val="bg1">
                    <a:lumMod val="50000"/>
                  </a:schemeClr>
                </a:solidFill>
              </a:rPr>
              <a:t>2293</a:t>
            </a:r>
          </a:p>
        </p:txBody>
      </p:sp>
      <p:sp>
        <p:nvSpPr>
          <p:cNvPr id="84" name="TextBox 83"/>
          <p:cNvSpPr txBox="1"/>
          <p:nvPr/>
        </p:nvSpPr>
        <p:spPr>
          <a:xfrm>
            <a:off x="4712494" y="2831313"/>
            <a:ext cx="285750" cy="125272"/>
          </a:xfrm>
          <a:prstGeom prst="rect">
            <a:avLst/>
          </a:prstGeom>
          <a:solidFill>
            <a:schemeClr val="bg1"/>
          </a:solidFill>
        </p:spPr>
        <p:txBody>
          <a:bodyPr wrap="none" lIns="0" tIns="0" rIns="0" bIns="0" rtlCol="0" anchor="ctr" anchorCtr="0">
            <a:noAutofit/>
          </a:bodyPr>
          <a:lstStyle>
            <a:defPPr>
              <a:defRPr lang="en-US"/>
            </a:defPPr>
            <a:lvl1pPr algn="ctr">
              <a:lnSpc>
                <a:spcPct val="95000"/>
              </a:lnSpc>
              <a:spcBef>
                <a:spcPts val="400"/>
              </a:spcBef>
              <a:defRPr sz="800" b="1">
                <a:solidFill>
                  <a:srgbClr val="82A2BE"/>
                </a:solidFill>
              </a:defRPr>
            </a:lvl1pPr>
          </a:lstStyle>
          <a:p>
            <a:r>
              <a:rPr lang="en-US" sz="700" b="0" dirty="0">
                <a:solidFill>
                  <a:schemeClr val="bg1">
                    <a:lumMod val="50000"/>
                  </a:schemeClr>
                </a:solidFill>
              </a:rPr>
              <a:t>1366</a:t>
            </a:r>
          </a:p>
        </p:txBody>
      </p:sp>
      <p:sp>
        <p:nvSpPr>
          <p:cNvPr id="85" name="TextBox 84"/>
          <p:cNvSpPr txBox="1"/>
          <p:nvPr/>
        </p:nvSpPr>
        <p:spPr>
          <a:xfrm>
            <a:off x="5369720" y="2614619"/>
            <a:ext cx="285750" cy="125272"/>
          </a:xfrm>
          <a:prstGeom prst="rect">
            <a:avLst/>
          </a:prstGeom>
          <a:solidFill>
            <a:schemeClr val="bg1"/>
          </a:solidFill>
        </p:spPr>
        <p:txBody>
          <a:bodyPr wrap="none" lIns="0" tIns="0" rIns="0" bIns="0" rtlCol="0" anchor="ctr" anchorCtr="0">
            <a:noAutofit/>
          </a:bodyPr>
          <a:lstStyle>
            <a:defPPr>
              <a:defRPr lang="en-US"/>
            </a:defPPr>
            <a:lvl1pPr algn="ctr">
              <a:lnSpc>
                <a:spcPct val="95000"/>
              </a:lnSpc>
              <a:spcBef>
                <a:spcPts val="400"/>
              </a:spcBef>
              <a:defRPr sz="800" b="1">
                <a:solidFill>
                  <a:srgbClr val="82A2BE"/>
                </a:solidFill>
              </a:defRPr>
            </a:lvl1pPr>
          </a:lstStyle>
          <a:p>
            <a:r>
              <a:rPr lang="en-US" sz="700" b="0" dirty="0">
                <a:solidFill>
                  <a:schemeClr val="bg1">
                    <a:lumMod val="50000"/>
                  </a:schemeClr>
                </a:solidFill>
              </a:rPr>
              <a:t>1794</a:t>
            </a:r>
          </a:p>
        </p:txBody>
      </p:sp>
      <p:sp>
        <p:nvSpPr>
          <p:cNvPr id="86" name="TextBox 85"/>
          <p:cNvSpPr txBox="1"/>
          <p:nvPr/>
        </p:nvSpPr>
        <p:spPr>
          <a:xfrm>
            <a:off x="6024563" y="3105156"/>
            <a:ext cx="285750" cy="125272"/>
          </a:xfrm>
          <a:prstGeom prst="rect">
            <a:avLst/>
          </a:prstGeom>
          <a:solidFill>
            <a:schemeClr val="bg1"/>
          </a:solidFill>
        </p:spPr>
        <p:txBody>
          <a:bodyPr wrap="none" lIns="0" tIns="0" rIns="0" bIns="0" rtlCol="0" anchor="ctr" anchorCtr="0">
            <a:noAutofit/>
          </a:bodyPr>
          <a:lstStyle>
            <a:defPPr>
              <a:defRPr lang="en-US"/>
            </a:defPPr>
            <a:lvl1pPr algn="ctr">
              <a:lnSpc>
                <a:spcPct val="95000"/>
              </a:lnSpc>
              <a:spcBef>
                <a:spcPts val="400"/>
              </a:spcBef>
              <a:defRPr sz="800" b="1">
                <a:solidFill>
                  <a:srgbClr val="82A2BE"/>
                </a:solidFill>
              </a:defRPr>
            </a:lvl1pPr>
          </a:lstStyle>
          <a:p>
            <a:r>
              <a:rPr lang="en-US" sz="700" b="0" dirty="0">
                <a:solidFill>
                  <a:schemeClr val="bg1">
                    <a:lumMod val="50000"/>
                  </a:schemeClr>
                </a:solidFill>
              </a:rPr>
              <a:t>797</a:t>
            </a:r>
          </a:p>
        </p:txBody>
      </p:sp>
      <p:sp>
        <p:nvSpPr>
          <p:cNvPr id="79" name="Freeform 78"/>
          <p:cNvSpPr/>
          <p:nvPr/>
        </p:nvSpPr>
        <p:spPr>
          <a:xfrm>
            <a:off x="2196609" y="2332014"/>
            <a:ext cx="3972393" cy="704538"/>
          </a:xfrm>
          <a:custGeom>
            <a:avLst/>
            <a:gdLst>
              <a:gd name="connsiteX0" fmla="*/ 0 w 3972393"/>
              <a:gd name="connsiteY0" fmla="*/ 224853 h 704538"/>
              <a:gd name="connsiteX1" fmla="*/ 674557 w 3972393"/>
              <a:gd name="connsiteY1" fmla="*/ 359764 h 704538"/>
              <a:gd name="connsiteX2" fmla="*/ 1289154 w 3972393"/>
              <a:gd name="connsiteY2" fmla="*/ 224853 h 704538"/>
              <a:gd name="connsiteX3" fmla="*/ 2038662 w 3972393"/>
              <a:gd name="connsiteY3" fmla="*/ 0 h 704538"/>
              <a:gd name="connsiteX4" fmla="*/ 2653259 w 3972393"/>
              <a:gd name="connsiteY4" fmla="*/ 404735 h 704538"/>
              <a:gd name="connsiteX5" fmla="*/ 3342806 w 3972393"/>
              <a:gd name="connsiteY5" fmla="*/ 194873 h 704538"/>
              <a:gd name="connsiteX6" fmla="*/ 3972393 w 3972393"/>
              <a:gd name="connsiteY6" fmla="*/ 704538 h 70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72393" h="704538">
                <a:moveTo>
                  <a:pt x="0" y="224853"/>
                </a:moveTo>
                <a:lnTo>
                  <a:pt x="674557" y="359764"/>
                </a:lnTo>
                <a:lnTo>
                  <a:pt x="1289154" y="224853"/>
                </a:lnTo>
                <a:lnTo>
                  <a:pt x="2038662" y="0"/>
                </a:lnTo>
                <a:lnTo>
                  <a:pt x="2653259" y="404735"/>
                </a:lnTo>
                <a:lnTo>
                  <a:pt x="3342806" y="194873"/>
                </a:lnTo>
                <a:lnTo>
                  <a:pt x="3972393" y="704538"/>
                </a:lnTo>
              </a:path>
            </a:pathLst>
          </a:custGeom>
          <a:noFill/>
          <a:ln w="22225">
            <a:solidFill>
              <a:schemeClr val="bg2">
                <a:lumMod val="50000"/>
              </a:schemeClr>
            </a:solidFill>
            <a:miter lim="800000"/>
            <a:headEnd type="oval" w="med" len="med"/>
            <a:tailEnd type="triangle" w="med" len="med"/>
          </a:ln>
          <a:effectLst>
            <a:outerShdw blurRad="63500" dist="25400" dir="5400000" algn="t" rotWithShape="0">
              <a:prstClr val="black">
                <a:alpha val="23000"/>
              </a:prstClr>
            </a:outerShdw>
          </a:effectLst>
        </p:spPr>
        <p:txBody>
          <a:bodyPr rtlCol="0" anchor="ctr"/>
          <a:lstStyle/>
          <a:p>
            <a:pPr algn="ctr"/>
            <a:endParaRPr lang="en-US"/>
          </a:p>
        </p:txBody>
      </p:sp>
    </p:spTree>
    <p:extLst>
      <p:ext uri="{BB962C8B-B14F-4D97-AF65-F5344CB8AC3E}">
        <p14:creationId xmlns:p14="http://schemas.microsoft.com/office/powerpoint/2010/main" val="28161385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78"/>
                                        </p:tgtEl>
                                        <p:attrNameLst>
                                          <p:attrName>style.visibility</p:attrName>
                                        </p:attrNameLst>
                                      </p:cBhvr>
                                      <p:to>
                                        <p:strVal val="visible"/>
                                      </p:to>
                                    </p:set>
                                    <p:animEffect transition="in" filter="fade">
                                      <p:cBhvr>
                                        <p:cTn id="13" dur="500"/>
                                        <p:tgtEl>
                                          <p:spTgt spid="78"/>
                                        </p:tgtEl>
                                      </p:cBhvr>
                                    </p:animEffect>
                                  </p:childTnLst>
                                </p:cTn>
                              </p:par>
                            </p:childTnLst>
                          </p:cTn>
                        </p:par>
                        <p:par>
                          <p:cTn id="14" fill="hold">
                            <p:stCondLst>
                              <p:cond delay="1500"/>
                            </p:stCondLst>
                            <p:childTnLst>
                              <p:par>
                                <p:cTn id="15" presetID="22" presetClass="entr" presetSubtype="4"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100"/>
                                        <p:tgtEl>
                                          <p:spTgt spid="21"/>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down)">
                                      <p:cBhvr>
                                        <p:cTn id="20" dur="100"/>
                                        <p:tgtEl>
                                          <p:spTgt spid="2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down)">
                                      <p:cBhvr>
                                        <p:cTn id="23" dur="100"/>
                                        <p:tgtEl>
                                          <p:spTgt spid="3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down)">
                                      <p:cBhvr>
                                        <p:cTn id="26" dur="100"/>
                                        <p:tgtEl>
                                          <p:spTgt spid="36"/>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wipe(down)">
                                      <p:cBhvr>
                                        <p:cTn id="29" dur="100"/>
                                        <p:tgtEl>
                                          <p:spTgt spid="41"/>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down)">
                                      <p:cBhvr>
                                        <p:cTn id="32" dur="100"/>
                                        <p:tgtEl>
                                          <p:spTgt spid="46"/>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wipe(down)">
                                      <p:cBhvr>
                                        <p:cTn id="35" dur="100"/>
                                        <p:tgtEl>
                                          <p:spTgt spid="51"/>
                                        </p:tgtEl>
                                      </p:cBhvr>
                                    </p:animEffect>
                                  </p:childTnLst>
                                </p:cTn>
                              </p:par>
                              <p:par>
                                <p:cTn id="36" presetID="22" presetClass="entr" presetSubtype="4"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100"/>
                                        <p:tgtEl>
                                          <p:spTgt spid="18"/>
                                        </p:tgtEl>
                                      </p:cBhvr>
                                    </p:animEffect>
                                  </p:childTnLst>
                                </p:cTn>
                              </p:par>
                            </p:childTnLst>
                          </p:cTn>
                        </p:par>
                        <p:par>
                          <p:cTn id="39" fill="hold">
                            <p:stCondLst>
                              <p:cond delay="1600"/>
                            </p:stCondLst>
                            <p:childTnLst>
                              <p:par>
                                <p:cTn id="40" presetID="22" presetClass="entr" presetSubtype="4" fill="hold" grpId="0" nodeType="afterEffect">
                                  <p:stCondLst>
                                    <p:cond delay="500"/>
                                  </p:stCondLst>
                                  <p:childTnLst>
                                    <p:set>
                                      <p:cBhvr>
                                        <p:cTn id="41" dur="1" fill="hold">
                                          <p:stCondLst>
                                            <p:cond delay="0"/>
                                          </p:stCondLst>
                                        </p:cTn>
                                        <p:tgtEl>
                                          <p:spTgt spid="22"/>
                                        </p:tgtEl>
                                        <p:attrNameLst>
                                          <p:attrName>style.visibility</p:attrName>
                                        </p:attrNameLst>
                                      </p:cBhvr>
                                      <p:to>
                                        <p:strVal val="visible"/>
                                      </p:to>
                                    </p:set>
                                    <p:animEffect transition="in" filter="wipe(down)">
                                      <p:cBhvr>
                                        <p:cTn id="42" dur="100"/>
                                        <p:tgtEl>
                                          <p:spTgt spid="22"/>
                                        </p:tgtEl>
                                      </p:cBhvr>
                                    </p:animEffect>
                                  </p:childTnLst>
                                </p:cTn>
                              </p:par>
                              <p:par>
                                <p:cTn id="43" presetID="22" presetClass="entr" presetSubtype="4" fill="hold" grpId="0" nodeType="withEffect">
                                  <p:stCondLst>
                                    <p:cond delay="500"/>
                                  </p:stCondLst>
                                  <p:childTnLst>
                                    <p:set>
                                      <p:cBhvr>
                                        <p:cTn id="44" dur="1" fill="hold">
                                          <p:stCondLst>
                                            <p:cond delay="0"/>
                                          </p:stCondLst>
                                        </p:cTn>
                                        <p:tgtEl>
                                          <p:spTgt spid="27"/>
                                        </p:tgtEl>
                                        <p:attrNameLst>
                                          <p:attrName>style.visibility</p:attrName>
                                        </p:attrNameLst>
                                      </p:cBhvr>
                                      <p:to>
                                        <p:strVal val="visible"/>
                                      </p:to>
                                    </p:set>
                                    <p:animEffect transition="in" filter="wipe(down)">
                                      <p:cBhvr>
                                        <p:cTn id="45" dur="100"/>
                                        <p:tgtEl>
                                          <p:spTgt spid="27"/>
                                        </p:tgtEl>
                                      </p:cBhvr>
                                    </p:animEffect>
                                  </p:childTnLst>
                                </p:cTn>
                              </p:par>
                              <p:par>
                                <p:cTn id="46" presetID="22" presetClass="entr" presetSubtype="4" fill="hold" grpId="0" nodeType="withEffect">
                                  <p:stCondLst>
                                    <p:cond delay="500"/>
                                  </p:stCondLst>
                                  <p:childTnLst>
                                    <p:set>
                                      <p:cBhvr>
                                        <p:cTn id="47" dur="1" fill="hold">
                                          <p:stCondLst>
                                            <p:cond delay="0"/>
                                          </p:stCondLst>
                                        </p:cTn>
                                        <p:tgtEl>
                                          <p:spTgt spid="32"/>
                                        </p:tgtEl>
                                        <p:attrNameLst>
                                          <p:attrName>style.visibility</p:attrName>
                                        </p:attrNameLst>
                                      </p:cBhvr>
                                      <p:to>
                                        <p:strVal val="visible"/>
                                      </p:to>
                                    </p:set>
                                    <p:animEffect transition="in" filter="wipe(down)">
                                      <p:cBhvr>
                                        <p:cTn id="48" dur="100"/>
                                        <p:tgtEl>
                                          <p:spTgt spid="32"/>
                                        </p:tgtEl>
                                      </p:cBhvr>
                                    </p:animEffect>
                                  </p:childTnLst>
                                </p:cTn>
                              </p:par>
                              <p:par>
                                <p:cTn id="49" presetID="22" presetClass="entr" presetSubtype="4" fill="hold" grpId="0" nodeType="withEffect">
                                  <p:stCondLst>
                                    <p:cond delay="500"/>
                                  </p:stCondLst>
                                  <p:childTnLst>
                                    <p:set>
                                      <p:cBhvr>
                                        <p:cTn id="50" dur="1" fill="hold">
                                          <p:stCondLst>
                                            <p:cond delay="0"/>
                                          </p:stCondLst>
                                        </p:cTn>
                                        <p:tgtEl>
                                          <p:spTgt spid="37"/>
                                        </p:tgtEl>
                                        <p:attrNameLst>
                                          <p:attrName>style.visibility</p:attrName>
                                        </p:attrNameLst>
                                      </p:cBhvr>
                                      <p:to>
                                        <p:strVal val="visible"/>
                                      </p:to>
                                    </p:set>
                                    <p:animEffect transition="in" filter="wipe(down)">
                                      <p:cBhvr>
                                        <p:cTn id="51" dur="100"/>
                                        <p:tgtEl>
                                          <p:spTgt spid="37"/>
                                        </p:tgtEl>
                                      </p:cBhvr>
                                    </p:animEffect>
                                  </p:childTnLst>
                                </p:cTn>
                              </p:par>
                              <p:par>
                                <p:cTn id="52" presetID="22" presetClass="entr" presetSubtype="4" fill="hold" grpId="0" nodeType="withEffect">
                                  <p:stCondLst>
                                    <p:cond delay="500"/>
                                  </p:stCondLst>
                                  <p:childTnLst>
                                    <p:set>
                                      <p:cBhvr>
                                        <p:cTn id="53" dur="1" fill="hold">
                                          <p:stCondLst>
                                            <p:cond delay="0"/>
                                          </p:stCondLst>
                                        </p:cTn>
                                        <p:tgtEl>
                                          <p:spTgt spid="42"/>
                                        </p:tgtEl>
                                        <p:attrNameLst>
                                          <p:attrName>style.visibility</p:attrName>
                                        </p:attrNameLst>
                                      </p:cBhvr>
                                      <p:to>
                                        <p:strVal val="visible"/>
                                      </p:to>
                                    </p:set>
                                    <p:animEffect transition="in" filter="wipe(down)">
                                      <p:cBhvr>
                                        <p:cTn id="54" dur="100"/>
                                        <p:tgtEl>
                                          <p:spTgt spid="42"/>
                                        </p:tgtEl>
                                      </p:cBhvr>
                                    </p:animEffect>
                                  </p:childTnLst>
                                </p:cTn>
                              </p:par>
                              <p:par>
                                <p:cTn id="55" presetID="22" presetClass="entr" presetSubtype="4" fill="hold" grpId="0" nodeType="withEffect">
                                  <p:stCondLst>
                                    <p:cond delay="500"/>
                                  </p:stCondLst>
                                  <p:childTnLst>
                                    <p:set>
                                      <p:cBhvr>
                                        <p:cTn id="56" dur="1" fill="hold">
                                          <p:stCondLst>
                                            <p:cond delay="0"/>
                                          </p:stCondLst>
                                        </p:cTn>
                                        <p:tgtEl>
                                          <p:spTgt spid="47"/>
                                        </p:tgtEl>
                                        <p:attrNameLst>
                                          <p:attrName>style.visibility</p:attrName>
                                        </p:attrNameLst>
                                      </p:cBhvr>
                                      <p:to>
                                        <p:strVal val="visible"/>
                                      </p:to>
                                    </p:set>
                                    <p:animEffect transition="in" filter="wipe(down)">
                                      <p:cBhvr>
                                        <p:cTn id="57" dur="100"/>
                                        <p:tgtEl>
                                          <p:spTgt spid="47"/>
                                        </p:tgtEl>
                                      </p:cBhvr>
                                    </p:animEffect>
                                  </p:childTnLst>
                                </p:cTn>
                              </p:par>
                              <p:par>
                                <p:cTn id="58" presetID="22" presetClass="entr" presetSubtype="4" fill="hold" grpId="0" nodeType="withEffect">
                                  <p:stCondLst>
                                    <p:cond delay="500"/>
                                  </p:stCondLst>
                                  <p:childTnLst>
                                    <p:set>
                                      <p:cBhvr>
                                        <p:cTn id="59" dur="1" fill="hold">
                                          <p:stCondLst>
                                            <p:cond delay="0"/>
                                          </p:stCondLst>
                                        </p:cTn>
                                        <p:tgtEl>
                                          <p:spTgt spid="52"/>
                                        </p:tgtEl>
                                        <p:attrNameLst>
                                          <p:attrName>style.visibility</p:attrName>
                                        </p:attrNameLst>
                                      </p:cBhvr>
                                      <p:to>
                                        <p:strVal val="visible"/>
                                      </p:to>
                                    </p:set>
                                    <p:animEffect transition="in" filter="wipe(down)">
                                      <p:cBhvr>
                                        <p:cTn id="60" dur="100"/>
                                        <p:tgtEl>
                                          <p:spTgt spid="52"/>
                                        </p:tgtEl>
                                      </p:cBhvr>
                                    </p:animEffect>
                                  </p:childTnLst>
                                </p:cTn>
                              </p:par>
                              <p:par>
                                <p:cTn id="61" presetID="22" presetClass="entr" presetSubtype="4" fill="hold" nodeType="withEffect">
                                  <p:stCondLst>
                                    <p:cond delay="500"/>
                                  </p:stCondLst>
                                  <p:childTnLst>
                                    <p:set>
                                      <p:cBhvr>
                                        <p:cTn id="62" dur="1" fill="hold">
                                          <p:stCondLst>
                                            <p:cond delay="0"/>
                                          </p:stCondLst>
                                        </p:cTn>
                                        <p:tgtEl>
                                          <p:spTgt spid="17"/>
                                        </p:tgtEl>
                                        <p:attrNameLst>
                                          <p:attrName>style.visibility</p:attrName>
                                        </p:attrNameLst>
                                      </p:cBhvr>
                                      <p:to>
                                        <p:strVal val="visible"/>
                                      </p:to>
                                    </p:set>
                                    <p:animEffect transition="in" filter="wipe(down)">
                                      <p:cBhvr>
                                        <p:cTn id="63" dur="100"/>
                                        <p:tgtEl>
                                          <p:spTgt spid="17"/>
                                        </p:tgtEl>
                                      </p:cBhvr>
                                    </p:animEffect>
                                  </p:childTnLst>
                                </p:cTn>
                              </p:par>
                            </p:childTnLst>
                          </p:cTn>
                        </p:par>
                        <p:par>
                          <p:cTn id="64" fill="hold">
                            <p:stCondLst>
                              <p:cond delay="2200"/>
                            </p:stCondLst>
                            <p:childTnLst>
                              <p:par>
                                <p:cTn id="65" presetID="22" presetClass="entr" presetSubtype="4" fill="hold" grpId="0" nodeType="afterEffect">
                                  <p:stCondLst>
                                    <p:cond delay="500"/>
                                  </p:stCondLst>
                                  <p:childTnLst>
                                    <p:set>
                                      <p:cBhvr>
                                        <p:cTn id="66" dur="1" fill="hold">
                                          <p:stCondLst>
                                            <p:cond delay="0"/>
                                          </p:stCondLst>
                                        </p:cTn>
                                        <p:tgtEl>
                                          <p:spTgt spid="23"/>
                                        </p:tgtEl>
                                        <p:attrNameLst>
                                          <p:attrName>style.visibility</p:attrName>
                                        </p:attrNameLst>
                                      </p:cBhvr>
                                      <p:to>
                                        <p:strVal val="visible"/>
                                      </p:to>
                                    </p:set>
                                    <p:animEffect transition="in" filter="wipe(down)">
                                      <p:cBhvr>
                                        <p:cTn id="67" dur="100"/>
                                        <p:tgtEl>
                                          <p:spTgt spid="23"/>
                                        </p:tgtEl>
                                      </p:cBhvr>
                                    </p:animEffect>
                                  </p:childTnLst>
                                </p:cTn>
                              </p:par>
                              <p:par>
                                <p:cTn id="68" presetID="22" presetClass="entr" presetSubtype="4" fill="hold" grpId="0" nodeType="withEffect">
                                  <p:stCondLst>
                                    <p:cond delay="500"/>
                                  </p:stCondLst>
                                  <p:childTnLst>
                                    <p:set>
                                      <p:cBhvr>
                                        <p:cTn id="69" dur="1" fill="hold">
                                          <p:stCondLst>
                                            <p:cond delay="0"/>
                                          </p:stCondLst>
                                        </p:cTn>
                                        <p:tgtEl>
                                          <p:spTgt spid="28"/>
                                        </p:tgtEl>
                                        <p:attrNameLst>
                                          <p:attrName>style.visibility</p:attrName>
                                        </p:attrNameLst>
                                      </p:cBhvr>
                                      <p:to>
                                        <p:strVal val="visible"/>
                                      </p:to>
                                    </p:set>
                                    <p:animEffect transition="in" filter="wipe(down)">
                                      <p:cBhvr>
                                        <p:cTn id="70" dur="100"/>
                                        <p:tgtEl>
                                          <p:spTgt spid="28"/>
                                        </p:tgtEl>
                                      </p:cBhvr>
                                    </p:animEffect>
                                  </p:childTnLst>
                                </p:cTn>
                              </p:par>
                              <p:par>
                                <p:cTn id="71" presetID="22" presetClass="entr" presetSubtype="4" fill="hold" grpId="0" nodeType="withEffect">
                                  <p:stCondLst>
                                    <p:cond delay="500"/>
                                  </p:stCondLst>
                                  <p:childTnLst>
                                    <p:set>
                                      <p:cBhvr>
                                        <p:cTn id="72" dur="1" fill="hold">
                                          <p:stCondLst>
                                            <p:cond delay="0"/>
                                          </p:stCondLst>
                                        </p:cTn>
                                        <p:tgtEl>
                                          <p:spTgt spid="33"/>
                                        </p:tgtEl>
                                        <p:attrNameLst>
                                          <p:attrName>style.visibility</p:attrName>
                                        </p:attrNameLst>
                                      </p:cBhvr>
                                      <p:to>
                                        <p:strVal val="visible"/>
                                      </p:to>
                                    </p:set>
                                    <p:animEffect transition="in" filter="wipe(down)">
                                      <p:cBhvr>
                                        <p:cTn id="73" dur="100"/>
                                        <p:tgtEl>
                                          <p:spTgt spid="33"/>
                                        </p:tgtEl>
                                      </p:cBhvr>
                                    </p:animEffect>
                                  </p:childTnLst>
                                </p:cTn>
                              </p:par>
                              <p:par>
                                <p:cTn id="74" presetID="22" presetClass="entr" presetSubtype="4" fill="hold" grpId="0" nodeType="withEffect">
                                  <p:stCondLst>
                                    <p:cond delay="500"/>
                                  </p:stCondLst>
                                  <p:childTnLst>
                                    <p:set>
                                      <p:cBhvr>
                                        <p:cTn id="75" dur="1" fill="hold">
                                          <p:stCondLst>
                                            <p:cond delay="0"/>
                                          </p:stCondLst>
                                        </p:cTn>
                                        <p:tgtEl>
                                          <p:spTgt spid="38"/>
                                        </p:tgtEl>
                                        <p:attrNameLst>
                                          <p:attrName>style.visibility</p:attrName>
                                        </p:attrNameLst>
                                      </p:cBhvr>
                                      <p:to>
                                        <p:strVal val="visible"/>
                                      </p:to>
                                    </p:set>
                                    <p:animEffect transition="in" filter="wipe(down)">
                                      <p:cBhvr>
                                        <p:cTn id="76" dur="100"/>
                                        <p:tgtEl>
                                          <p:spTgt spid="38"/>
                                        </p:tgtEl>
                                      </p:cBhvr>
                                    </p:animEffect>
                                  </p:childTnLst>
                                </p:cTn>
                              </p:par>
                              <p:par>
                                <p:cTn id="77" presetID="22" presetClass="entr" presetSubtype="4" fill="hold" grpId="0" nodeType="withEffect">
                                  <p:stCondLst>
                                    <p:cond delay="500"/>
                                  </p:stCondLst>
                                  <p:childTnLst>
                                    <p:set>
                                      <p:cBhvr>
                                        <p:cTn id="78" dur="1" fill="hold">
                                          <p:stCondLst>
                                            <p:cond delay="0"/>
                                          </p:stCondLst>
                                        </p:cTn>
                                        <p:tgtEl>
                                          <p:spTgt spid="43"/>
                                        </p:tgtEl>
                                        <p:attrNameLst>
                                          <p:attrName>style.visibility</p:attrName>
                                        </p:attrNameLst>
                                      </p:cBhvr>
                                      <p:to>
                                        <p:strVal val="visible"/>
                                      </p:to>
                                    </p:set>
                                    <p:animEffect transition="in" filter="wipe(down)">
                                      <p:cBhvr>
                                        <p:cTn id="79" dur="100"/>
                                        <p:tgtEl>
                                          <p:spTgt spid="43"/>
                                        </p:tgtEl>
                                      </p:cBhvr>
                                    </p:animEffect>
                                  </p:childTnLst>
                                </p:cTn>
                              </p:par>
                              <p:par>
                                <p:cTn id="80" presetID="22" presetClass="entr" presetSubtype="4" fill="hold" grpId="0" nodeType="withEffect">
                                  <p:stCondLst>
                                    <p:cond delay="500"/>
                                  </p:stCondLst>
                                  <p:childTnLst>
                                    <p:set>
                                      <p:cBhvr>
                                        <p:cTn id="81" dur="1" fill="hold">
                                          <p:stCondLst>
                                            <p:cond delay="0"/>
                                          </p:stCondLst>
                                        </p:cTn>
                                        <p:tgtEl>
                                          <p:spTgt spid="48"/>
                                        </p:tgtEl>
                                        <p:attrNameLst>
                                          <p:attrName>style.visibility</p:attrName>
                                        </p:attrNameLst>
                                      </p:cBhvr>
                                      <p:to>
                                        <p:strVal val="visible"/>
                                      </p:to>
                                    </p:set>
                                    <p:animEffect transition="in" filter="wipe(down)">
                                      <p:cBhvr>
                                        <p:cTn id="82" dur="100"/>
                                        <p:tgtEl>
                                          <p:spTgt spid="48"/>
                                        </p:tgtEl>
                                      </p:cBhvr>
                                    </p:animEffect>
                                  </p:childTnLst>
                                </p:cTn>
                              </p:par>
                              <p:par>
                                <p:cTn id="83" presetID="22" presetClass="entr" presetSubtype="4" fill="hold" grpId="0" nodeType="withEffect">
                                  <p:stCondLst>
                                    <p:cond delay="500"/>
                                  </p:stCondLst>
                                  <p:childTnLst>
                                    <p:set>
                                      <p:cBhvr>
                                        <p:cTn id="84" dur="1" fill="hold">
                                          <p:stCondLst>
                                            <p:cond delay="0"/>
                                          </p:stCondLst>
                                        </p:cTn>
                                        <p:tgtEl>
                                          <p:spTgt spid="53"/>
                                        </p:tgtEl>
                                        <p:attrNameLst>
                                          <p:attrName>style.visibility</p:attrName>
                                        </p:attrNameLst>
                                      </p:cBhvr>
                                      <p:to>
                                        <p:strVal val="visible"/>
                                      </p:to>
                                    </p:set>
                                    <p:animEffect transition="in" filter="wipe(down)">
                                      <p:cBhvr>
                                        <p:cTn id="85" dur="100"/>
                                        <p:tgtEl>
                                          <p:spTgt spid="53"/>
                                        </p:tgtEl>
                                      </p:cBhvr>
                                    </p:animEffect>
                                  </p:childTnLst>
                                </p:cTn>
                              </p:par>
                              <p:par>
                                <p:cTn id="86" presetID="22" presetClass="entr" presetSubtype="4" fill="hold" nodeType="withEffect">
                                  <p:stCondLst>
                                    <p:cond delay="500"/>
                                  </p:stCondLst>
                                  <p:childTnLst>
                                    <p:set>
                                      <p:cBhvr>
                                        <p:cTn id="87" dur="1" fill="hold">
                                          <p:stCondLst>
                                            <p:cond delay="0"/>
                                          </p:stCondLst>
                                        </p:cTn>
                                        <p:tgtEl>
                                          <p:spTgt spid="16"/>
                                        </p:tgtEl>
                                        <p:attrNameLst>
                                          <p:attrName>style.visibility</p:attrName>
                                        </p:attrNameLst>
                                      </p:cBhvr>
                                      <p:to>
                                        <p:strVal val="visible"/>
                                      </p:to>
                                    </p:set>
                                    <p:animEffect transition="in" filter="wipe(down)">
                                      <p:cBhvr>
                                        <p:cTn id="88" dur="100"/>
                                        <p:tgtEl>
                                          <p:spTgt spid="16"/>
                                        </p:tgtEl>
                                      </p:cBhvr>
                                    </p:animEffect>
                                  </p:childTnLst>
                                </p:cTn>
                              </p:par>
                            </p:childTnLst>
                          </p:cTn>
                        </p:par>
                        <p:par>
                          <p:cTn id="89" fill="hold">
                            <p:stCondLst>
                              <p:cond delay="2800"/>
                            </p:stCondLst>
                            <p:childTnLst>
                              <p:par>
                                <p:cTn id="90" presetID="22" presetClass="entr" presetSubtype="4" fill="hold" grpId="0" nodeType="afterEffect">
                                  <p:stCondLst>
                                    <p:cond delay="500"/>
                                  </p:stCondLst>
                                  <p:childTnLst>
                                    <p:set>
                                      <p:cBhvr>
                                        <p:cTn id="91" dur="1" fill="hold">
                                          <p:stCondLst>
                                            <p:cond delay="0"/>
                                          </p:stCondLst>
                                        </p:cTn>
                                        <p:tgtEl>
                                          <p:spTgt spid="20"/>
                                        </p:tgtEl>
                                        <p:attrNameLst>
                                          <p:attrName>style.visibility</p:attrName>
                                        </p:attrNameLst>
                                      </p:cBhvr>
                                      <p:to>
                                        <p:strVal val="visible"/>
                                      </p:to>
                                    </p:set>
                                    <p:animEffect transition="in" filter="wipe(down)">
                                      <p:cBhvr>
                                        <p:cTn id="92" dur="100"/>
                                        <p:tgtEl>
                                          <p:spTgt spid="20"/>
                                        </p:tgtEl>
                                      </p:cBhvr>
                                    </p:animEffect>
                                  </p:childTnLst>
                                </p:cTn>
                              </p:par>
                              <p:par>
                                <p:cTn id="93" presetID="22" presetClass="entr" presetSubtype="4" fill="hold" grpId="0" nodeType="withEffect">
                                  <p:stCondLst>
                                    <p:cond delay="500"/>
                                  </p:stCondLst>
                                  <p:childTnLst>
                                    <p:set>
                                      <p:cBhvr>
                                        <p:cTn id="94" dur="1" fill="hold">
                                          <p:stCondLst>
                                            <p:cond delay="0"/>
                                          </p:stCondLst>
                                        </p:cTn>
                                        <p:tgtEl>
                                          <p:spTgt spid="25"/>
                                        </p:tgtEl>
                                        <p:attrNameLst>
                                          <p:attrName>style.visibility</p:attrName>
                                        </p:attrNameLst>
                                      </p:cBhvr>
                                      <p:to>
                                        <p:strVal val="visible"/>
                                      </p:to>
                                    </p:set>
                                    <p:animEffect transition="in" filter="wipe(down)">
                                      <p:cBhvr>
                                        <p:cTn id="95" dur="100"/>
                                        <p:tgtEl>
                                          <p:spTgt spid="25"/>
                                        </p:tgtEl>
                                      </p:cBhvr>
                                    </p:animEffect>
                                  </p:childTnLst>
                                </p:cTn>
                              </p:par>
                              <p:par>
                                <p:cTn id="96" presetID="22" presetClass="entr" presetSubtype="4" fill="hold" grpId="0" nodeType="withEffect">
                                  <p:stCondLst>
                                    <p:cond delay="500"/>
                                  </p:stCondLst>
                                  <p:childTnLst>
                                    <p:set>
                                      <p:cBhvr>
                                        <p:cTn id="97" dur="1" fill="hold">
                                          <p:stCondLst>
                                            <p:cond delay="0"/>
                                          </p:stCondLst>
                                        </p:cTn>
                                        <p:tgtEl>
                                          <p:spTgt spid="30"/>
                                        </p:tgtEl>
                                        <p:attrNameLst>
                                          <p:attrName>style.visibility</p:attrName>
                                        </p:attrNameLst>
                                      </p:cBhvr>
                                      <p:to>
                                        <p:strVal val="visible"/>
                                      </p:to>
                                    </p:set>
                                    <p:animEffect transition="in" filter="wipe(down)">
                                      <p:cBhvr>
                                        <p:cTn id="98" dur="100"/>
                                        <p:tgtEl>
                                          <p:spTgt spid="30"/>
                                        </p:tgtEl>
                                      </p:cBhvr>
                                    </p:animEffect>
                                  </p:childTnLst>
                                </p:cTn>
                              </p:par>
                              <p:par>
                                <p:cTn id="99" presetID="22" presetClass="entr" presetSubtype="4" fill="hold" grpId="0" nodeType="withEffect">
                                  <p:stCondLst>
                                    <p:cond delay="500"/>
                                  </p:stCondLst>
                                  <p:childTnLst>
                                    <p:set>
                                      <p:cBhvr>
                                        <p:cTn id="100" dur="1" fill="hold">
                                          <p:stCondLst>
                                            <p:cond delay="0"/>
                                          </p:stCondLst>
                                        </p:cTn>
                                        <p:tgtEl>
                                          <p:spTgt spid="35"/>
                                        </p:tgtEl>
                                        <p:attrNameLst>
                                          <p:attrName>style.visibility</p:attrName>
                                        </p:attrNameLst>
                                      </p:cBhvr>
                                      <p:to>
                                        <p:strVal val="visible"/>
                                      </p:to>
                                    </p:set>
                                    <p:animEffect transition="in" filter="wipe(down)">
                                      <p:cBhvr>
                                        <p:cTn id="101" dur="100"/>
                                        <p:tgtEl>
                                          <p:spTgt spid="35"/>
                                        </p:tgtEl>
                                      </p:cBhvr>
                                    </p:animEffect>
                                  </p:childTnLst>
                                </p:cTn>
                              </p:par>
                              <p:par>
                                <p:cTn id="102" presetID="22" presetClass="entr" presetSubtype="4" fill="hold" grpId="0" nodeType="withEffect">
                                  <p:stCondLst>
                                    <p:cond delay="500"/>
                                  </p:stCondLst>
                                  <p:childTnLst>
                                    <p:set>
                                      <p:cBhvr>
                                        <p:cTn id="103" dur="1" fill="hold">
                                          <p:stCondLst>
                                            <p:cond delay="0"/>
                                          </p:stCondLst>
                                        </p:cTn>
                                        <p:tgtEl>
                                          <p:spTgt spid="40"/>
                                        </p:tgtEl>
                                        <p:attrNameLst>
                                          <p:attrName>style.visibility</p:attrName>
                                        </p:attrNameLst>
                                      </p:cBhvr>
                                      <p:to>
                                        <p:strVal val="visible"/>
                                      </p:to>
                                    </p:set>
                                    <p:animEffect transition="in" filter="wipe(down)">
                                      <p:cBhvr>
                                        <p:cTn id="104" dur="100"/>
                                        <p:tgtEl>
                                          <p:spTgt spid="40"/>
                                        </p:tgtEl>
                                      </p:cBhvr>
                                    </p:animEffect>
                                  </p:childTnLst>
                                </p:cTn>
                              </p:par>
                              <p:par>
                                <p:cTn id="105" presetID="22" presetClass="entr" presetSubtype="4" fill="hold" grpId="0" nodeType="withEffect">
                                  <p:stCondLst>
                                    <p:cond delay="500"/>
                                  </p:stCondLst>
                                  <p:childTnLst>
                                    <p:set>
                                      <p:cBhvr>
                                        <p:cTn id="106" dur="1" fill="hold">
                                          <p:stCondLst>
                                            <p:cond delay="0"/>
                                          </p:stCondLst>
                                        </p:cTn>
                                        <p:tgtEl>
                                          <p:spTgt spid="45"/>
                                        </p:tgtEl>
                                        <p:attrNameLst>
                                          <p:attrName>style.visibility</p:attrName>
                                        </p:attrNameLst>
                                      </p:cBhvr>
                                      <p:to>
                                        <p:strVal val="visible"/>
                                      </p:to>
                                    </p:set>
                                    <p:animEffect transition="in" filter="wipe(down)">
                                      <p:cBhvr>
                                        <p:cTn id="107" dur="100"/>
                                        <p:tgtEl>
                                          <p:spTgt spid="45"/>
                                        </p:tgtEl>
                                      </p:cBhvr>
                                    </p:animEffect>
                                  </p:childTnLst>
                                </p:cTn>
                              </p:par>
                              <p:par>
                                <p:cTn id="108" presetID="22" presetClass="entr" presetSubtype="4" fill="hold" grpId="0" nodeType="withEffect">
                                  <p:stCondLst>
                                    <p:cond delay="500"/>
                                  </p:stCondLst>
                                  <p:childTnLst>
                                    <p:set>
                                      <p:cBhvr>
                                        <p:cTn id="109" dur="1" fill="hold">
                                          <p:stCondLst>
                                            <p:cond delay="0"/>
                                          </p:stCondLst>
                                        </p:cTn>
                                        <p:tgtEl>
                                          <p:spTgt spid="50"/>
                                        </p:tgtEl>
                                        <p:attrNameLst>
                                          <p:attrName>style.visibility</p:attrName>
                                        </p:attrNameLst>
                                      </p:cBhvr>
                                      <p:to>
                                        <p:strVal val="visible"/>
                                      </p:to>
                                    </p:set>
                                    <p:animEffect transition="in" filter="wipe(down)">
                                      <p:cBhvr>
                                        <p:cTn id="110" dur="100"/>
                                        <p:tgtEl>
                                          <p:spTgt spid="50"/>
                                        </p:tgtEl>
                                      </p:cBhvr>
                                    </p:animEffect>
                                  </p:childTnLst>
                                </p:cTn>
                              </p:par>
                              <p:par>
                                <p:cTn id="111" presetID="22" presetClass="entr" presetSubtype="4" fill="hold" nodeType="withEffect">
                                  <p:stCondLst>
                                    <p:cond delay="500"/>
                                  </p:stCondLst>
                                  <p:childTnLst>
                                    <p:set>
                                      <p:cBhvr>
                                        <p:cTn id="112" dur="1" fill="hold">
                                          <p:stCondLst>
                                            <p:cond delay="0"/>
                                          </p:stCondLst>
                                        </p:cTn>
                                        <p:tgtEl>
                                          <p:spTgt spid="15"/>
                                        </p:tgtEl>
                                        <p:attrNameLst>
                                          <p:attrName>style.visibility</p:attrName>
                                        </p:attrNameLst>
                                      </p:cBhvr>
                                      <p:to>
                                        <p:strVal val="visible"/>
                                      </p:to>
                                    </p:set>
                                    <p:animEffect transition="in" filter="wipe(down)">
                                      <p:cBhvr>
                                        <p:cTn id="113" dur="100"/>
                                        <p:tgtEl>
                                          <p:spTgt spid="15"/>
                                        </p:tgtEl>
                                      </p:cBhvr>
                                    </p:animEffect>
                                  </p:childTnLst>
                                </p:cTn>
                              </p:par>
                            </p:childTnLst>
                          </p:cTn>
                        </p:par>
                        <p:par>
                          <p:cTn id="114" fill="hold">
                            <p:stCondLst>
                              <p:cond delay="3400"/>
                            </p:stCondLst>
                            <p:childTnLst>
                              <p:par>
                                <p:cTn id="115" presetID="22" presetClass="entr" presetSubtype="4" fill="hold" grpId="0" nodeType="afterEffect">
                                  <p:stCondLst>
                                    <p:cond delay="500"/>
                                  </p:stCondLst>
                                  <p:childTnLst>
                                    <p:set>
                                      <p:cBhvr>
                                        <p:cTn id="116" dur="1" fill="hold">
                                          <p:stCondLst>
                                            <p:cond delay="0"/>
                                          </p:stCondLst>
                                        </p:cTn>
                                        <p:tgtEl>
                                          <p:spTgt spid="24"/>
                                        </p:tgtEl>
                                        <p:attrNameLst>
                                          <p:attrName>style.visibility</p:attrName>
                                        </p:attrNameLst>
                                      </p:cBhvr>
                                      <p:to>
                                        <p:strVal val="visible"/>
                                      </p:to>
                                    </p:set>
                                    <p:animEffect transition="in" filter="wipe(down)">
                                      <p:cBhvr>
                                        <p:cTn id="117" dur="100"/>
                                        <p:tgtEl>
                                          <p:spTgt spid="24"/>
                                        </p:tgtEl>
                                      </p:cBhvr>
                                    </p:animEffect>
                                  </p:childTnLst>
                                </p:cTn>
                              </p:par>
                              <p:par>
                                <p:cTn id="118" presetID="22" presetClass="entr" presetSubtype="4" fill="hold" grpId="0" nodeType="withEffect">
                                  <p:stCondLst>
                                    <p:cond delay="500"/>
                                  </p:stCondLst>
                                  <p:childTnLst>
                                    <p:set>
                                      <p:cBhvr>
                                        <p:cTn id="119" dur="1" fill="hold">
                                          <p:stCondLst>
                                            <p:cond delay="0"/>
                                          </p:stCondLst>
                                        </p:cTn>
                                        <p:tgtEl>
                                          <p:spTgt spid="29"/>
                                        </p:tgtEl>
                                        <p:attrNameLst>
                                          <p:attrName>style.visibility</p:attrName>
                                        </p:attrNameLst>
                                      </p:cBhvr>
                                      <p:to>
                                        <p:strVal val="visible"/>
                                      </p:to>
                                    </p:set>
                                    <p:animEffect transition="in" filter="wipe(down)">
                                      <p:cBhvr>
                                        <p:cTn id="120" dur="100"/>
                                        <p:tgtEl>
                                          <p:spTgt spid="29"/>
                                        </p:tgtEl>
                                      </p:cBhvr>
                                    </p:animEffect>
                                  </p:childTnLst>
                                </p:cTn>
                              </p:par>
                              <p:par>
                                <p:cTn id="121" presetID="22" presetClass="entr" presetSubtype="4" fill="hold" grpId="0" nodeType="withEffect">
                                  <p:stCondLst>
                                    <p:cond delay="500"/>
                                  </p:stCondLst>
                                  <p:childTnLst>
                                    <p:set>
                                      <p:cBhvr>
                                        <p:cTn id="122" dur="1" fill="hold">
                                          <p:stCondLst>
                                            <p:cond delay="0"/>
                                          </p:stCondLst>
                                        </p:cTn>
                                        <p:tgtEl>
                                          <p:spTgt spid="34"/>
                                        </p:tgtEl>
                                        <p:attrNameLst>
                                          <p:attrName>style.visibility</p:attrName>
                                        </p:attrNameLst>
                                      </p:cBhvr>
                                      <p:to>
                                        <p:strVal val="visible"/>
                                      </p:to>
                                    </p:set>
                                    <p:animEffect transition="in" filter="wipe(down)">
                                      <p:cBhvr>
                                        <p:cTn id="123" dur="100"/>
                                        <p:tgtEl>
                                          <p:spTgt spid="34"/>
                                        </p:tgtEl>
                                      </p:cBhvr>
                                    </p:animEffect>
                                  </p:childTnLst>
                                </p:cTn>
                              </p:par>
                              <p:par>
                                <p:cTn id="124" presetID="22" presetClass="entr" presetSubtype="4" fill="hold" grpId="0" nodeType="withEffect">
                                  <p:stCondLst>
                                    <p:cond delay="500"/>
                                  </p:stCondLst>
                                  <p:childTnLst>
                                    <p:set>
                                      <p:cBhvr>
                                        <p:cTn id="125" dur="1" fill="hold">
                                          <p:stCondLst>
                                            <p:cond delay="0"/>
                                          </p:stCondLst>
                                        </p:cTn>
                                        <p:tgtEl>
                                          <p:spTgt spid="39"/>
                                        </p:tgtEl>
                                        <p:attrNameLst>
                                          <p:attrName>style.visibility</p:attrName>
                                        </p:attrNameLst>
                                      </p:cBhvr>
                                      <p:to>
                                        <p:strVal val="visible"/>
                                      </p:to>
                                    </p:set>
                                    <p:animEffect transition="in" filter="wipe(down)">
                                      <p:cBhvr>
                                        <p:cTn id="126" dur="100"/>
                                        <p:tgtEl>
                                          <p:spTgt spid="39"/>
                                        </p:tgtEl>
                                      </p:cBhvr>
                                    </p:animEffect>
                                  </p:childTnLst>
                                </p:cTn>
                              </p:par>
                              <p:par>
                                <p:cTn id="127" presetID="22" presetClass="entr" presetSubtype="4" fill="hold" grpId="0" nodeType="withEffect">
                                  <p:stCondLst>
                                    <p:cond delay="500"/>
                                  </p:stCondLst>
                                  <p:childTnLst>
                                    <p:set>
                                      <p:cBhvr>
                                        <p:cTn id="128" dur="1" fill="hold">
                                          <p:stCondLst>
                                            <p:cond delay="0"/>
                                          </p:stCondLst>
                                        </p:cTn>
                                        <p:tgtEl>
                                          <p:spTgt spid="44"/>
                                        </p:tgtEl>
                                        <p:attrNameLst>
                                          <p:attrName>style.visibility</p:attrName>
                                        </p:attrNameLst>
                                      </p:cBhvr>
                                      <p:to>
                                        <p:strVal val="visible"/>
                                      </p:to>
                                    </p:set>
                                    <p:animEffect transition="in" filter="wipe(down)">
                                      <p:cBhvr>
                                        <p:cTn id="129" dur="100"/>
                                        <p:tgtEl>
                                          <p:spTgt spid="44"/>
                                        </p:tgtEl>
                                      </p:cBhvr>
                                    </p:animEffect>
                                  </p:childTnLst>
                                </p:cTn>
                              </p:par>
                              <p:par>
                                <p:cTn id="130" presetID="22" presetClass="entr" presetSubtype="4" fill="hold" grpId="0" nodeType="withEffect">
                                  <p:stCondLst>
                                    <p:cond delay="500"/>
                                  </p:stCondLst>
                                  <p:childTnLst>
                                    <p:set>
                                      <p:cBhvr>
                                        <p:cTn id="131" dur="1" fill="hold">
                                          <p:stCondLst>
                                            <p:cond delay="0"/>
                                          </p:stCondLst>
                                        </p:cTn>
                                        <p:tgtEl>
                                          <p:spTgt spid="49"/>
                                        </p:tgtEl>
                                        <p:attrNameLst>
                                          <p:attrName>style.visibility</p:attrName>
                                        </p:attrNameLst>
                                      </p:cBhvr>
                                      <p:to>
                                        <p:strVal val="visible"/>
                                      </p:to>
                                    </p:set>
                                    <p:animEffect transition="in" filter="wipe(down)">
                                      <p:cBhvr>
                                        <p:cTn id="132" dur="100"/>
                                        <p:tgtEl>
                                          <p:spTgt spid="49"/>
                                        </p:tgtEl>
                                      </p:cBhvr>
                                    </p:animEffect>
                                  </p:childTnLst>
                                </p:cTn>
                              </p:par>
                              <p:par>
                                <p:cTn id="133" presetID="22" presetClass="entr" presetSubtype="4" fill="hold" grpId="0" nodeType="withEffect">
                                  <p:stCondLst>
                                    <p:cond delay="500"/>
                                  </p:stCondLst>
                                  <p:childTnLst>
                                    <p:set>
                                      <p:cBhvr>
                                        <p:cTn id="134" dur="1" fill="hold">
                                          <p:stCondLst>
                                            <p:cond delay="0"/>
                                          </p:stCondLst>
                                        </p:cTn>
                                        <p:tgtEl>
                                          <p:spTgt spid="54"/>
                                        </p:tgtEl>
                                        <p:attrNameLst>
                                          <p:attrName>style.visibility</p:attrName>
                                        </p:attrNameLst>
                                      </p:cBhvr>
                                      <p:to>
                                        <p:strVal val="visible"/>
                                      </p:to>
                                    </p:set>
                                    <p:animEffect transition="in" filter="wipe(down)">
                                      <p:cBhvr>
                                        <p:cTn id="135" dur="100"/>
                                        <p:tgtEl>
                                          <p:spTgt spid="54"/>
                                        </p:tgtEl>
                                      </p:cBhvr>
                                    </p:animEffect>
                                  </p:childTnLst>
                                </p:cTn>
                              </p:par>
                              <p:par>
                                <p:cTn id="136" presetID="22" presetClass="entr" presetSubtype="4" fill="hold" nodeType="withEffect">
                                  <p:stCondLst>
                                    <p:cond delay="500"/>
                                  </p:stCondLst>
                                  <p:childTnLst>
                                    <p:set>
                                      <p:cBhvr>
                                        <p:cTn id="137" dur="1" fill="hold">
                                          <p:stCondLst>
                                            <p:cond delay="0"/>
                                          </p:stCondLst>
                                        </p:cTn>
                                        <p:tgtEl>
                                          <p:spTgt spid="14"/>
                                        </p:tgtEl>
                                        <p:attrNameLst>
                                          <p:attrName>style.visibility</p:attrName>
                                        </p:attrNameLst>
                                      </p:cBhvr>
                                      <p:to>
                                        <p:strVal val="visible"/>
                                      </p:to>
                                    </p:set>
                                    <p:animEffect transition="in" filter="wipe(down)">
                                      <p:cBhvr>
                                        <p:cTn id="138" dur="100"/>
                                        <p:tgtEl>
                                          <p:spTgt spid="14"/>
                                        </p:tgtEl>
                                      </p:cBhvr>
                                    </p:animEffect>
                                  </p:childTnLst>
                                </p:cTn>
                              </p:par>
                            </p:childTnLst>
                          </p:cTn>
                        </p:par>
                        <p:par>
                          <p:cTn id="139" fill="hold">
                            <p:stCondLst>
                              <p:cond delay="4000"/>
                            </p:stCondLst>
                            <p:childTnLst>
                              <p:par>
                                <p:cTn id="140" presetID="10" presetClass="entr" presetSubtype="0" fill="hold" grpId="0" nodeType="afterEffect">
                                  <p:stCondLst>
                                    <p:cond delay="0"/>
                                  </p:stCondLst>
                                  <p:childTnLst>
                                    <p:set>
                                      <p:cBhvr>
                                        <p:cTn id="141" dur="1" fill="hold">
                                          <p:stCondLst>
                                            <p:cond delay="0"/>
                                          </p:stCondLst>
                                        </p:cTn>
                                        <p:tgtEl>
                                          <p:spTgt spid="80"/>
                                        </p:tgtEl>
                                        <p:attrNameLst>
                                          <p:attrName>style.visibility</p:attrName>
                                        </p:attrNameLst>
                                      </p:cBhvr>
                                      <p:to>
                                        <p:strVal val="visible"/>
                                      </p:to>
                                    </p:set>
                                    <p:animEffect transition="in" filter="fade">
                                      <p:cBhvr>
                                        <p:cTn id="142" dur="100"/>
                                        <p:tgtEl>
                                          <p:spTgt spid="80"/>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81"/>
                                        </p:tgtEl>
                                        <p:attrNameLst>
                                          <p:attrName>style.visibility</p:attrName>
                                        </p:attrNameLst>
                                      </p:cBhvr>
                                      <p:to>
                                        <p:strVal val="visible"/>
                                      </p:to>
                                    </p:set>
                                    <p:animEffect transition="in" filter="fade">
                                      <p:cBhvr>
                                        <p:cTn id="145" dur="100"/>
                                        <p:tgtEl>
                                          <p:spTgt spid="81"/>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82"/>
                                        </p:tgtEl>
                                        <p:attrNameLst>
                                          <p:attrName>style.visibility</p:attrName>
                                        </p:attrNameLst>
                                      </p:cBhvr>
                                      <p:to>
                                        <p:strVal val="visible"/>
                                      </p:to>
                                    </p:set>
                                    <p:animEffect transition="in" filter="fade">
                                      <p:cBhvr>
                                        <p:cTn id="148" dur="100"/>
                                        <p:tgtEl>
                                          <p:spTgt spid="82"/>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83"/>
                                        </p:tgtEl>
                                        <p:attrNameLst>
                                          <p:attrName>style.visibility</p:attrName>
                                        </p:attrNameLst>
                                      </p:cBhvr>
                                      <p:to>
                                        <p:strVal val="visible"/>
                                      </p:to>
                                    </p:set>
                                    <p:animEffect transition="in" filter="fade">
                                      <p:cBhvr>
                                        <p:cTn id="151" dur="100"/>
                                        <p:tgtEl>
                                          <p:spTgt spid="83"/>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84"/>
                                        </p:tgtEl>
                                        <p:attrNameLst>
                                          <p:attrName>style.visibility</p:attrName>
                                        </p:attrNameLst>
                                      </p:cBhvr>
                                      <p:to>
                                        <p:strVal val="visible"/>
                                      </p:to>
                                    </p:set>
                                    <p:animEffect transition="in" filter="fade">
                                      <p:cBhvr>
                                        <p:cTn id="154" dur="100"/>
                                        <p:tgtEl>
                                          <p:spTgt spid="84"/>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85"/>
                                        </p:tgtEl>
                                        <p:attrNameLst>
                                          <p:attrName>style.visibility</p:attrName>
                                        </p:attrNameLst>
                                      </p:cBhvr>
                                      <p:to>
                                        <p:strVal val="visible"/>
                                      </p:to>
                                    </p:set>
                                    <p:animEffect transition="in" filter="fade">
                                      <p:cBhvr>
                                        <p:cTn id="157" dur="100"/>
                                        <p:tgtEl>
                                          <p:spTgt spid="85"/>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86"/>
                                        </p:tgtEl>
                                        <p:attrNameLst>
                                          <p:attrName>style.visibility</p:attrName>
                                        </p:attrNameLst>
                                      </p:cBhvr>
                                      <p:to>
                                        <p:strVal val="visible"/>
                                      </p:to>
                                    </p:set>
                                    <p:animEffect transition="in" filter="fade">
                                      <p:cBhvr>
                                        <p:cTn id="160" dur="100"/>
                                        <p:tgtEl>
                                          <p:spTgt spid="86"/>
                                        </p:tgtEl>
                                      </p:cBhvr>
                                    </p:animEffect>
                                  </p:childTnLst>
                                </p:cTn>
                              </p:par>
                            </p:childTnLst>
                          </p:cTn>
                        </p:par>
                        <p:par>
                          <p:cTn id="161" fill="hold">
                            <p:stCondLst>
                              <p:cond delay="4100"/>
                            </p:stCondLst>
                            <p:childTnLst>
                              <p:par>
                                <p:cTn id="162" presetID="47" presetClass="entr" presetSubtype="0" fill="hold" grpId="0" nodeType="afterEffect">
                                  <p:stCondLst>
                                    <p:cond delay="0"/>
                                  </p:stCondLst>
                                  <p:childTnLst>
                                    <p:set>
                                      <p:cBhvr>
                                        <p:cTn id="163" dur="1" fill="hold">
                                          <p:stCondLst>
                                            <p:cond delay="0"/>
                                          </p:stCondLst>
                                        </p:cTn>
                                        <p:tgtEl>
                                          <p:spTgt spid="6"/>
                                        </p:tgtEl>
                                        <p:attrNameLst>
                                          <p:attrName>style.visibility</p:attrName>
                                        </p:attrNameLst>
                                      </p:cBhvr>
                                      <p:to>
                                        <p:strVal val="visible"/>
                                      </p:to>
                                    </p:set>
                                    <p:animEffect transition="in" filter="fade">
                                      <p:cBhvr>
                                        <p:cTn id="164" dur="1000"/>
                                        <p:tgtEl>
                                          <p:spTgt spid="6"/>
                                        </p:tgtEl>
                                      </p:cBhvr>
                                    </p:animEffect>
                                    <p:anim calcmode="lin" valueType="num">
                                      <p:cBhvr>
                                        <p:cTn id="165" dur="1000" fill="hold"/>
                                        <p:tgtEl>
                                          <p:spTgt spid="6"/>
                                        </p:tgtEl>
                                        <p:attrNameLst>
                                          <p:attrName>ppt_x</p:attrName>
                                        </p:attrNameLst>
                                      </p:cBhvr>
                                      <p:tavLst>
                                        <p:tav tm="0">
                                          <p:val>
                                            <p:strVal val="#ppt_x"/>
                                          </p:val>
                                        </p:tav>
                                        <p:tav tm="100000">
                                          <p:val>
                                            <p:strVal val="#ppt_x"/>
                                          </p:val>
                                        </p:tav>
                                      </p:tavLst>
                                    </p:anim>
                                    <p:anim calcmode="lin" valueType="num">
                                      <p:cBhvr>
                                        <p:cTn id="166" dur="1000" fill="hold"/>
                                        <p:tgtEl>
                                          <p:spTgt spid="6"/>
                                        </p:tgtEl>
                                        <p:attrNameLst>
                                          <p:attrName>ppt_y</p:attrName>
                                        </p:attrNameLst>
                                      </p:cBhvr>
                                      <p:tavLst>
                                        <p:tav tm="0">
                                          <p:val>
                                            <p:strVal val="#ppt_y-.1"/>
                                          </p:val>
                                        </p:tav>
                                        <p:tav tm="100000">
                                          <p:val>
                                            <p:strVal val="#ppt_y"/>
                                          </p:val>
                                        </p:tav>
                                      </p:tavLst>
                                    </p:anim>
                                  </p:childTnLst>
                                </p:cTn>
                              </p:par>
                            </p:childTnLst>
                          </p:cTn>
                        </p:par>
                        <p:par>
                          <p:cTn id="167" fill="hold">
                            <p:stCondLst>
                              <p:cond delay="5100"/>
                            </p:stCondLst>
                            <p:childTnLst>
                              <p:par>
                                <p:cTn id="168" presetID="22" presetClass="entr" presetSubtype="8" fill="hold" grpId="0" nodeType="afterEffect">
                                  <p:stCondLst>
                                    <p:cond delay="0"/>
                                  </p:stCondLst>
                                  <p:childTnLst>
                                    <p:set>
                                      <p:cBhvr>
                                        <p:cTn id="169" dur="1" fill="hold">
                                          <p:stCondLst>
                                            <p:cond delay="0"/>
                                          </p:stCondLst>
                                        </p:cTn>
                                        <p:tgtEl>
                                          <p:spTgt spid="79"/>
                                        </p:tgtEl>
                                        <p:attrNameLst>
                                          <p:attrName>style.visibility</p:attrName>
                                        </p:attrNameLst>
                                      </p:cBhvr>
                                      <p:to>
                                        <p:strVal val="visible"/>
                                      </p:to>
                                    </p:set>
                                    <p:animEffect transition="in" filter="wipe(left)">
                                      <p:cBhvr>
                                        <p:cTn id="170"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80" grpId="0" animBg="1"/>
      <p:bldP spid="81" grpId="0" animBg="1"/>
      <p:bldP spid="82" grpId="0" animBg="1"/>
      <p:bldP spid="83" grpId="0" animBg="1"/>
      <p:bldP spid="84" grpId="0" animBg="1"/>
      <p:bldP spid="85" grpId="0" animBg="1"/>
      <p:bldP spid="86" grpId="0" animBg="1"/>
      <p:bldP spid="7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Inside Titan</a:t>
            </a:r>
          </a:p>
        </p:txBody>
      </p:sp>
      <p:sp>
        <p:nvSpPr>
          <p:cNvPr id="30" name="TextBox 29"/>
          <p:cNvSpPr txBox="1"/>
          <p:nvPr/>
        </p:nvSpPr>
        <p:spPr>
          <a:xfrm>
            <a:off x="1428750" y="4087147"/>
            <a:ext cx="6254496" cy="594360"/>
          </a:xfrm>
          <a:prstGeom prst="roundRect">
            <a:avLst>
              <a:gd name="adj" fmla="val 24483"/>
            </a:avLst>
          </a:prstGeom>
          <a:solidFill>
            <a:srgbClr val="0088A8"/>
          </a:solidFill>
        </p:spPr>
        <p:txBody>
          <a:bodyPr wrap="square" lIns="68580" tIns="68580" rIns="0" bIns="68580" rtlCol="0" anchor="ctr" anchorCtr="0">
            <a:spAutoFit/>
          </a:bodyPr>
          <a:lstStyle>
            <a:defPPr>
              <a:defRPr lang="en-US"/>
            </a:defPPr>
            <a:lvl1pPr>
              <a:defRPr sz="1400">
                <a:solidFill>
                  <a:schemeClr val="bg1"/>
                </a:solidFill>
              </a:defRPr>
            </a:lvl1pPr>
          </a:lstStyle>
          <a:p>
            <a:r>
              <a:rPr lang="en-US" sz="1300" dirty="0"/>
              <a:t>Behavior Trend Analysis shows an opportunity to expand sales among </a:t>
            </a:r>
            <a:br>
              <a:rPr lang="en-US" sz="1300" dirty="0"/>
            </a:br>
            <a:r>
              <a:rPr lang="en-US" sz="1300" dirty="0"/>
              <a:t>18 to 35 year olds.</a:t>
            </a:r>
          </a:p>
        </p:txBody>
      </p:sp>
      <p:sp>
        <p:nvSpPr>
          <p:cNvPr id="31" name="TextBox 30"/>
          <p:cNvSpPr txBox="1"/>
          <p:nvPr/>
        </p:nvSpPr>
        <p:spPr>
          <a:xfrm>
            <a:off x="1428750" y="815397"/>
            <a:ext cx="6257925" cy="708603"/>
          </a:xfrm>
          <a:prstGeom prst="roundRect">
            <a:avLst>
              <a:gd name="adj" fmla="val 18996"/>
            </a:avLst>
          </a:prstGeom>
          <a:solidFill>
            <a:schemeClr val="bg1"/>
          </a:solidFill>
          <a:ln>
            <a:solidFill>
              <a:srgbClr val="0088A8"/>
            </a:solidFill>
          </a:ln>
        </p:spPr>
        <p:txBody>
          <a:bodyPr wrap="square" lIns="68580" tIns="137160" rIns="68580" bIns="137160" anchor="ctr" anchorCtr="0">
            <a:noAutofit/>
          </a:bodyPr>
          <a:lstStyle>
            <a:defPPr>
              <a:defRPr lang="en-US"/>
            </a:defPPr>
            <a:lvl1pPr>
              <a:lnSpc>
                <a:spcPts val="2500"/>
              </a:lnSpc>
            </a:lvl1pPr>
          </a:lstStyle>
          <a:p>
            <a:pPr>
              <a:lnSpc>
                <a:spcPct val="100000"/>
              </a:lnSpc>
            </a:pPr>
            <a:r>
              <a:rPr lang="en-US" sz="1300" dirty="0"/>
              <a:t>Marketing analytics are built right in, giving your marketing team the </a:t>
            </a:r>
            <a:br>
              <a:rPr lang="en-US" sz="1300" dirty="0"/>
            </a:br>
            <a:r>
              <a:rPr lang="en-US" sz="1300" dirty="0"/>
              <a:t>highly actionable insights they need for day-to-day planning, tracking, </a:t>
            </a:r>
            <a:br>
              <a:rPr lang="en-US" sz="1300" dirty="0"/>
            </a:br>
            <a:r>
              <a:rPr lang="en-US" sz="1300" dirty="0"/>
              <a:t>and measuring. </a:t>
            </a:r>
          </a:p>
        </p:txBody>
      </p:sp>
      <p:sp>
        <p:nvSpPr>
          <p:cNvPr id="32" name="TextBox 31"/>
          <p:cNvSpPr txBox="1"/>
          <p:nvPr/>
        </p:nvSpPr>
        <p:spPr>
          <a:xfrm>
            <a:off x="1831200" y="1661278"/>
            <a:ext cx="184666" cy="357790"/>
          </a:xfrm>
          <a:prstGeom prst="rect">
            <a:avLst/>
          </a:prstGeom>
          <a:noFill/>
        </p:spPr>
        <p:txBody>
          <a:bodyPr wrap="none" rtlCol="0">
            <a:spAutoFit/>
          </a:bodyPr>
          <a:lstStyle/>
          <a:p>
            <a:pPr>
              <a:lnSpc>
                <a:spcPct val="95000"/>
              </a:lnSpc>
              <a:spcBef>
                <a:spcPts val="400"/>
              </a:spcBef>
            </a:pPr>
            <a:endParaRPr lang="en-US" dirty="0" err="1">
              <a:solidFill>
                <a:srgbClr val="231F20"/>
              </a:solidFill>
            </a:endParaRPr>
          </a:p>
        </p:txBody>
      </p:sp>
      <p:grpSp>
        <p:nvGrpSpPr>
          <p:cNvPr id="33" name="Group 32"/>
          <p:cNvGrpSpPr/>
          <p:nvPr/>
        </p:nvGrpSpPr>
        <p:grpSpPr>
          <a:xfrm>
            <a:off x="1308702" y="1624518"/>
            <a:ext cx="6504837" cy="2423883"/>
            <a:chOff x="1308702" y="1624518"/>
            <a:chExt cx="6504837" cy="2423883"/>
          </a:xfrm>
        </p:grpSpPr>
        <p:pic>
          <p:nvPicPr>
            <p:cNvPr id="34" name="Picture 33" descr="5_chart_blank.png"/>
            <p:cNvPicPr>
              <a:picLocks noChangeAspect="1"/>
            </p:cNvPicPr>
            <p:nvPr/>
          </p:nvPicPr>
          <p:blipFill rotWithShape="1">
            <a:blip r:embed="rId3">
              <a:extLst>
                <a:ext uri="{28A0092B-C50C-407E-A947-70E740481C1C}">
                  <a14:useLocalDpi xmlns:a14="http://schemas.microsoft.com/office/drawing/2010/main" val="0"/>
                </a:ext>
              </a:extLst>
            </a:blip>
            <a:srcRect l="14312" t="31584" r="14551" b="21291"/>
            <a:stretch/>
          </p:blipFill>
          <p:spPr>
            <a:xfrm>
              <a:off x="1308702" y="1624518"/>
              <a:ext cx="6504837" cy="2423883"/>
            </a:xfrm>
            <a:prstGeom prst="rect">
              <a:avLst/>
            </a:prstGeom>
          </p:spPr>
        </p:pic>
        <p:grpSp>
          <p:nvGrpSpPr>
            <p:cNvPr id="35" name="Group 34"/>
            <p:cNvGrpSpPr/>
            <p:nvPr/>
          </p:nvGrpSpPr>
          <p:grpSpPr>
            <a:xfrm>
              <a:off x="1469874" y="2113825"/>
              <a:ext cx="6143813" cy="1807300"/>
              <a:chOff x="1469874" y="2113825"/>
              <a:chExt cx="6143813" cy="1807300"/>
            </a:xfrm>
          </p:grpSpPr>
          <p:pic>
            <p:nvPicPr>
              <p:cNvPr id="36" name="Picture 35" descr="5_chart.png"/>
              <p:cNvPicPr>
                <a:picLocks noChangeAspect="1"/>
              </p:cNvPicPr>
              <p:nvPr/>
            </p:nvPicPr>
            <p:blipFill rotWithShape="1">
              <a:blip r:embed="rId4">
                <a:extLst>
                  <a:ext uri="{28A0092B-C50C-407E-A947-70E740481C1C}">
                    <a14:useLocalDpi xmlns:a14="http://schemas.microsoft.com/office/drawing/2010/main" val="0"/>
                  </a:ext>
                </a:extLst>
              </a:blip>
              <a:srcRect l="16075" t="41235" r="16736" b="24424"/>
              <a:stretch/>
            </p:blipFill>
            <p:spPr>
              <a:xfrm>
                <a:off x="1469874" y="2120898"/>
                <a:ext cx="6143813" cy="1766341"/>
              </a:xfrm>
              <a:prstGeom prst="rect">
                <a:avLst/>
              </a:prstGeom>
            </p:spPr>
          </p:pic>
          <p:sp>
            <p:nvSpPr>
              <p:cNvPr id="37" name="TextBox 36"/>
              <p:cNvSpPr txBox="1"/>
              <p:nvPr/>
            </p:nvSpPr>
            <p:spPr>
              <a:xfrm>
                <a:off x="1689777" y="2251697"/>
                <a:ext cx="285750" cy="125272"/>
              </a:xfrm>
              <a:prstGeom prst="rect">
                <a:avLst/>
              </a:prstGeom>
              <a:solidFill>
                <a:schemeClr val="bg1"/>
              </a:solidFill>
            </p:spPr>
            <p:txBody>
              <a:bodyPr wrap="none" lIns="0" tIns="0" rIns="0" bIns="0" rtlCol="0" anchor="ctr" anchorCtr="0">
                <a:noAutofit/>
              </a:bodyPr>
              <a:lstStyle>
                <a:defPPr>
                  <a:defRPr lang="en-US"/>
                </a:defPPr>
                <a:lvl1pPr algn="ctr">
                  <a:lnSpc>
                    <a:spcPct val="95000"/>
                  </a:lnSpc>
                  <a:spcBef>
                    <a:spcPts val="400"/>
                  </a:spcBef>
                  <a:defRPr sz="800" b="1">
                    <a:solidFill>
                      <a:srgbClr val="82A2BE"/>
                    </a:solidFill>
                  </a:defRPr>
                </a:lvl1pPr>
              </a:lstStyle>
              <a:p>
                <a:pPr algn="r"/>
                <a:r>
                  <a:rPr lang="en-US" sz="700" b="0" dirty="0">
                    <a:solidFill>
                      <a:schemeClr val="bg1">
                        <a:lumMod val="50000"/>
                      </a:schemeClr>
                    </a:solidFill>
                  </a:rPr>
                  <a:t>60000</a:t>
                </a:r>
              </a:p>
            </p:txBody>
          </p:sp>
          <p:sp>
            <p:nvSpPr>
              <p:cNvPr id="38" name="TextBox 37"/>
              <p:cNvSpPr txBox="1"/>
              <p:nvPr/>
            </p:nvSpPr>
            <p:spPr>
              <a:xfrm>
                <a:off x="1689777" y="2507284"/>
                <a:ext cx="285750" cy="125272"/>
              </a:xfrm>
              <a:prstGeom prst="rect">
                <a:avLst/>
              </a:prstGeom>
              <a:solidFill>
                <a:schemeClr val="bg1"/>
              </a:solidFill>
            </p:spPr>
            <p:txBody>
              <a:bodyPr wrap="none" lIns="0" tIns="0" rIns="0" bIns="0" rtlCol="0" anchor="ctr" anchorCtr="0">
                <a:noAutofit/>
              </a:bodyPr>
              <a:lstStyle>
                <a:defPPr>
                  <a:defRPr lang="en-US"/>
                </a:defPPr>
                <a:lvl1pPr algn="ctr">
                  <a:lnSpc>
                    <a:spcPct val="95000"/>
                  </a:lnSpc>
                  <a:spcBef>
                    <a:spcPts val="400"/>
                  </a:spcBef>
                  <a:defRPr sz="800" b="1">
                    <a:solidFill>
                      <a:srgbClr val="82A2BE"/>
                    </a:solidFill>
                  </a:defRPr>
                </a:lvl1pPr>
              </a:lstStyle>
              <a:p>
                <a:pPr algn="r"/>
                <a:r>
                  <a:rPr lang="en-US" sz="700" b="0" dirty="0">
                    <a:solidFill>
                      <a:schemeClr val="bg1">
                        <a:lumMod val="50000"/>
                      </a:schemeClr>
                    </a:solidFill>
                  </a:rPr>
                  <a:t>50000</a:t>
                </a:r>
              </a:p>
            </p:txBody>
          </p:sp>
          <p:sp>
            <p:nvSpPr>
              <p:cNvPr id="39" name="TextBox 38"/>
              <p:cNvSpPr txBox="1"/>
              <p:nvPr/>
            </p:nvSpPr>
            <p:spPr>
              <a:xfrm>
                <a:off x="1689777" y="2762872"/>
                <a:ext cx="285750" cy="125272"/>
              </a:xfrm>
              <a:prstGeom prst="rect">
                <a:avLst/>
              </a:prstGeom>
              <a:solidFill>
                <a:schemeClr val="bg1"/>
              </a:solidFill>
            </p:spPr>
            <p:txBody>
              <a:bodyPr wrap="none" lIns="0" tIns="0" rIns="0" bIns="0" rtlCol="0" anchor="ctr" anchorCtr="0">
                <a:noAutofit/>
              </a:bodyPr>
              <a:lstStyle>
                <a:defPPr>
                  <a:defRPr lang="en-US"/>
                </a:defPPr>
                <a:lvl1pPr algn="ctr">
                  <a:lnSpc>
                    <a:spcPct val="95000"/>
                  </a:lnSpc>
                  <a:spcBef>
                    <a:spcPts val="400"/>
                  </a:spcBef>
                  <a:defRPr sz="800" b="1">
                    <a:solidFill>
                      <a:srgbClr val="82A2BE"/>
                    </a:solidFill>
                  </a:defRPr>
                </a:lvl1pPr>
              </a:lstStyle>
              <a:p>
                <a:pPr algn="r"/>
                <a:r>
                  <a:rPr lang="en-US" sz="700" b="0" dirty="0">
                    <a:solidFill>
                      <a:schemeClr val="bg1">
                        <a:lumMod val="50000"/>
                      </a:schemeClr>
                    </a:solidFill>
                  </a:rPr>
                  <a:t>40000</a:t>
                </a:r>
              </a:p>
            </p:txBody>
          </p:sp>
          <p:sp>
            <p:nvSpPr>
              <p:cNvPr id="40" name="TextBox 39"/>
              <p:cNvSpPr txBox="1"/>
              <p:nvPr/>
            </p:nvSpPr>
            <p:spPr>
              <a:xfrm>
                <a:off x="1689777" y="3018460"/>
                <a:ext cx="285750" cy="125272"/>
              </a:xfrm>
              <a:prstGeom prst="rect">
                <a:avLst/>
              </a:prstGeom>
              <a:solidFill>
                <a:schemeClr val="bg1"/>
              </a:solidFill>
            </p:spPr>
            <p:txBody>
              <a:bodyPr wrap="none" lIns="0" tIns="0" rIns="0" bIns="0" rtlCol="0" anchor="ctr" anchorCtr="0">
                <a:noAutofit/>
              </a:bodyPr>
              <a:lstStyle>
                <a:defPPr>
                  <a:defRPr lang="en-US"/>
                </a:defPPr>
                <a:lvl1pPr algn="ctr">
                  <a:lnSpc>
                    <a:spcPct val="95000"/>
                  </a:lnSpc>
                  <a:spcBef>
                    <a:spcPts val="400"/>
                  </a:spcBef>
                  <a:defRPr sz="800" b="1">
                    <a:solidFill>
                      <a:srgbClr val="82A2BE"/>
                    </a:solidFill>
                  </a:defRPr>
                </a:lvl1pPr>
              </a:lstStyle>
              <a:p>
                <a:pPr algn="r"/>
                <a:r>
                  <a:rPr lang="en-US" sz="700" b="0" dirty="0">
                    <a:solidFill>
                      <a:schemeClr val="bg1">
                        <a:lumMod val="50000"/>
                      </a:schemeClr>
                    </a:solidFill>
                  </a:rPr>
                  <a:t>30000</a:t>
                </a:r>
              </a:p>
            </p:txBody>
          </p:sp>
          <p:sp>
            <p:nvSpPr>
              <p:cNvPr id="41" name="TextBox 40"/>
              <p:cNvSpPr txBox="1"/>
              <p:nvPr/>
            </p:nvSpPr>
            <p:spPr>
              <a:xfrm>
                <a:off x="1689777" y="3274047"/>
                <a:ext cx="285750" cy="125272"/>
              </a:xfrm>
              <a:prstGeom prst="rect">
                <a:avLst/>
              </a:prstGeom>
              <a:solidFill>
                <a:schemeClr val="bg1"/>
              </a:solidFill>
            </p:spPr>
            <p:txBody>
              <a:bodyPr wrap="none" lIns="0" tIns="0" rIns="0" bIns="0" rtlCol="0" anchor="ctr" anchorCtr="0">
                <a:noAutofit/>
              </a:bodyPr>
              <a:lstStyle>
                <a:defPPr>
                  <a:defRPr lang="en-US"/>
                </a:defPPr>
                <a:lvl1pPr algn="ctr">
                  <a:lnSpc>
                    <a:spcPct val="95000"/>
                  </a:lnSpc>
                  <a:spcBef>
                    <a:spcPts val="400"/>
                  </a:spcBef>
                  <a:defRPr sz="800" b="1">
                    <a:solidFill>
                      <a:srgbClr val="82A2BE"/>
                    </a:solidFill>
                  </a:defRPr>
                </a:lvl1pPr>
              </a:lstStyle>
              <a:p>
                <a:pPr algn="r"/>
                <a:r>
                  <a:rPr lang="en-US" sz="700" b="0" dirty="0">
                    <a:solidFill>
                      <a:schemeClr val="bg1">
                        <a:lumMod val="50000"/>
                      </a:schemeClr>
                    </a:solidFill>
                  </a:rPr>
                  <a:t>20000</a:t>
                </a:r>
              </a:p>
            </p:txBody>
          </p:sp>
          <p:sp>
            <p:nvSpPr>
              <p:cNvPr id="42" name="TextBox 41"/>
              <p:cNvSpPr txBox="1"/>
              <p:nvPr/>
            </p:nvSpPr>
            <p:spPr>
              <a:xfrm>
                <a:off x="1689777" y="3529635"/>
                <a:ext cx="285750" cy="125272"/>
              </a:xfrm>
              <a:prstGeom prst="rect">
                <a:avLst/>
              </a:prstGeom>
              <a:solidFill>
                <a:schemeClr val="bg1"/>
              </a:solidFill>
            </p:spPr>
            <p:txBody>
              <a:bodyPr wrap="none" lIns="0" tIns="0" rIns="0" bIns="0" rtlCol="0" anchor="ctr" anchorCtr="0">
                <a:noAutofit/>
              </a:bodyPr>
              <a:lstStyle>
                <a:defPPr>
                  <a:defRPr lang="en-US"/>
                </a:defPPr>
                <a:lvl1pPr algn="ctr">
                  <a:lnSpc>
                    <a:spcPct val="95000"/>
                  </a:lnSpc>
                  <a:spcBef>
                    <a:spcPts val="400"/>
                  </a:spcBef>
                  <a:defRPr sz="800" b="1">
                    <a:solidFill>
                      <a:srgbClr val="82A2BE"/>
                    </a:solidFill>
                  </a:defRPr>
                </a:lvl1pPr>
              </a:lstStyle>
              <a:p>
                <a:pPr algn="r"/>
                <a:r>
                  <a:rPr lang="en-US" sz="700" b="0" dirty="0">
                    <a:solidFill>
                      <a:schemeClr val="bg1">
                        <a:lumMod val="50000"/>
                      </a:schemeClr>
                    </a:solidFill>
                  </a:rPr>
                  <a:t>10000</a:t>
                </a:r>
              </a:p>
            </p:txBody>
          </p:sp>
          <p:sp>
            <p:nvSpPr>
              <p:cNvPr id="43" name="TextBox 42"/>
              <p:cNvSpPr txBox="1"/>
              <p:nvPr/>
            </p:nvSpPr>
            <p:spPr>
              <a:xfrm>
                <a:off x="1689777" y="3740100"/>
                <a:ext cx="285750" cy="125272"/>
              </a:xfrm>
              <a:prstGeom prst="rect">
                <a:avLst/>
              </a:prstGeom>
              <a:solidFill>
                <a:schemeClr val="bg1"/>
              </a:solidFill>
            </p:spPr>
            <p:txBody>
              <a:bodyPr wrap="none" lIns="0" tIns="0" rIns="0" bIns="0" rtlCol="0" anchor="ctr" anchorCtr="0">
                <a:noAutofit/>
              </a:bodyPr>
              <a:lstStyle>
                <a:defPPr>
                  <a:defRPr lang="en-US"/>
                </a:defPPr>
                <a:lvl1pPr algn="ctr">
                  <a:lnSpc>
                    <a:spcPct val="95000"/>
                  </a:lnSpc>
                  <a:spcBef>
                    <a:spcPts val="400"/>
                  </a:spcBef>
                  <a:defRPr sz="800" b="1">
                    <a:solidFill>
                      <a:srgbClr val="82A2BE"/>
                    </a:solidFill>
                  </a:defRPr>
                </a:lvl1pPr>
              </a:lstStyle>
              <a:p>
                <a:pPr algn="r"/>
                <a:r>
                  <a:rPr lang="en-US" sz="700" b="0" dirty="0">
                    <a:solidFill>
                      <a:schemeClr val="bg1">
                        <a:lumMod val="50000"/>
                      </a:schemeClr>
                    </a:solidFill>
                  </a:rPr>
                  <a:t>0</a:t>
                </a:r>
              </a:p>
            </p:txBody>
          </p:sp>
          <p:sp>
            <p:nvSpPr>
              <p:cNvPr id="44" name="TextBox 43"/>
              <p:cNvSpPr txBox="1"/>
              <p:nvPr/>
            </p:nvSpPr>
            <p:spPr>
              <a:xfrm rot="16200000">
                <a:off x="1069848" y="2958003"/>
                <a:ext cx="1048009" cy="97720"/>
              </a:xfrm>
              <a:prstGeom prst="rect">
                <a:avLst/>
              </a:prstGeom>
              <a:solidFill>
                <a:schemeClr val="bg1"/>
              </a:solidFill>
            </p:spPr>
            <p:txBody>
              <a:bodyPr wrap="none" lIns="0" tIns="0" rIns="0" bIns="0" rtlCol="0" anchor="ctr" anchorCtr="0">
                <a:noAutofit/>
              </a:bodyPr>
              <a:lstStyle/>
              <a:p>
                <a:pPr algn="ctr">
                  <a:lnSpc>
                    <a:spcPct val="95000"/>
                  </a:lnSpc>
                  <a:spcBef>
                    <a:spcPts val="400"/>
                  </a:spcBef>
                </a:pPr>
                <a:r>
                  <a:rPr lang="en-US" sz="800" b="1" dirty="0">
                    <a:solidFill>
                      <a:srgbClr val="82A2BE"/>
                    </a:solidFill>
                  </a:rPr>
                  <a:t>Schema Count</a:t>
                </a:r>
              </a:p>
            </p:txBody>
          </p:sp>
          <p:sp>
            <p:nvSpPr>
              <p:cNvPr id="45" name="TextBox 44"/>
              <p:cNvSpPr txBox="1"/>
              <p:nvPr/>
            </p:nvSpPr>
            <p:spPr>
              <a:xfrm>
                <a:off x="3076315" y="2113825"/>
                <a:ext cx="2475357" cy="209288"/>
              </a:xfrm>
              <a:prstGeom prst="rect">
                <a:avLst/>
              </a:prstGeom>
              <a:solidFill>
                <a:schemeClr val="bg1"/>
              </a:solidFill>
            </p:spPr>
            <p:txBody>
              <a:bodyPr wrap="none" lIns="0" tIns="0" rIns="0" bIns="0" rtlCol="0" anchor="ctr" anchorCtr="0">
                <a:noAutofit/>
              </a:bodyPr>
              <a:lstStyle>
                <a:defPPr>
                  <a:defRPr lang="en-US"/>
                </a:defPPr>
                <a:lvl1pPr algn="ctr">
                  <a:lnSpc>
                    <a:spcPct val="95000"/>
                  </a:lnSpc>
                  <a:spcBef>
                    <a:spcPts val="400"/>
                  </a:spcBef>
                  <a:defRPr sz="800" b="1">
                    <a:solidFill>
                      <a:srgbClr val="82A2BE"/>
                    </a:solidFill>
                  </a:defRPr>
                </a:lvl1pPr>
              </a:lstStyle>
              <a:p>
                <a:r>
                  <a:rPr lang="en-US" dirty="0"/>
                  <a:t>Behavior Trend Analysis – Titan Fuel Purchasers</a:t>
                </a:r>
              </a:p>
            </p:txBody>
          </p:sp>
          <p:sp>
            <p:nvSpPr>
              <p:cNvPr id="46" name="TextBox 45"/>
              <p:cNvSpPr txBox="1"/>
              <p:nvPr/>
            </p:nvSpPr>
            <p:spPr>
              <a:xfrm>
                <a:off x="3178175" y="2375522"/>
                <a:ext cx="2098675" cy="125272"/>
              </a:xfrm>
              <a:prstGeom prst="rect">
                <a:avLst/>
              </a:prstGeom>
              <a:solidFill>
                <a:schemeClr val="bg1"/>
              </a:solidFill>
            </p:spPr>
            <p:txBody>
              <a:bodyPr wrap="none" lIns="0" tIns="0" rIns="0" bIns="0" rtlCol="0" anchor="ctr" anchorCtr="0">
                <a:noAutofit/>
              </a:bodyPr>
              <a:lstStyle>
                <a:defPPr>
                  <a:defRPr lang="en-US"/>
                </a:defPPr>
                <a:lvl1pPr algn="ctr">
                  <a:lnSpc>
                    <a:spcPct val="95000"/>
                  </a:lnSpc>
                  <a:spcBef>
                    <a:spcPts val="400"/>
                  </a:spcBef>
                  <a:defRPr sz="800" b="1">
                    <a:solidFill>
                      <a:srgbClr val="82A2BE"/>
                    </a:solidFill>
                  </a:defRPr>
                </a:lvl1pPr>
              </a:lstStyle>
              <a:p>
                <a:r>
                  <a:rPr lang="en-US" sz="700" b="0" dirty="0">
                    <a:solidFill>
                      <a:schemeClr val="bg1">
                        <a:lumMod val="50000"/>
                      </a:schemeClr>
                    </a:solidFill>
                  </a:rPr>
                  <a:t>5282</a:t>
                </a:r>
              </a:p>
            </p:txBody>
          </p:sp>
          <p:sp>
            <p:nvSpPr>
              <p:cNvPr id="47" name="TextBox 46"/>
              <p:cNvSpPr txBox="1"/>
              <p:nvPr/>
            </p:nvSpPr>
            <p:spPr>
              <a:xfrm>
                <a:off x="3178175" y="3826497"/>
                <a:ext cx="2098675" cy="94628"/>
              </a:xfrm>
              <a:prstGeom prst="rect">
                <a:avLst/>
              </a:prstGeom>
              <a:solidFill>
                <a:schemeClr val="bg1"/>
              </a:solidFill>
            </p:spPr>
            <p:txBody>
              <a:bodyPr wrap="none" lIns="0" tIns="0" rIns="0" bIns="0" rtlCol="0" anchor="ctr" anchorCtr="0">
                <a:noAutofit/>
              </a:bodyPr>
              <a:lstStyle>
                <a:defPPr>
                  <a:defRPr lang="en-US"/>
                </a:defPPr>
                <a:lvl1pPr algn="ctr">
                  <a:lnSpc>
                    <a:spcPct val="95000"/>
                  </a:lnSpc>
                  <a:spcBef>
                    <a:spcPts val="400"/>
                  </a:spcBef>
                  <a:defRPr sz="800" b="1">
                    <a:solidFill>
                      <a:srgbClr val="82A2BE"/>
                    </a:solidFill>
                  </a:defRPr>
                </a:lvl1pPr>
              </a:lstStyle>
              <a:p>
                <a:r>
                  <a:rPr lang="en-US" sz="600" b="0" dirty="0">
                    <a:solidFill>
                      <a:schemeClr val="bg1">
                        <a:lumMod val="50000"/>
                      </a:schemeClr>
                    </a:solidFill>
                  </a:rPr>
                  <a:t>Current</a:t>
                </a:r>
              </a:p>
            </p:txBody>
          </p:sp>
          <p:sp>
            <p:nvSpPr>
              <p:cNvPr id="48" name="TextBox 47"/>
              <p:cNvSpPr txBox="1"/>
              <p:nvPr/>
            </p:nvSpPr>
            <p:spPr>
              <a:xfrm>
                <a:off x="6712562" y="2504645"/>
                <a:ext cx="570888" cy="702106"/>
              </a:xfrm>
              <a:prstGeom prst="rect">
                <a:avLst/>
              </a:prstGeom>
              <a:solidFill>
                <a:schemeClr val="bg1"/>
              </a:solidFill>
            </p:spPr>
            <p:txBody>
              <a:bodyPr wrap="none" lIns="0" tIns="0" rIns="0" bIns="0" rtlCol="0" anchor="t" anchorCtr="0">
                <a:noAutofit/>
              </a:bodyPr>
              <a:lstStyle>
                <a:defPPr>
                  <a:defRPr lang="en-US"/>
                </a:defPPr>
                <a:lvl1pPr algn="ctr">
                  <a:lnSpc>
                    <a:spcPct val="95000"/>
                  </a:lnSpc>
                  <a:spcBef>
                    <a:spcPts val="400"/>
                  </a:spcBef>
                  <a:defRPr sz="800" b="1">
                    <a:solidFill>
                      <a:srgbClr val="82A2BE"/>
                    </a:solidFill>
                  </a:defRPr>
                </a:lvl1pPr>
              </a:lstStyle>
              <a:p>
                <a:pPr algn="l">
                  <a:lnSpc>
                    <a:spcPct val="100000"/>
                  </a:lnSpc>
                  <a:spcBef>
                    <a:spcPts val="100"/>
                  </a:spcBef>
                </a:pPr>
                <a:r>
                  <a:rPr lang="en-US" sz="700" b="0" dirty="0">
                    <a:solidFill>
                      <a:schemeClr val="bg1">
                        <a:lumMod val="50000"/>
                      </a:schemeClr>
                    </a:solidFill>
                  </a:rPr>
                  <a:t>Under18 </a:t>
                </a:r>
                <a:r>
                  <a:rPr lang="en-US" sz="700" b="0" dirty="0" err="1">
                    <a:solidFill>
                      <a:schemeClr val="bg1">
                        <a:lumMod val="50000"/>
                      </a:schemeClr>
                    </a:solidFill>
                  </a:rPr>
                  <a:t>yrs</a:t>
                </a:r>
                <a:endParaRPr lang="en-US" sz="700" b="0" dirty="0">
                  <a:solidFill>
                    <a:schemeClr val="bg1">
                      <a:lumMod val="50000"/>
                    </a:schemeClr>
                  </a:solidFill>
                </a:endParaRPr>
              </a:p>
              <a:p>
                <a:pPr algn="l">
                  <a:lnSpc>
                    <a:spcPct val="100000"/>
                  </a:lnSpc>
                  <a:spcBef>
                    <a:spcPts val="100"/>
                  </a:spcBef>
                </a:pPr>
                <a:r>
                  <a:rPr lang="en-US" sz="700" b="0" dirty="0">
                    <a:solidFill>
                      <a:schemeClr val="bg1">
                        <a:lumMod val="50000"/>
                      </a:schemeClr>
                    </a:solidFill>
                  </a:rPr>
                  <a:t>18-25 </a:t>
                </a:r>
                <a:r>
                  <a:rPr lang="en-US" sz="700" b="0" dirty="0" err="1">
                    <a:solidFill>
                      <a:schemeClr val="bg1">
                        <a:lumMod val="50000"/>
                      </a:schemeClr>
                    </a:solidFill>
                  </a:rPr>
                  <a:t>yrs</a:t>
                </a:r>
                <a:endParaRPr lang="en-US" sz="700" b="0" dirty="0">
                  <a:solidFill>
                    <a:schemeClr val="bg1">
                      <a:lumMod val="50000"/>
                    </a:schemeClr>
                  </a:solidFill>
                </a:endParaRPr>
              </a:p>
              <a:p>
                <a:pPr algn="l">
                  <a:lnSpc>
                    <a:spcPct val="100000"/>
                  </a:lnSpc>
                  <a:spcBef>
                    <a:spcPts val="100"/>
                  </a:spcBef>
                </a:pPr>
                <a:r>
                  <a:rPr lang="en-US" sz="700" b="0" dirty="0">
                    <a:solidFill>
                      <a:schemeClr val="bg1">
                        <a:lumMod val="50000"/>
                      </a:schemeClr>
                    </a:solidFill>
                  </a:rPr>
                  <a:t>26-35 </a:t>
                </a:r>
                <a:r>
                  <a:rPr lang="en-US" sz="700" b="0" dirty="0" err="1">
                    <a:solidFill>
                      <a:schemeClr val="bg1">
                        <a:lumMod val="50000"/>
                      </a:schemeClr>
                    </a:solidFill>
                  </a:rPr>
                  <a:t>yrs</a:t>
                </a:r>
                <a:endParaRPr lang="en-US" sz="700" b="0" dirty="0">
                  <a:solidFill>
                    <a:schemeClr val="bg1">
                      <a:lumMod val="50000"/>
                    </a:schemeClr>
                  </a:solidFill>
                </a:endParaRPr>
              </a:p>
              <a:p>
                <a:pPr algn="l">
                  <a:lnSpc>
                    <a:spcPct val="100000"/>
                  </a:lnSpc>
                  <a:spcBef>
                    <a:spcPts val="100"/>
                  </a:spcBef>
                </a:pPr>
                <a:r>
                  <a:rPr lang="en-US" sz="700" b="0" dirty="0">
                    <a:solidFill>
                      <a:schemeClr val="bg1">
                        <a:lumMod val="50000"/>
                      </a:schemeClr>
                    </a:solidFill>
                  </a:rPr>
                  <a:t>36-50 </a:t>
                </a:r>
                <a:r>
                  <a:rPr lang="en-US" sz="700" b="0" dirty="0" err="1">
                    <a:solidFill>
                      <a:schemeClr val="bg1">
                        <a:lumMod val="50000"/>
                      </a:schemeClr>
                    </a:solidFill>
                  </a:rPr>
                  <a:t>yrs</a:t>
                </a:r>
                <a:endParaRPr lang="en-US" sz="700" b="0" dirty="0">
                  <a:solidFill>
                    <a:schemeClr val="bg1">
                      <a:lumMod val="50000"/>
                    </a:schemeClr>
                  </a:solidFill>
                </a:endParaRPr>
              </a:p>
              <a:p>
                <a:pPr algn="l">
                  <a:lnSpc>
                    <a:spcPct val="100000"/>
                  </a:lnSpc>
                  <a:spcBef>
                    <a:spcPts val="100"/>
                  </a:spcBef>
                </a:pPr>
                <a:r>
                  <a:rPr lang="en-US" sz="700" b="0" dirty="0">
                    <a:solidFill>
                      <a:schemeClr val="bg1">
                        <a:lumMod val="50000"/>
                      </a:schemeClr>
                    </a:solidFill>
                  </a:rPr>
                  <a:t>51-65 </a:t>
                </a:r>
                <a:r>
                  <a:rPr lang="en-US" sz="700" b="0" dirty="0" err="1">
                    <a:solidFill>
                      <a:schemeClr val="bg1">
                        <a:lumMod val="50000"/>
                      </a:schemeClr>
                    </a:solidFill>
                  </a:rPr>
                  <a:t>yrs</a:t>
                </a:r>
                <a:endParaRPr lang="en-US" sz="700" b="0" dirty="0">
                  <a:solidFill>
                    <a:schemeClr val="bg1">
                      <a:lumMod val="50000"/>
                    </a:schemeClr>
                  </a:solidFill>
                </a:endParaRPr>
              </a:p>
              <a:p>
                <a:pPr algn="l">
                  <a:lnSpc>
                    <a:spcPct val="100000"/>
                  </a:lnSpc>
                  <a:spcBef>
                    <a:spcPts val="100"/>
                  </a:spcBef>
                </a:pPr>
                <a:r>
                  <a:rPr lang="en-US" sz="700" b="0" dirty="0">
                    <a:solidFill>
                      <a:schemeClr val="bg1">
                        <a:lumMod val="50000"/>
                      </a:schemeClr>
                    </a:solidFill>
                  </a:rPr>
                  <a:t>Over 65 </a:t>
                </a:r>
                <a:r>
                  <a:rPr lang="en-US" sz="700" b="0" dirty="0" err="1">
                    <a:solidFill>
                      <a:schemeClr val="bg1">
                        <a:lumMod val="50000"/>
                      </a:schemeClr>
                    </a:solidFill>
                  </a:rPr>
                  <a:t>yrs</a:t>
                </a:r>
                <a:endParaRPr lang="en-US" sz="700" b="0" dirty="0">
                  <a:solidFill>
                    <a:schemeClr val="bg1">
                      <a:lumMod val="50000"/>
                    </a:schemeClr>
                  </a:solidFill>
                </a:endParaRPr>
              </a:p>
            </p:txBody>
          </p:sp>
        </p:grpSp>
      </p:grpSp>
      <p:sp>
        <p:nvSpPr>
          <p:cNvPr id="49" name="Rounded Rectangle 48"/>
          <p:cNvSpPr/>
          <p:nvPr/>
        </p:nvSpPr>
        <p:spPr>
          <a:xfrm>
            <a:off x="3188084" y="2716268"/>
            <a:ext cx="2124222" cy="276225"/>
          </a:xfrm>
          <a:prstGeom prst="roundRect">
            <a:avLst/>
          </a:prstGeom>
          <a:solidFill>
            <a:srgbClr val="7F001B"/>
          </a:solidFill>
          <a:ln w="38100">
            <a:noFill/>
            <a:miter lim="800000"/>
            <a:headEnd/>
            <a:tailEnd/>
          </a:ln>
          <a:effectLst>
            <a:outerShdw blurRad="50800" dist="38100" dir="5400000" algn="t" rotWithShape="0">
              <a:prstClr val="black">
                <a:alpha val="40000"/>
              </a:prstClr>
            </a:outerShdw>
          </a:effectLst>
        </p:spPr>
        <p:txBody>
          <a:bodyPr wrap="square" tIns="91440" bIns="91440" rtlCol="0" anchor="t">
            <a:prstTxWarp prst="textNoShape">
              <a:avLst/>
            </a:prstTxWarp>
            <a:noAutofit/>
          </a:bodyPr>
          <a:lstStyle/>
          <a:p>
            <a:pPr algn="ctr"/>
            <a:endParaRPr lang="en-US" kern="0" dirty="0" err="1">
              <a:solidFill>
                <a:prstClr val="white"/>
              </a:solidFill>
            </a:endParaRPr>
          </a:p>
        </p:txBody>
      </p:sp>
      <p:sp>
        <p:nvSpPr>
          <p:cNvPr id="50" name="Rounded Rectangle 49"/>
          <p:cNvSpPr/>
          <p:nvPr/>
        </p:nvSpPr>
        <p:spPr>
          <a:xfrm>
            <a:off x="3188084" y="2521908"/>
            <a:ext cx="2124222" cy="171223"/>
          </a:xfrm>
          <a:prstGeom prst="roundRect">
            <a:avLst/>
          </a:prstGeom>
          <a:solidFill>
            <a:srgbClr val="D56D23"/>
          </a:solidFill>
          <a:ln w="38100">
            <a:noFill/>
            <a:miter lim="800000"/>
            <a:headEnd/>
            <a:tailEnd/>
          </a:ln>
          <a:effectLst/>
        </p:spPr>
        <p:txBody>
          <a:bodyPr wrap="square" tIns="91440" bIns="91440" rtlCol="0" anchor="t">
            <a:prstTxWarp prst="textNoShape">
              <a:avLst/>
            </a:prstTxWarp>
            <a:noAutofit/>
          </a:bodyPr>
          <a:lstStyle/>
          <a:p>
            <a:pPr algn="ctr"/>
            <a:endParaRPr lang="en-US" kern="0" dirty="0" err="1">
              <a:solidFill>
                <a:prstClr val="white"/>
              </a:solidFill>
            </a:endParaRPr>
          </a:p>
        </p:txBody>
      </p:sp>
      <p:sp>
        <p:nvSpPr>
          <p:cNvPr id="51" name="Rectangle 50"/>
          <p:cNvSpPr/>
          <p:nvPr/>
        </p:nvSpPr>
        <p:spPr>
          <a:xfrm>
            <a:off x="2718177" y="2332360"/>
            <a:ext cx="430877" cy="707886"/>
          </a:xfrm>
          <a:prstGeom prst="rect">
            <a:avLst/>
          </a:prstGeom>
        </p:spPr>
        <p:txBody>
          <a:bodyPr wrap="none">
            <a:spAutoFit/>
          </a:bodyPr>
          <a:lstStyle/>
          <a:p>
            <a:r>
              <a:rPr lang="en-US" sz="4000" dirty="0">
                <a:solidFill>
                  <a:srgbClr val="7F7F7F"/>
                </a:solidFill>
                <a:latin typeface="Times New Roman"/>
                <a:cs typeface="Times New Roman"/>
              </a:rPr>
              <a:t>{</a:t>
            </a:r>
          </a:p>
        </p:txBody>
      </p:sp>
      <p:grpSp>
        <p:nvGrpSpPr>
          <p:cNvPr id="52" name="Group 51"/>
          <p:cNvGrpSpPr/>
          <p:nvPr/>
        </p:nvGrpSpPr>
        <p:grpSpPr>
          <a:xfrm>
            <a:off x="6406193" y="2443654"/>
            <a:ext cx="1771215" cy="735095"/>
            <a:chOff x="6612568" y="2466186"/>
            <a:chExt cx="1982158" cy="822641"/>
          </a:xfrm>
        </p:grpSpPr>
        <p:sp>
          <p:nvSpPr>
            <p:cNvPr id="53" name="Rounded Rectangle 52"/>
            <p:cNvSpPr/>
            <p:nvPr/>
          </p:nvSpPr>
          <p:spPr>
            <a:xfrm>
              <a:off x="6612568" y="2466186"/>
              <a:ext cx="1982158" cy="822641"/>
            </a:xfrm>
            <a:prstGeom prst="roundRect">
              <a:avLst/>
            </a:prstGeom>
            <a:solidFill>
              <a:schemeClr val="bg1"/>
            </a:solidFill>
            <a:ln w="9525">
              <a:solidFill>
                <a:schemeClr val="bg1">
                  <a:lumMod val="50000"/>
                </a:schemeClr>
              </a:solidFill>
              <a:miter lim="800000"/>
              <a:headEnd/>
              <a:tailEnd/>
            </a:ln>
            <a:effectLst/>
          </p:spPr>
          <p:txBody>
            <a:bodyPr wrap="square" tIns="91440" bIns="91440" rtlCol="0" anchor="t">
              <a:prstTxWarp prst="textNoShape">
                <a:avLst/>
              </a:prstTxWarp>
              <a:noAutofit/>
            </a:bodyPr>
            <a:lstStyle/>
            <a:p>
              <a:pPr algn="ctr"/>
              <a:endParaRPr lang="en-US" kern="0" dirty="0" err="1">
                <a:solidFill>
                  <a:prstClr val="white"/>
                </a:solidFill>
              </a:endParaRPr>
            </a:p>
          </p:txBody>
        </p:sp>
        <p:sp>
          <p:nvSpPr>
            <p:cNvPr id="54" name="Rounded Rectangle 53"/>
            <p:cNvSpPr/>
            <p:nvPr/>
          </p:nvSpPr>
          <p:spPr>
            <a:xfrm>
              <a:off x="6746449" y="2905125"/>
              <a:ext cx="402563" cy="280414"/>
            </a:xfrm>
            <a:prstGeom prst="roundRect">
              <a:avLst/>
            </a:prstGeom>
            <a:solidFill>
              <a:srgbClr val="7F001B"/>
            </a:solidFill>
            <a:ln w="38100">
              <a:noFill/>
              <a:miter lim="800000"/>
              <a:headEnd/>
              <a:tailEnd/>
            </a:ln>
            <a:effectLst/>
          </p:spPr>
          <p:txBody>
            <a:bodyPr wrap="square" tIns="91440" bIns="91440" rtlCol="0" anchor="t">
              <a:prstTxWarp prst="textNoShape">
                <a:avLst/>
              </a:prstTxWarp>
              <a:noAutofit/>
            </a:bodyPr>
            <a:lstStyle/>
            <a:p>
              <a:pPr algn="ctr"/>
              <a:endParaRPr lang="en-US" kern="0" dirty="0" err="1">
                <a:solidFill>
                  <a:prstClr val="white"/>
                </a:solidFill>
              </a:endParaRPr>
            </a:p>
          </p:txBody>
        </p:sp>
        <p:sp>
          <p:nvSpPr>
            <p:cNvPr id="55" name="Rounded Rectangle 54"/>
            <p:cNvSpPr/>
            <p:nvPr/>
          </p:nvSpPr>
          <p:spPr>
            <a:xfrm>
              <a:off x="6749553" y="2546805"/>
              <a:ext cx="402336" cy="283464"/>
            </a:xfrm>
            <a:prstGeom prst="roundRect">
              <a:avLst/>
            </a:prstGeom>
            <a:solidFill>
              <a:srgbClr val="D56D23"/>
            </a:solidFill>
            <a:ln w="38100">
              <a:noFill/>
              <a:miter lim="800000"/>
              <a:headEnd/>
              <a:tailEnd/>
            </a:ln>
            <a:effectLst/>
          </p:spPr>
          <p:txBody>
            <a:bodyPr wrap="square" tIns="91440" bIns="91440" rtlCol="0" anchor="t">
              <a:prstTxWarp prst="textNoShape">
                <a:avLst/>
              </a:prstTxWarp>
              <a:noAutofit/>
            </a:bodyPr>
            <a:lstStyle/>
            <a:p>
              <a:pPr algn="ctr"/>
              <a:endParaRPr lang="en-US" kern="0" dirty="0" err="1">
                <a:solidFill>
                  <a:prstClr val="white"/>
                </a:solidFill>
              </a:endParaRPr>
            </a:p>
          </p:txBody>
        </p:sp>
        <p:sp>
          <p:nvSpPr>
            <p:cNvPr id="56" name="Rectangle 55"/>
            <p:cNvSpPr/>
            <p:nvPr/>
          </p:nvSpPr>
          <p:spPr>
            <a:xfrm>
              <a:off x="7238263" y="2507975"/>
              <a:ext cx="1327508" cy="769441"/>
            </a:xfrm>
            <a:prstGeom prst="rect">
              <a:avLst/>
            </a:prstGeom>
          </p:spPr>
          <p:txBody>
            <a:bodyPr wrap="none" lIns="0" tIns="0" rIns="0" bIns="0" anchor="t" anchorCtr="0">
              <a:noAutofit/>
            </a:bodyPr>
            <a:lstStyle/>
            <a:p>
              <a:pPr>
                <a:spcBef>
                  <a:spcPts val="400"/>
                </a:spcBef>
              </a:pPr>
              <a:r>
                <a:rPr lang="en-US" sz="1900" dirty="0">
                  <a:solidFill>
                    <a:srgbClr val="7F7F7F"/>
                  </a:solidFill>
                </a:rPr>
                <a:t>18-25 </a:t>
              </a:r>
              <a:r>
                <a:rPr lang="en-US" sz="1900" dirty="0" err="1">
                  <a:solidFill>
                    <a:srgbClr val="7F7F7F"/>
                  </a:solidFill>
                </a:rPr>
                <a:t>yrs</a:t>
              </a:r>
              <a:endParaRPr lang="en-US" sz="1900" dirty="0">
                <a:solidFill>
                  <a:srgbClr val="7F7F7F"/>
                </a:solidFill>
              </a:endParaRPr>
            </a:p>
            <a:p>
              <a:pPr>
                <a:spcBef>
                  <a:spcPts val="400"/>
                </a:spcBef>
              </a:pPr>
              <a:r>
                <a:rPr lang="en-US" sz="1900" dirty="0">
                  <a:solidFill>
                    <a:srgbClr val="7F7F7F"/>
                  </a:solidFill>
                </a:rPr>
                <a:t>26-35 </a:t>
              </a:r>
              <a:r>
                <a:rPr lang="en-US" sz="1900" dirty="0" err="1">
                  <a:solidFill>
                    <a:srgbClr val="7F7F7F"/>
                  </a:solidFill>
                </a:rPr>
                <a:t>yrs</a:t>
              </a:r>
              <a:endParaRPr lang="en-US" sz="1900" dirty="0">
                <a:solidFill>
                  <a:srgbClr val="7F7F7F"/>
                </a:solidFill>
              </a:endParaRPr>
            </a:p>
          </p:txBody>
        </p:sp>
      </p:grpSp>
    </p:spTree>
    <p:extLst>
      <p:ext uri="{BB962C8B-B14F-4D97-AF65-F5344CB8AC3E}">
        <p14:creationId xmlns:p14="http://schemas.microsoft.com/office/powerpoint/2010/main" val="25797663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1000"/>
                                        <p:tgtEl>
                                          <p:spTgt spid="31"/>
                                        </p:tgtEl>
                                      </p:cBhvr>
                                    </p:animEffect>
                                    <p:anim calcmode="lin" valueType="num">
                                      <p:cBhvr>
                                        <p:cTn id="12" dur="1000" fill="hold"/>
                                        <p:tgtEl>
                                          <p:spTgt spid="31"/>
                                        </p:tgtEl>
                                        <p:attrNameLst>
                                          <p:attrName>ppt_x</p:attrName>
                                        </p:attrNameLst>
                                      </p:cBhvr>
                                      <p:tavLst>
                                        <p:tav tm="0">
                                          <p:val>
                                            <p:strVal val="#ppt_x"/>
                                          </p:val>
                                        </p:tav>
                                        <p:tav tm="100000">
                                          <p:val>
                                            <p:strVal val="#ppt_x"/>
                                          </p:val>
                                        </p:tav>
                                      </p:tavLst>
                                    </p:anim>
                                    <p:anim calcmode="lin" valueType="num">
                                      <p:cBhvr>
                                        <p:cTn id="13" dur="1000" fill="hold"/>
                                        <p:tgtEl>
                                          <p:spTgt spid="3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7" presetClass="entr" presetSubtype="0" fill="hold" grpId="0"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500"/>
                                        <p:tgtEl>
                                          <p:spTgt spid="50"/>
                                        </p:tgtEl>
                                      </p:cBhvr>
                                    </p:animEffect>
                                  </p:childTnLst>
                                </p:cTn>
                              </p:par>
                              <p:par>
                                <p:cTn id="24" presetID="6" presetClass="emph" presetSubtype="0" fill="hold" grpId="1" nodeType="withEffect">
                                  <p:stCondLst>
                                    <p:cond delay="0"/>
                                  </p:stCondLst>
                                  <p:childTnLst>
                                    <p:animScale>
                                      <p:cBhvr>
                                        <p:cTn id="25" dur="500" fill="hold"/>
                                        <p:tgtEl>
                                          <p:spTgt spid="50"/>
                                        </p:tgtEl>
                                      </p:cBhvr>
                                      <p:by x="110000" y="110000"/>
                                    </p:animScale>
                                  </p:childTnLst>
                                </p:cTn>
                              </p:par>
                              <p:par>
                                <p:cTn id="26" presetID="10" presetClass="entr" presetSubtype="0" fill="hold" grpId="0" nodeType="with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fade">
                                      <p:cBhvr>
                                        <p:cTn id="28" dur="500"/>
                                        <p:tgtEl>
                                          <p:spTgt spid="49"/>
                                        </p:tgtEl>
                                      </p:cBhvr>
                                    </p:animEffect>
                                  </p:childTnLst>
                                </p:cTn>
                              </p:par>
                              <p:par>
                                <p:cTn id="29" presetID="6" presetClass="emph" presetSubtype="0" fill="hold" grpId="1" nodeType="withEffect">
                                  <p:stCondLst>
                                    <p:cond delay="0"/>
                                  </p:stCondLst>
                                  <p:childTnLst>
                                    <p:animScale>
                                      <p:cBhvr>
                                        <p:cTn id="30" dur="500" fill="hold"/>
                                        <p:tgtEl>
                                          <p:spTgt spid="49"/>
                                        </p:tgtEl>
                                      </p:cBhvr>
                                      <p:by x="110000" y="110000"/>
                                    </p:animScale>
                                  </p:childTnLst>
                                </p:cTn>
                              </p:par>
                              <p:par>
                                <p:cTn id="31" presetID="16" presetClass="entr" presetSubtype="37" fill="hold" grpId="0" nodeType="with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barn(outVertical)">
                                      <p:cBhvr>
                                        <p:cTn id="33" dur="1000"/>
                                        <p:tgtEl>
                                          <p:spTgt spid="51"/>
                                        </p:tgtEl>
                                      </p:cBhvr>
                                    </p:animEffect>
                                  </p:childTnLst>
                                </p:cTn>
                              </p:par>
                              <p:par>
                                <p:cTn id="34" presetID="10" presetClass="entr" presetSubtype="0" fill="hold" nodeType="with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fade">
                                      <p:cBhvr>
                                        <p:cTn id="36" dur="500"/>
                                        <p:tgtEl>
                                          <p:spTgt spid="52"/>
                                        </p:tgtEl>
                                      </p:cBhvr>
                                    </p:animEffect>
                                  </p:childTnLst>
                                </p:cTn>
                              </p:par>
                              <p:par>
                                <p:cTn id="37" presetID="0" presetClass="path" presetSubtype="0" accel="50000" decel="50000" fill="hold" nodeType="withEffect">
                                  <p:stCondLst>
                                    <p:cond delay="0"/>
                                  </p:stCondLst>
                                  <p:childTnLst>
                                    <p:animMotion origin="layout" path="M -8.33333E-7 -2.71605E-6 L 0.04653 -0.08395 " pathEditMode="relative" rAng="0" ptsTypes="AA">
                                      <p:cBhvr>
                                        <p:cTn id="38" dur="1000" fill="hold"/>
                                        <p:tgtEl>
                                          <p:spTgt spid="52"/>
                                        </p:tgtEl>
                                        <p:attrNameLst>
                                          <p:attrName>ppt_x</p:attrName>
                                          <p:attrName>ppt_y</p:attrName>
                                        </p:attrNameLst>
                                      </p:cBhvr>
                                      <p:rCtr x="2326" y="-41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49" grpId="0" animBg="1"/>
      <p:bldP spid="49" grpId="1" animBg="1"/>
      <p:bldP spid="50" grpId="0" animBg="1"/>
      <p:bldP spid="50" grpId="1" animBg="1"/>
      <p:bldP spid="5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Box 53"/>
          <p:cNvSpPr txBox="1"/>
          <p:nvPr/>
        </p:nvSpPr>
        <p:spPr>
          <a:xfrm>
            <a:off x="1231899" y="866368"/>
            <a:ext cx="2084331" cy="3675720"/>
          </a:xfrm>
          <a:prstGeom prst="roundRect">
            <a:avLst>
              <a:gd name="adj" fmla="val 7523"/>
            </a:avLst>
          </a:prstGeom>
          <a:solidFill>
            <a:srgbClr val="0088A8"/>
          </a:solidFill>
        </p:spPr>
        <p:txBody>
          <a:bodyPr wrap="square" lIns="137160" tIns="68580" rIns="68580" bIns="68580" rtlCol="0" anchor="ctr" anchorCtr="0">
            <a:noAutofit/>
          </a:bodyPr>
          <a:lstStyle>
            <a:defPPr>
              <a:defRPr lang="en-US"/>
            </a:defPPr>
            <a:lvl1pPr marL="411163">
              <a:defRPr>
                <a:solidFill>
                  <a:schemeClr val="bg1"/>
                </a:solidFill>
              </a:defRPr>
            </a:lvl1pPr>
          </a:lstStyle>
          <a:p>
            <a:pPr marL="0">
              <a:lnSpc>
                <a:spcPts val="1875"/>
              </a:lnSpc>
            </a:pPr>
            <a:r>
              <a:rPr lang="en-US" sz="1300" dirty="0"/>
              <a:t>From creative strategy to pre- and post-sales nurturing, analytics, and optimization, our integrated solutions are built on industry best practices. This foundation allows us to develop cross-channel programs that drive awareness, adoption, and loyalty.</a:t>
            </a:r>
          </a:p>
        </p:txBody>
      </p:sp>
      <p:sp>
        <p:nvSpPr>
          <p:cNvPr id="8" name="Title 7"/>
          <p:cNvSpPr>
            <a:spLocks noGrp="1"/>
          </p:cNvSpPr>
          <p:nvPr>
            <p:ph type="title"/>
          </p:nvPr>
        </p:nvSpPr>
        <p:spPr/>
        <p:txBody>
          <a:bodyPr/>
          <a:lstStyle/>
          <a:p>
            <a:r>
              <a:rPr lang="en-US" dirty="0"/>
              <a:t>Teradata Interactive Services </a:t>
            </a:r>
          </a:p>
        </p:txBody>
      </p:sp>
      <p:grpSp>
        <p:nvGrpSpPr>
          <p:cNvPr id="22" name="Group 21"/>
          <p:cNvGrpSpPr/>
          <p:nvPr/>
        </p:nvGrpSpPr>
        <p:grpSpPr>
          <a:xfrm>
            <a:off x="5875399" y="866367"/>
            <a:ext cx="1031502" cy="1031502"/>
            <a:chOff x="7285037" y="947891"/>
            <a:chExt cx="1005840" cy="1005840"/>
          </a:xfrm>
        </p:grpSpPr>
        <p:sp>
          <p:nvSpPr>
            <p:cNvPr id="73" name="Oval 72"/>
            <p:cNvSpPr/>
            <p:nvPr/>
          </p:nvSpPr>
          <p:spPr>
            <a:xfrm>
              <a:off x="7285037" y="947891"/>
              <a:ext cx="1005840" cy="1005840"/>
            </a:xfrm>
            <a:prstGeom prst="ellipse">
              <a:avLst/>
            </a:prstGeom>
            <a:solidFill>
              <a:srgbClr val="000000">
                <a:alpha val="74902"/>
              </a:srgbClr>
            </a:solidFill>
            <a:ln w="19050">
              <a:solidFill>
                <a:srgbClr val="D56D23"/>
              </a:solidFill>
              <a:miter lim="800000"/>
              <a:headEnd/>
              <a:tailEnd/>
            </a:ln>
            <a:effectLst/>
          </p:spPr>
          <p:txBody>
            <a:bodyPr wrap="square" tIns="68580" bIns="68580" rtlCol="0" anchor="t">
              <a:prstTxWarp prst="textNoShape">
                <a:avLst/>
              </a:prstTxWarp>
              <a:noAutofit/>
            </a:bodyPr>
            <a:lstStyle/>
            <a:p>
              <a:pPr algn="ctr"/>
              <a:endParaRPr lang="en-US" sz="900" kern="0" dirty="0">
                <a:solidFill>
                  <a:prstClr val="white"/>
                </a:solidFill>
              </a:endParaRPr>
            </a:p>
          </p:txBody>
        </p:sp>
        <p:sp>
          <p:nvSpPr>
            <p:cNvPr id="56" name="TextBox 55"/>
            <p:cNvSpPr txBox="1"/>
            <p:nvPr/>
          </p:nvSpPr>
          <p:spPr>
            <a:xfrm>
              <a:off x="7397709" y="1179393"/>
              <a:ext cx="780496" cy="100040"/>
            </a:xfrm>
            <a:prstGeom prst="rect">
              <a:avLst/>
            </a:prstGeom>
            <a:noFill/>
          </p:spPr>
          <p:txBody>
            <a:bodyPr wrap="square" lIns="0" tIns="0" rIns="0" bIns="0" rtlCol="0">
              <a:spAutoFit/>
            </a:bodyPr>
            <a:lstStyle/>
            <a:p>
              <a:pPr algn="ctr">
                <a:lnSpc>
                  <a:spcPts val="825"/>
                </a:lnSpc>
              </a:pPr>
              <a:r>
                <a:rPr lang="en-US" sz="900" b="1" kern="0" dirty="0">
                  <a:solidFill>
                    <a:prstClr val="white"/>
                  </a:solidFill>
                </a:rPr>
                <a:t>Strategy</a:t>
              </a:r>
              <a:endParaRPr lang="en-US" sz="900" b="1" dirty="0">
                <a:solidFill>
                  <a:srgbClr val="231F20"/>
                </a:solidFill>
              </a:endParaRPr>
            </a:p>
          </p:txBody>
        </p:sp>
        <p:pic>
          <p:nvPicPr>
            <p:cNvPr id="35" name="Picture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35143" y="1403536"/>
              <a:ext cx="305629" cy="417128"/>
            </a:xfrm>
            <a:prstGeom prst="rect">
              <a:avLst/>
            </a:prstGeom>
          </p:spPr>
        </p:pic>
      </p:grpSp>
      <p:grpSp>
        <p:nvGrpSpPr>
          <p:cNvPr id="28" name="Group 27"/>
          <p:cNvGrpSpPr/>
          <p:nvPr/>
        </p:nvGrpSpPr>
        <p:grpSpPr>
          <a:xfrm>
            <a:off x="6358322" y="3020969"/>
            <a:ext cx="1031502" cy="1031502"/>
            <a:chOff x="3429463" y="6753593"/>
            <a:chExt cx="1005840" cy="1005840"/>
          </a:xfrm>
        </p:grpSpPr>
        <p:sp>
          <p:nvSpPr>
            <p:cNvPr id="76" name="Oval 75"/>
            <p:cNvSpPr/>
            <p:nvPr/>
          </p:nvSpPr>
          <p:spPr>
            <a:xfrm>
              <a:off x="3429463" y="6753593"/>
              <a:ext cx="1005840" cy="1005840"/>
            </a:xfrm>
            <a:prstGeom prst="ellipse">
              <a:avLst/>
            </a:prstGeom>
            <a:solidFill>
              <a:srgbClr val="000000">
                <a:alpha val="74902"/>
              </a:srgbClr>
            </a:solidFill>
            <a:ln w="19050">
              <a:solidFill>
                <a:srgbClr val="D56D23"/>
              </a:solidFill>
              <a:miter lim="800000"/>
              <a:headEnd/>
              <a:tailEnd/>
            </a:ln>
            <a:effectLst/>
          </p:spPr>
          <p:txBody>
            <a:bodyPr wrap="square" tIns="68580" bIns="68580" rtlCol="0" anchor="t">
              <a:prstTxWarp prst="textNoShape">
                <a:avLst/>
              </a:prstTxWarp>
              <a:noAutofit/>
            </a:bodyPr>
            <a:lstStyle/>
            <a:p>
              <a:pPr algn="ctr"/>
              <a:endParaRPr lang="en-US" sz="900" kern="0" dirty="0">
                <a:solidFill>
                  <a:prstClr val="white"/>
                </a:solidFill>
              </a:endParaRPr>
            </a:p>
          </p:txBody>
        </p:sp>
        <p:sp>
          <p:nvSpPr>
            <p:cNvPr id="77" name="TextBox 76"/>
            <p:cNvSpPr txBox="1"/>
            <p:nvPr/>
          </p:nvSpPr>
          <p:spPr>
            <a:xfrm>
              <a:off x="3507580" y="6967840"/>
              <a:ext cx="845258" cy="100040"/>
            </a:xfrm>
            <a:prstGeom prst="rect">
              <a:avLst/>
            </a:prstGeom>
            <a:noFill/>
          </p:spPr>
          <p:txBody>
            <a:bodyPr wrap="square" lIns="0" tIns="0" rIns="0" bIns="0" rtlCol="0">
              <a:spAutoFit/>
            </a:bodyPr>
            <a:lstStyle/>
            <a:p>
              <a:pPr algn="ctr">
                <a:lnSpc>
                  <a:spcPts val="825"/>
                </a:lnSpc>
              </a:pPr>
              <a:r>
                <a:rPr lang="en-US" sz="900" b="1" kern="0" dirty="0">
                  <a:solidFill>
                    <a:prstClr val="white"/>
                  </a:solidFill>
                </a:rPr>
                <a:t>Design</a:t>
              </a:r>
              <a:endParaRPr lang="en-US" sz="900" b="1" dirty="0">
                <a:solidFill>
                  <a:srgbClr val="231F20"/>
                </a:solidFill>
              </a:endParaRPr>
            </a:p>
          </p:txBody>
        </p:sp>
        <p:grpSp>
          <p:nvGrpSpPr>
            <p:cNvPr id="38" name="Group 37"/>
            <p:cNvGrpSpPr>
              <a:grpSpLocks noChangeAspect="1"/>
            </p:cNvGrpSpPr>
            <p:nvPr/>
          </p:nvGrpSpPr>
          <p:grpSpPr>
            <a:xfrm>
              <a:off x="3751469" y="7207986"/>
              <a:ext cx="365601" cy="341376"/>
              <a:chOff x="3521075" y="-195263"/>
              <a:chExt cx="1725613" cy="1720851"/>
            </a:xfrm>
            <a:solidFill>
              <a:schemeClr val="bg1"/>
            </a:solidFill>
          </p:grpSpPr>
          <p:sp>
            <p:nvSpPr>
              <p:cNvPr id="39" name="Freeform 119"/>
              <p:cNvSpPr>
                <a:spLocks/>
              </p:cNvSpPr>
              <p:nvPr/>
            </p:nvSpPr>
            <p:spPr bwMode="auto">
              <a:xfrm>
                <a:off x="4602163" y="-195263"/>
                <a:ext cx="644525" cy="644525"/>
              </a:xfrm>
              <a:custGeom>
                <a:avLst/>
                <a:gdLst>
                  <a:gd name="T0" fmla="*/ 158 w 172"/>
                  <a:gd name="T1" fmla="*/ 87 h 172"/>
                  <a:gd name="T2" fmla="*/ 85 w 172"/>
                  <a:gd name="T3" fmla="*/ 13 h 172"/>
                  <a:gd name="T4" fmla="*/ 36 w 172"/>
                  <a:gd name="T5" fmla="*/ 13 h 172"/>
                  <a:gd name="T6" fmla="*/ 0 w 172"/>
                  <a:gd name="T7" fmla="*/ 50 h 172"/>
                  <a:gd name="T8" fmla="*/ 122 w 172"/>
                  <a:gd name="T9" fmla="*/ 172 h 172"/>
                  <a:gd name="T10" fmla="*/ 158 w 172"/>
                  <a:gd name="T11" fmla="*/ 135 h 172"/>
                  <a:gd name="T12" fmla="*/ 158 w 172"/>
                  <a:gd name="T13" fmla="*/ 87 h 172"/>
                </a:gdLst>
                <a:ahLst/>
                <a:cxnLst>
                  <a:cxn ang="0">
                    <a:pos x="T0" y="T1"/>
                  </a:cxn>
                  <a:cxn ang="0">
                    <a:pos x="T2" y="T3"/>
                  </a:cxn>
                  <a:cxn ang="0">
                    <a:pos x="T4" y="T5"/>
                  </a:cxn>
                  <a:cxn ang="0">
                    <a:pos x="T6" y="T7"/>
                  </a:cxn>
                  <a:cxn ang="0">
                    <a:pos x="T8" y="T9"/>
                  </a:cxn>
                  <a:cxn ang="0">
                    <a:pos x="T10" y="T11"/>
                  </a:cxn>
                  <a:cxn ang="0">
                    <a:pos x="T12" y="T13"/>
                  </a:cxn>
                </a:cxnLst>
                <a:rect l="0" t="0" r="r" b="b"/>
                <a:pathLst>
                  <a:path w="172" h="172">
                    <a:moveTo>
                      <a:pt x="158" y="87"/>
                    </a:moveTo>
                    <a:cubicBezTo>
                      <a:pt x="85" y="13"/>
                      <a:pt x="85" y="13"/>
                      <a:pt x="85" y="13"/>
                    </a:cubicBezTo>
                    <a:cubicBezTo>
                      <a:pt x="72" y="0"/>
                      <a:pt x="50" y="0"/>
                      <a:pt x="36" y="13"/>
                    </a:cubicBezTo>
                    <a:cubicBezTo>
                      <a:pt x="0" y="50"/>
                      <a:pt x="0" y="50"/>
                      <a:pt x="0" y="50"/>
                    </a:cubicBezTo>
                    <a:cubicBezTo>
                      <a:pt x="122" y="172"/>
                      <a:pt x="122" y="172"/>
                      <a:pt x="122" y="172"/>
                    </a:cubicBezTo>
                    <a:cubicBezTo>
                      <a:pt x="158" y="135"/>
                      <a:pt x="158" y="135"/>
                      <a:pt x="158" y="135"/>
                    </a:cubicBezTo>
                    <a:cubicBezTo>
                      <a:pt x="172" y="122"/>
                      <a:pt x="172" y="100"/>
                      <a:pt x="158" y="8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900"/>
              </a:p>
            </p:txBody>
          </p:sp>
          <p:sp>
            <p:nvSpPr>
              <p:cNvPr id="40" name="Freeform 120"/>
              <p:cNvSpPr>
                <a:spLocks/>
              </p:cNvSpPr>
              <p:nvPr/>
            </p:nvSpPr>
            <p:spPr bwMode="auto">
              <a:xfrm>
                <a:off x="3521075" y="39688"/>
                <a:ext cx="1492250" cy="1485900"/>
              </a:xfrm>
              <a:custGeom>
                <a:avLst/>
                <a:gdLst>
                  <a:gd name="T0" fmla="*/ 398 w 398"/>
                  <a:gd name="T1" fmla="*/ 122 h 396"/>
                  <a:gd name="T2" fmla="*/ 380 w 398"/>
                  <a:gd name="T3" fmla="*/ 104 h 396"/>
                  <a:gd name="T4" fmla="*/ 256 w 398"/>
                  <a:gd name="T5" fmla="*/ 225 h 396"/>
                  <a:gd name="T6" fmla="*/ 237 w 398"/>
                  <a:gd name="T7" fmla="*/ 225 h 396"/>
                  <a:gd name="T8" fmla="*/ 237 w 398"/>
                  <a:gd name="T9" fmla="*/ 206 h 396"/>
                  <a:gd name="T10" fmla="*/ 361 w 398"/>
                  <a:gd name="T11" fmla="*/ 84 h 396"/>
                  <a:gd name="T12" fmla="*/ 277 w 398"/>
                  <a:gd name="T13" fmla="*/ 0 h 396"/>
                  <a:gd name="T14" fmla="*/ 57 w 398"/>
                  <a:gd name="T15" fmla="*/ 219 h 396"/>
                  <a:gd name="T16" fmla="*/ 56 w 398"/>
                  <a:gd name="T17" fmla="*/ 219 h 396"/>
                  <a:gd name="T18" fmla="*/ 6 w 398"/>
                  <a:gd name="T19" fmla="*/ 369 h 396"/>
                  <a:gd name="T20" fmla="*/ 28 w 398"/>
                  <a:gd name="T21" fmla="*/ 390 h 396"/>
                  <a:gd name="T22" fmla="*/ 178 w 398"/>
                  <a:gd name="T23" fmla="*/ 340 h 396"/>
                  <a:gd name="T24" fmla="*/ 178 w 398"/>
                  <a:gd name="T25" fmla="*/ 340 h 396"/>
                  <a:gd name="T26" fmla="*/ 398 w 398"/>
                  <a:gd name="T27" fmla="*/ 122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8" h="396">
                    <a:moveTo>
                      <a:pt x="398" y="122"/>
                    </a:moveTo>
                    <a:cubicBezTo>
                      <a:pt x="380" y="104"/>
                      <a:pt x="380" y="104"/>
                      <a:pt x="380" y="104"/>
                    </a:cubicBezTo>
                    <a:cubicBezTo>
                      <a:pt x="256" y="225"/>
                      <a:pt x="256" y="225"/>
                      <a:pt x="256" y="225"/>
                    </a:cubicBezTo>
                    <a:cubicBezTo>
                      <a:pt x="251" y="231"/>
                      <a:pt x="242" y="231"/>
                      <a:pt x="237" y="225"/>
                    </a:cubicBezTo>
                    <a:cubicBezTo>
                      <a:pt x="232" y="220"/>
                      <a:pt x="232" y="211"/>
                      <a:pt x="237" y="206"/>
                    </a:cubicBezTo>
                    <a:cubicBezTo>
                      <a:pt x="361" y="84"/>
                      <a:pt x="361" y="84"/>
                      <a:pt x="361" y="84"/>
                    </a:cubicBezTo>
                    <a:cubicBezTo>
                      <a:pt x="277" y="0"/>
                      <a:pt x="277" y="0"/>
                      <a:pt x="277" y="0"/>
                    </a:cubicBezTo>
                    <a:cubicBezTo>
                      <a:pt x="57" y="219"/>
                      <a:pt x="57" y="219"/>
                      <a:pt x="57" y="219"/>
                    </a:cubicBezTo>
                    <a:cubicBezTo>
                      <a:pt x="56" y="219"/>
                      <a:pt x="56" y="219"/>
                      <a:pt x="56" y="219"/>
                    </a:cubicBezTo>
                    <a:cubicBezTo>
                      <a:pt x="6" y="369"/>
                      <a:pt x="6" y="369"/>
                      <a:pt x="6" y="369"/>
                    </a:cubicBezTo>
                    <a:cubicBezTo>
                      <a:pt x="0" y="387"/>
                      <a:pt x="10" y="396"/>
                      <a:pt x="28" y="390"/>
                    </a:cubicBezTo>
                    <a:cubicBezTo>
                      <a:pt x="178" y="340"/>
                      <a:pt x="178" y="340"/>
                      <a:pt x="178" y="340"/>
                    </a:cubicBezTo>
                    <a:cubicBezTo>
                      <a:pt x="178" y="340"/>
                      <a:pt x="178" y="340"/>
                      <a:pt x="178" y="340"/>
                    </a:cubicBezTo>
                    <a:lnTo>
                      <a:pt x="398" y="12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900"/>
              </a:p>
            </p:txBody>
          </p:sp>
        </p:grpSp>
      </p:grpSp>
      <p:grpSp>
        <p:nvGrpSpPr>
          <p:cNvPr id="27" name="Group 26"/>
          <p:cNvGrpSpPr/>
          <p:nvPr/>
        </p:nvGrpSpPr>
        <p:grpSpPr>
          <a:xfrm>
            <a:off x="5250531" y="3573185"/>
            <a:ext cx="1031502" cy="1031502"/>
            <a:chOff x="4554470" y="6753593"/>
            <a:chExt cx="1005840" cy="1005840"/>
          </a:xfrm>
        </p:grpSpPr>
        <p:sp>
          <p:nvSpPr>
            <p:cNvPr id="78" name="Oval 77"/>
            <p:cNvSpPr/>
            <p:nvPr/>
          </p:nvSpPr>
          <p:spPr>
            <a:xfrm>
              <a:off x="4554470" y="6753593"/>
              <a:ext cx="1005840" cy="1005840"/>
            </a:xfrm>
            <a:prstGeom prst="ellipse">
              <a:avLst/>
            </a:prstGeom>
            <a:solidFill>
              <a:srgbClr val="000000">
                <a:alpha val="74902"/>
              </a:srgbClr>
            </a:solidFill>
            <a:ln w="19050">
              <a:solidFill>
                <a:srgbClr val="D56D23"/>
              </a:solidFill>
              <a:miter lim="800000"/>
              <a:headEnd/>
              <a:tailEnd/>
            </a:ln>
            <a:effectLst/>
          </p:spPr>
          <p:txBody>
            <a:bodyPr wrap="square" tIns="68580" bIns="68580" rtlCol="0" anchor="t">
              <a:prstTxWarp prst="textNoShape">
                <a:avLst/>
              </a:prstTxWarp>
              <a:noAutofit/>
            </a:bodyPr>
            <a:lstStyle/>
            <a:p>
              <a:pPr algn="ctr"/>
              <a:endParaRPr lang="en-US" sz="900" kern="0" dirty="0">
                <a:solidFill>
                  <a:prstClr val="white"/>
                </a:solidFill>
              </a:endParaRPr>
            </a:p>
          </p:txBody>
        </p:sp>
        <p:sp>
          <p:nvSpPr>
            <p:cNvPr id="79" name="TextBox 78"/>
            <p:cNvSpPr txBox="1"/>
            <p:nvPr/>
          </p:nvSpPr>
          <p:spPr>
            <a:xfrm>
              <a:off x="4632587" y="6967840"/>
              <a:ext cx="845258" cy="100040"/>
            </a:xfrm>
            <a:prstGeom prst="rect">
              <a:avLst/>
            </a:prstGeom>
            <a:noFill/>
          </p:spPr>
          <p:txBody>
            <a:bodyPr wrap="square" lIns="0" tIns="0" rIns="0" bIns="0" rtlCol="0">
              <a:spAutoFit/>
            </a:bodyPr>
            <a:lstStyle/>
            <a:p>
              <a:pPr algn="ctr">
                <a:lnSpc>
                  <a:spcPts val="825"/>
                </a:lnSpc>
              </a:pPr>
              <a:r>
                <a:rPr lang="en-US" sz="900" b="1" kern="0" dirty="0">
                  <a:solidFill>
                    <a:prstClr val="white"/>
                  </a:solidFill>
                </a:rPr>
                <a:t>Deliverability</a:t>
              </a:r>
              <a:endParaRPr lang="en-US" sz="900" b="1" dirty="0">
                <a:solidFill>
                  <a:srgbClr val="231F20"/>
                </a:solidFill>
              </a:endParaRPr>
            </a:p>
          </p:txBody>
        </p:sp>
        <p:grpSp>
          <p:nvGrpSpPr>
            <p:cNvPr id="41" name="Group 40"/>
            <p:cNvGrpSpPr>
              <a:grpSpLocks noChangeAspect="1"/>
            </p:cNvGrpSpPr>
            <p:nvPr/>
          </p:nvGrpSpPr>
          <p:grpSpPr>
            <a:xfrm>
              <a:off x="4834297" y="7283882"/>
              <a:ext cx="520846" cy="223661"/>
              <a:chOff x="4262438" y="339725"/>
              <a:chExt cx="2447231" cy="1122363"/>
            </a:xfrm>
            <a:solidFill>
              <a:schemeClr val="bg1"/>
            </a:solidFill>
          </p:grpSpPr>
          <p:sp>
            <p:nvSpPr>
              <p:cNvPr id="42" name="Freeform 17"/>
              <p:cNvSpPr>
                <a:spLocks/>
              </p:cNvSpPr>
              <p:nvPr/>
            </p:nvSpPr>
            <p:spPr bwMode="auto">
              <a:xfrm>
                <a:off x="4318001" y="339725"/>
                <a:ext cx="1700213" cy="581025"/>
              </a:xfrm>
              <a:custGeom>
                <a:avLst/>
                <a:gdLst>
                  <a:gd name="T0" fmla="*/ 229 w 453"/>
                  <a:gd name="T1" fmla="*/ 155 h 155"/>
                  <a:gd name="T2" fmla="*/ 268 w 453"/>
                  <a:gd name="T3" fmla="*/ 142 h 155"/>
                  <a:gd name="T4" fmla="*/ 453 w 453"/>
                  <a:gd name="T5" fmla="*/ 5 h 155"/>
                  <a:gd name="T6" fmla="*/ 434 w 453"/>
                  <a:gd name="T7" fmla="*/ 0 h 155"/>
                  <a:gd name="T8" fmla="*/ 23 w 453"/>
                  <a:gd name="T9" fmla="*/ 0 h 155"/>
                  <a:gd name="T10" fmla="*/ 0 w 453"/>
                  <a:gd name="T11" fmla="*/ 8 h 155"/>
                  <a:gd name="T12" fmla="*/ 185 w 453"/>
                  <a:gd name="T13" fmla="*/ 140 h 155"/>
                  <a:gd name="T14" fmla="*/ 229 w 453"/>
                  <a:gd name="T15" fmla="*/ 155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3" h="155">
                    <a:moveTo>
                      <a:pt x="229" y="155"/>
                    </a:moveTo>
                    <a:cubicBezTo>
                      <a:pt x="243" y="155"/>
                      <a:pt x="256" y="150"/>
                      <a:pt x="268" y="142"/>
                    </a:cubicBezTo>
                    <a:cubicBezTo>
                      <a:pt x="337" y="92"/>
                      <a:pt x="417" y="33"/>
                      <a:pt x="453" y="5"/>
                    </a:cubicBezTo>
                    <a:cubicBezTo>
                      <a:pt x="447" y="2"/>
                      <a:pt x="441" y="0"/>
                      <a:pt x="434" y="0"/>
                    </a:cubicBezTo>
                    <a:cubicBezTo>
                      <a:pt x="23" y="0"/>
                      <a:pt x="23" y="0"/>
                      <a:pt x="23" y="0"/>
                    </a:cubicBezTo>
                    <a:cubicBezTo>
                      <a:pt x="14" y="0"/>
                      <a:pt x="7" y="3"/>
                      <a:pt x="0" y="8"/>
                    </a:cubicBezTo>
                    <a:cubicBezTo>
                      <a:pt x="49" y="43"/>
                      <a:pt x="142" y="109"/>
                      <a:pt x="185" y="140"/>
                    </a:cubicBezTo>
                    <a:cubicBezTo>
                      <a:pt x="200" y="150"/>
                      <a:pt x="215" y="155"/>
                      <a:pt x="229" y="155"/>
                    </a:cubicBezTo>
                    <a:close/>
                  </a:path>
                </a:pathLst>
              </a:custGeom>
              <a:grpFill/>
              <a:ln>
                <a:noFill/>
              </a:ln>
            </p:spPr>
            <p:txBody>
              <a:bodyPr vert="horz" wrap="square" lIns="68580" tIns="34290" rIns="68580" bIns="34290" numCol="1" anchor="t" anchorCtr="0" compatLnSpc="1">
                <a:prstTxWarp prst="textNoShape">
                  <a:avLst/>
                </a:prstTxWarp>
              </a:bodyPr>
              <a:lstStyle/>
              <a:p>
                <a:endParaRPr lang="en-US" sz="900"/>
              </a:p>
            </p:txBody>
          </p:sp>
          <p:sp>
            <p:nvSpPr>
              <p:cNvPr id="43" name="Freeform 18"/>
              <p:cNvSpPr>
                <a:spLocks noEditPoints="1"/>
              </p:cNvSpPr>
              <p:nvPr/>
            </p:nvSpPr>
            <p:spPr bwMode="auto">
              <a:xfrm>
                <a:off x="4262438" y="422275"/>
                <a:ext cx="1827213" cy="1039813"/>
              </a:xfrm>
              <a:custGeom>
                <a:avLst/>
                <a:gdLst>
                  <a:gd name="T0" fmla="*/ 475 w 487"/>
                  <a:gd name="T1" fmla="*/ 205 h 277"/>
                  <a:gd name="T2" fmla="*/ 475 w 487"/>
                  <a:gd name="T3" fmla="*/ 174 h 277"/>
                  <a:gd name="T4" fmla="*/ 418 w 487"/>
                  <a:gd name="T5" fmla="*/ 174 h 277"/>
                  <a:gd name="T6" fmla="*/ 403 w 487"/>
                  <a:gd name="T7" fmla="*/ 160 h 277"/>
                  <a:gd name="T8" fmla="*/ 403 w 487"/>
                  <a:gd name="T9" fmla="*/ 158 h 277"/>
                  <a:gd name="T10" fmla="*/ 403 w 487"/>
                  <a:gd name="T11" fmla="*/ 98 h 277"/>
                  <a:gd name="T12" fmla="*/ 418 w 487"/>
                  <a:gd name="T13" fmla="*/ 82 h 277"/>
                  <a:gd name="T14" fmla="*/ 431 w 487"/>
                  <a:gd name="T15" fmla="*/ 82 h 277"/>
                  <a:gd name="T16" fmla="*/ 432 w 487"/>
                  <a:gd name="T17" fmla="*/ 82 h 277"/>
                  <a:gd name="T18" fmla="*/ 475 w 487"/>
                  <a:gd name="T19" fmla="*/ 82 h 277"/>
                  <a:gd name="T20" fmla="*/ 475 w 487"/>
                  <a:gd name="T21" fmla="*/ 51 h 277"/>
                  <a:gd name="T22" fmla="*/ 478 w 487"/>
                  <a:gd name="T23" fmla="*/ 35 h 277"/>
                  <a:gd name="T24" fmla="*/ 478 w 487"/>
                  <a:gd name="T25" fmla="*/ 34 h 277"/>
                  <a:gd name="T26" fmla="*/ 480 w 487"/>
                  <a:gd name="T27" fmla="*/ 30 h 277"/>
                  <a:gd name="T28" fmla="*/ 487 w 487"/>
                  <a:gd name="T29" fmla="*/ 25 h 277"/>
                  <a:gd name="T30" fmla="*/ 487 w 487"/>
                  <a:gd name="T31" fmla="*/ 17 h 277"/>
                  <a:gd name="T32" fmla="*/ 482 w 487"/>
                  <a:gd name="T33" fmla="*/ 0 h 277"/>
                  <a:gd name="T34" fmla="*/ 295 w 487"/>
                  <a:gd name="T35" fmla="*/ 138 h 277"/>
                  <a:gd name="T36" fmla="*/ 244 w 487"/>
                  <a:gd name="T37" fmla="*/ 155 h 277"/>
                  <a:gd name="T38" fmla="*/ 189 w 487"/>
                  <a:gd name="T39" fmla="*/ 136 h 277"/>
                  <a:gd name="T40" fmla="*/ 3 w 487"/>
                  <a:gd name="T41" fmla="*/ 4 h 277"/>
                  <a:gd name="T42" fmla="*/ 0 w 487"/>
                  <a:gd name="T43" fmla="*/ 17 h 277"/>
                  <a:gd name="T44" fmla="*/ 0 w 487"/>
                  <a:gd name="T45" fmla="*/ 239 h 277"/>
                  <a:gd name="T46" fmla="*/ 38 w 487"/>
                  <a:gd name="T47" fmla="*/ 277 h 277"/>
                  <a:gd name="T48" fmla="*/ 449 w 487"/>
                  <a:gd name="T49" fmla="*/ 277 h 277"/>
                  <a:gd name="T50" fmla="*/ 487 w 487"/>
                  <a:gd name="T51" fmla="*/ 239 h 277"/>
                  <a:gd name="T52" fmla="*/ 487 w 487"/>
                  <a:gd name="T53" fmla="*/ 231 h 277"/>
                  <a:gd name="T54" fmla="*/ 475 w 487"/>
                  <a:gd name="T55" fmla="*/ 205 h 277"/>
                  <a:gd name="T56" fmla="*/ 165 w 487"/>
                  <a:gd name="T57" fmla="*/ 158 h 277"/>
                  <a:gd name="T58" fmla="*/ 160 w 487"/>
                  <a:gd name="T59" fmla="*/ 166 h 277"/>
                  <a:gd name="T60" fmla="*/ 48 w 487"/>
                  <a:gd name="T61" fmla="*/ 247 h 277"/>
                  <a:gd name="T62" fmla="*/ 41 w 487"/>
                  <a:gd name="T63" fmla="*/ 250 h 277"/>
                  <a:gd name="T64" fmla="*/ 32 w 487"/>
                  <a:gd name="T65" fmla="*/ 245 h 277"/>
                  <a:gd name="T66" fmla="*/ 30 w 487"/>
                  <a:gd name="T67" fmla="*/ 237 h 277"/>
                  <a:gd name="T68" fmla="*/ 34 w 487"/>
                  <a:gd name="T69" fmla="*/ 230 h 277"/>
                  <a:gd name="T70" fmla="*/ 147 w 487"/>
                  <a:gd name="T71" fmla="*/ 148 h 277"/>
                  <a:gd name="T72" fmla="*/ 154 w 487"/>
                  <a:gd name="T73" fmla="*/ 146 h 277"/>
                  <a:gd name="T74" fmla="*/ 162 w 487"/>
                  <a:gd name="T75" fmla="*/ 150 h 277"/>
                  <a:gd name="T76" fmla="*/ 165 w 487"/>
                  <a:gd name="T77" fmla="*/ 158 h 277"/>
                  <a:gd name="T78" fmla="*/ 456 w 487"/>
                  <a:gd name="T79" fmla="*/ 247 h 277"/>
                  <a:gd name="T80" fmla="*/ 447 w 487"/>
                  <a:gd name="T81" fmla="*/ 251 h 277"/>
                  <a:gd name="T82" fmla="*/ 441 w 487"/>
                  <a:gd name="T83" fmla="*/ 249 h 277"/>
                  <a:gd name="T84" fmla="*/ 328 w 487"/>
                  <a:gd name="T85" fmla="*/ 167 h 277"/>
                  <a:gd name="T86" fmla="*/ 324 w 487"/>
                  <a:gd name="T87" fmla="*/ 160 h 277"/>
                  <a:gd name="T88" fmla="*/ 326 w 487"/>
                  <a:gd name="T89" fmla="*/ 152 h 277"/>
                  <a:gd name="T90" fmla="*/ 335 w 487"/>
                  <a:gd name="T91" fmla="*/ 147 h 277"/>
                  <a:gd name="T92" fmla="*/ 341 w 487"/>
                  <a:gd name="T93" fmla="*/ 150 h 277"/>
                  <a:gd name="T94" fmla="*/ 454 w 487"/>
                  <a:gd name="T95" fmla="*/ 231 h 277"/>
                  <a:gd name="T96" fmla="*/ 458 w 487"/>
                  <a:gd name="T97" fmla="*/ 239 h 277"/>
                  <a:gd name="T98" fmla="*/ 456 w 487"/>
                  <a:gd name="T99" fmla="*/ 24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7" h="277">
                    <a:moveTo>
                      <a:pt x="475" y="205"/>
                    </a:moveTo>
                    <a:cubicBezTo>
                      <a:pt x="475" y="174"/>
                      <a:pt x="475" y="174"/>
                      <a:pt x="475" y="174"/>
                    </a:cubicBezTo>
                    <a:cubicBezTo>
                      <a:pt x="418" y="174"/>
                      <a:pt x="418" y="174"/>
                      <a:pt x="418" y="174"/>
                    </a:cubicBezTo>
                    <a:cubicBezTo>
                      <a:pt x="411" y="174"/>
                      <a:pt x="405" y="168"/>
                      <a:pt x="403" y="160"/>
                    </a:cubicBezTo>
                    <a:cubicBezTo>
                      <a:pt x="403" y="160"/>
                      <a:pt x="403" y="159"/>
                      <a:pt x="403" y="158"/>
                    </a:cubicBezTo>
                    <a:cubicBezTo>
                      <a:pt x="403" y="98"/>
                      <a:pt x="403" y="98"/>
                      <a:pt x="403" y="98"/>
                    </a:cubicBezTo>
                    <a:cubicBezTo>
                      <a:pt x="403" y="89"/>
                      <a:pt x="410" y="82"/>
                      <a:pt x="418" y="82"/>
                    </a:cubicBezTo>
                    <a:cubicBezTo>
                      <a:pt x="431" y="82"/>
                      <a:pt x="431" y="82"/>
                      <a:pt x="431" y="82"/>
                    </a:cubicBezTo>
                    <a:cubicBezTo>
                      <a:pt x="431" y="82"/>
                      <a:pt x="432" y="82"/>
                      <a:pt x="432" y="82"/>
                    </a:cubicBezTo>
                    <a:cubicBezTo>
                      <a:pt x="475" y="82"/>
                      <a:pt x="475" y="82"/>
                      <a:pt x="475" y="82"/>
                    </a:cubicBezTo>
                    <a:cubicBezTo>
                      <a:pt x="475" y="51"/>
                      <a:pt x="475" y="51"/>
                      <a:pt x="475" y="51"/>
                    </a:cubicBezTo>
                    <a:cubicBezTo>
                      <a:pt x="475" y="45"/>
                      <a:pt x="476" y="39"/>
                      <a:pt x="478" y="35"/>
                    </a:cubicBezTo>
                    <a:cubicBezTo>
                      <a:pt x="478" y="34"/>
                      <a:pt x="478" y="34"/>
                      <a:pt x="478" y="34"/>
                    </a:cubicBezTo>
                    <a:cubicBezTo>
                      <a:pt x="480" y="30"/>
                      <a:pt x="480" y="30"/>
                      <a:pt x="480" y="30"/>
                    </a:cubicBezTo>
                    <a:cubicBezTo>
                      <a:pt x="482" y="28"/>
                      <a:pt x="484" y="26"/>
                      <a:pt x="487" y="25"/>
                    </a:cubicBezTo>
                    <a:cubicBezTo>
                      <a:pt x="487" y="17"/>
                      <a:pt x="487" y="17"/>
                      <a:pt x="487" y="17"/>
                    </a:cubicBezTo>
                    <a:cubicBezTo>
                      <a:pt x="487" y="11"/>
                      <a:pt x="485" y="5"/>
                      <a:pt x="482" y="0"/>
                    </a:cubicBezTo>
                    <a:cubicBezTo>
                      <a:pt x="447" y="26"/>
                      <a:pt x="366" y="87"/>
                      <a:pt x="295" y="138"/>
                    </a:cubicBezTo>
                    <a:cubicBezTo>
                      <a:pt x="280" y="149"/>
                      <a:pt x="262" y="155"/>
                      <a:pt x="244" y="155"/>
                    </a:cubicBezTo>
                    <a:cubicBezTo>
                      <a:pt x="225" y="155"/>
                      <a:pt x="207" y="149"/>
                      <a:pt x="189" y="136"/>
                    </a:cubicBezTo>
                    <a:cubicBezTo>
                      <a:pt x="145" y="106"/>
                      <a:pt x="52" y="39"/>
                      <a:pt x="3" y="4"/>
                    </a:cubicBezTo>
                    <a:cubicBezTo>
                      <a:pt x="1" y="8"/>
                      <a:pt x="0" y="13"/>
                      <a:pt x="0" y="17"/>
                    </a:cubicBezTo>
                    <a:cubicBezTo>
                      <a:pt x="0" y="239"/>
                      <a:pt x="0" y="239"/>
                      <a:pt x="0" y="239"/>
                    </a:cubicBezTo>
                    <a:cubicBezTo>
                      <a:pt x="0" y="260"/>
                      <a:pt x="17" y="277"/>
                      <a:pt x="38" y="277"/>
                    </a:cubicBezTo>
                    <a:cubicBezTo>
                      <a:pt x="449" y="277"/>
                      <a:pt x="449" y="277"/>
                      <a:pt x="449" y="277"/>
                    </a:cubicBezTo>
                    <a:cubicBezTo>
                      <a:pt x="470" y="277"/>
                      <a:pt x="487" y="260"/>
                      <a:pt x="487" y="239"/>
                    </a:cubicBezTo>
                    <a:cubicBezTo>
                      <a:pt x="487" y="231"/>
                      <a:pt x="487" y="231"/>
                      <a:pt x="487" y="231"/>
                    </a:cubicBezTo>
                    <a:cubicBezTo>
                      <a:pt x="481" y="229"/>
                      <a:pt x="475" y="222"/>
                      <a:pt x="475" y="205"/>
                    </a:cubicBezTo>
                    <a:close/>
                    <a:moveTo>
                      <a:pt x="165" y="158"/>
                    </a:moveTo>
                    <a:cubicBezTo>
                      <a:pt x="164" y="161"/>
                      <a:pt x="163" y="164"/>
                      <a:pt x="160" y="166"/>
                    </a:cubicBezTo>
                    <a:cubicBezTo>
                      <a:pt x="48" y="247"/>
                      <a:pt x="48" y="247"/>
                      <a:pt x="48" y="247"/>
                    </a:cubicBezTo>
                    <a:cubicBezTo>
                      <a:pt x="46" y="249"/>
                      <a:pt x="44" y="250"/>
                      <a:pt x="41" y="250"/>
                    </a:cubicBezTo>
                    <a:cubicBezTo>
                      <a:pt x="38" y="250"/>
                      <a:pt x="34" y="248"/>
                      <a:pt x="32" y="245"/>
                    </a:cubicBezTo>
                    <a:cubicBezTo>
                      <a:pt x="30" y="243"/>
                      <a:pt x="30" y="240"/>
                      <a:pt x="30" y="237"/>
                    </a:cubicBezTo>
                    <a:cubicBezTo>
                      <a:pt x="31" y="234"/>
                      <a:pt x="32" y="231"/>
                      <a:pt x="34" y="230"/>
                    </a:cubicBezTo>
                    <a:cubicBezTo>
                      <a:pt x="147" y="148"/>
                      <a:pt x="147" y="148"/>
                      <a:pt x="147" y="148"/>
                    </a:cubicBezTo>
                    <a:cubicBezTo>
                      <a:pt x="149" y="146"/>
                      <a:pt x="151" y="146"/>
                      <a:pt x="154" y="146"/>
                    </a:cubicBezTo>
                    <a:cubicBezTo>
                      <a:pt x="157" y="146"/>
                      <a:pt x="160" y="147"/>
                      <a:pt x="162" y="150"/>
                    </a:cubicBezTo>
                    <a:cubicBezTo>
                      <a:pt x="164" y="153"/>
                      <a:pt x="165" y="155"/>
                      <a:pt x="165" y="158"/>
                    </a:cubicBezTo>
                    <a:close/>
                    <a:moveTo>
                      <a:pt x="456" y="247"/>
                    </a:moveTo>
                    <a:cubicBezTo>
                      <a:pt x="454" y="250"/>
                      <a:pt x="451" y="251"/>
                      <a:pt x="447" y="251"/>
                    </a:cubicBezTo>
                    <a:cubicBezTo>
                      <a:pt x="445" y="251"/>
                      <a:pt x="442" y="251"/>
                      <a:pt x="441" y="249"/>
                    </a:cubicBezTo>
                    <a:cubicBezTo>
                      <a:pt x="328" y="167"/>
                      <a:pt x="328" y="167"/>
                      <a:pt x="328" y="167"/>
                    </a:cubicBezTo>
                    <a:cubicBezTo>
                      <a:pt x="326" y="166"/>
                      <a:pt x="324" y="163"/>
                      <a:pt x="324" y="160"/>
                    </a:cubicBezTo>
                    <a:cubicBezTo>
                      <a:pt x="323" y="157"/>
                      <a:pt x="324" y="154"/>
                      <a:pt x="326" y="152"/>
                    </a:cubicBezTo>
                    <a:cubicBezTo>
                      <a:pt x="328" y="149"/>
                      <a:pt x="331" y="147"/>
                      <a:pt x="335" y="147"/>
                    </a:cubicBezTo>
                    <a:cubicBezTo>
                      <a:pt x="337" y="147"/>
                      <a:pt x="340" y="148"/>
                      <a:pt x="341" y="150"/>
                    </a:cubicBezTo>
                    <a:cubicBezTo>
                      <a:pt x="454" y="231"/>
                      <a:pt x="454" y="231"/>
                      <a:pt x="454" y="231"/>
                    </a:cubicBezTo>
                    <a:cubicBezTo>
                      <a:pt x="456" y="233"/>
                      <a:pt x="458" y="236"/>
                      <a:pt x="458" y="239"/>
                    </a:cubicBezTo>
                    <a:cubicBezTo>
                      <a:pt x="459" y="242"/>
                      <a:pt x="458" y="245"/>
                      <a:pt x="456" y="247"/>
                    </a:cubicBezTo>
                    <a:close/>
                  </a:path>
                </a:pathLst>
              </a:custGeom>
              <a:grpFill/>
              <a:ln>
                <a:noFill/>
              </a:ln>
            </p:spPr>
            <p:txBody>
              <a:bodyPr vert="horz" wrap="square" lIns="68580" tIns="34290" rIns="68580" bIns="34290" numCol="1" anchor="t" anchorCtr="0" compatLnSpc="1">
                <a:prstTxWarp prst="textNoShape">
                  <a:avLst/>
                </a:prstTxWarp>
              </a:bodyPr>
              <a:lstStyle/>
              <a:p>
                <a:endParaRPr lang="en-US" sz="900"/>
              </a:p>
            </p:txBody>
          </p:sp>
          <p:sp>
            <p:nvSpPr>
              <p:cNvPr id="44" name="Freeform 19"/>
              <p:cNvSpPr>
                <a:spLocks/>
              </p:cNvSpPr>
              <p:nvPr/>
            </p:nvSpPr>
            <p:spPr bwMode="auto">
              <a:xfrm>
                <a:off x="5827019" y="538164"/>
                <a:ext cx="882650" cy="728664"/>
              </a:xfrm>
              <a:custGeom>
                <a:avLst/>
                <a:gdLst>
                  <a:gd name="T0" fmla="*/ 72 w 235"/>
                  <a:gd name="T1" fmla="*/ 174 h 194"/>
                  <a:gd name="T2" fmla="*/ 72 w 235"/>
                  <a:gd name="T3" fmla="*/ 135 h 194"/>
                  <a:gd name="T4" fmla="*/ 7 w 235"/>
                  <a:gd name="T5" fmla="*/ 135 h 194"/>
                  <a:gd name="T6" fmla="*/ 0 w 235"/>
                  <a:gd name="T7" fmla="*/ 128 h 194"/>
                  <a:gd name="T8" fmla="*/ 0 w 235"/>
                  <a:gd name="T9" fmla="*/ 127 h 194"/>
                  <a:gd name="T10" fmla="*/ 0 w 235"/>
                  <a:gd name="T11" fmla="*/ 67 h 194"/>
                  <a:gd name="T12" fmla="*/ 7 w 235"/>
                  <a:gd name="T13" fmla="*/ 59 h 194"/>
                  <a:gd name="T14" fmla="*/ 20 w 235"/>
                  <a:gd name="T15" fmla="*/ 59 h 194"/>
                  <a:gd name="T16" fmla="*/ 21 w 235"/>
                  <a:gd name="T17" fmla="*/ 59 h 194"/>
                  <a:gd name="T18" fmla="*/ 72 w 235"/>
                  <a:gd name="T19" fmla="*/ 59 h 194"/>
                  <a:gd name="T20" fmla="*/ 72 w 235"/>
                  <a:gd name="T21" fmla="*/ 46 h 194"/>
                  <a:gd name="T22" fmla="*/ 72 w 235"/>
                  <a:gd name="T23" fmla="*/ 20 h 194"/>
                  <a:gd name="T24" fmla="*/ 74 w 235"/>
                  <a:gd name="T25" fmla="*/ 7 h 194"/>
                  <a:gd name="T26" fmla="*/ 76 w 235"/>
                  <a:gd name="T27" fmla="*/ 4 h 194"/>
                  <a:gd name="T28" fmla="*/ 84 w 235"/>
                  <a:gd name="T29" fmla="*/ 0 h 194"/>
                  <a:gd name="T30" fmla="*/ 97 w 235"/>
                  <a:gd name="T31" fmla="*/ 4 h 194"/>
                  <a:gd name="T32" fmla="*/ 118 w 235"/>
                  <a:gd name="T33" fmla="*/ 17 h 194"/>
                  <a:gd name="T34" fmla="*/ 138 w 235"/>
                  <a:gd name="T35" fmla="*/ 29 h 194"/>
                  <a:gd name="T36" fmla="*/ 142 w 235"/>
                  <a:gd name="T37" fmla="*/ 32 h 194"/>
                  <a:gd name="T38" fmla="*/ 187 w 235"/>
                  <a:gd name="T39" fmla="*/ 59 h 194"/>
                  <a:gd name="T40" fmla="*/ 202 w 235"/>
                  <a:gd name="T41" fmla="*/ 68 h 194"/>
                  <a:gd name="T42" fmla="*/ 223 w 235"/>
                  <a:gd name="T43" fmla="*/ 81 h 194"/>
                  <a:gd name="T44" fmla="*/ 235 w 235"/>
                  <a:gd name="T45" fmla="*/ 97 h 194"/>
                  <a:gd name="T46" fmla="*/ 223 w 235"/>
                  <a:gd name="T47" fmla="*/ 113 h 194"/>
                  <a:gd name="T48" fmla="*/ 202 w 235"/>
                  <a:gd name="T49" fmla="*/ 126 h 194"/>
                  <a:gd name="T50" fmla="*/ 118 w 235"/>
                  <a:gd name="T51" fmla="*/ 177 h 194"/>
                  <a:gd name="T52" fmla="*/ 97 w 235"/>
                  <a:gd name="T53" fmla="*/ 190 h 194"/>
                  <a:gd name="T54" fmla="*/ 84 w 235"/>
                  <a:gd name="T55" fmla="*/ 194 h 194"/>
                  <a:gd name="T56" fmla="*/ 72 w 235"/>
                  <a:gd name="T57" fmla="*/ 17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5" h="194">
                    <a:moveTo>
                      <a:pt x="72" y="174"/>
                    </a:moveTo>
                    <a:cubicBezTo>
                      <a:pt x="72" y="135"/>
                      <a:pt x="72" y="135"/>
                      <a:pt x="72" y="135"/>
                    </a:cubicBezTo>
                    <a:cubicBezTo>
                      <a:pt x="7" y="135"/>
                      <a:pt x="7" y="135"/>
                      <a:pt x="7" y="135"/>
                    </a:cubicBezTo>
                    <a:cubicBezTo>
                      <a:pt x="4" y="135"/>
                      <a:pt x="1" y="132"/>
                      <a:pt x="0" y="128"/>
                    </a:cubicBezTo>
                    <a:cubicBezTo>
                      <a:pt x="0" y="128"/>
                      <a:pt x="0" y="127"/>
                      <a:pt x="0" y="127"/>
                    </a:cubicBezTo>
                    <a:cubicBezTo>
                      <a:pt x="0" y="67"/>
                      <a:pt x="0" y="67"/>
                      <a:pt x="0" y="67"/>
                    </a:cubicBezTo>
                    <a:cubicBezTo>
                      <a:pt x="0" y="63"/>
                      <a:pt x="3" y="59"/>
                      <a:pt x="7" y="59"/>
                    </a:cubicBezTo>
                    <a:cubicBezTo>
                      <a:pt x="20" y="59"/>
                      <a:pt x="20" y="59"/>
                      <a:pt x="20" y="59"/>
                    </a:cubicBezTo>
                    <a:cubicBezTo>
                      <a:pt x="21" y="59"/>
                      <a:pt x="21" y="59"/>
                      <a:pt x="21" y="59"/>
                    </a:cubicBezTo>
                    <a:cubicBezTo>
                      <a:pt x="72" y="59"/>
                      <a:pt x="72" y="59"/>
                      <a:pt x="72" y="59"/>
                    </a:cubicBezTo>
                    <a:cubicBezTo>
                      <a:pt x="72" y="46"/>
                      <a:pt x="72" y="46"/>
                      <a:pt x="72" y="46"/>
                    </a:cubicBezTo>
                    <a:cubicBezTo>
                      <a:pt x="72" y="20"/>
                      <a:pt x="72" y="20"/>
                      <a:pt x="72" y="20"/>
                    </a:cubicBezTo>
                    <a:cubicBezTo>
                      <a:pt x="72" y="15"/>
                      <a:pt x="73" y="10"/>
                      <a:pt x="74" y="7"/>
                    </a:cubicBezTo>
                    <a:cubicBezTo>
                      <a:pt x="76" y="4"/>
                      <a:pt x="76" y="4"/>
                      <a:pt x="76" y="4"/>
                    </a:cubicBezTo>
                    <a:cubicBezTo>
                      <a:pt x="78" y="1"/>
                      <a:pt x="80" y="0"/>
                      <a:pt x="84" y="0"/>
                    </a:cubicBezTo>
                    <a:cubicBezTo>
                      <a:pt x="88" y="0"/>
                      <a:pt x="92" y="1"/>
                      <a:pt x="97" y="4"/>
                    </a:cubicBezTo>
                    <a:cubicBezTo>
                      <a:pt x="118" y="17"/>
                      <a:pt x="118" y="17"/>
                      <a:pt x="118" y="17"/>
                    </a:cubicBezTo>
                    <a:cubicBezTo>
                      <a:pt x="124" y="21"/>
                      <a:pt x="131" y="25"/>
                      <a:pt x="138" y="29"/>
                    </a:cubicBezTo>
                    <a:cubicBezTo>
                      <a:pt x="142" y="32"/>
                      <a:pt x="142" y="32"/>
                      <a:pt x="142" y="32"/>
                    </a:cubicBezTo>
                    <a:cubicBezTo>
                      <a:pt x="157" y="41"/>
                      <a:pt x="173" y="50"/>
                      <a:pt x="187" y="59"/>
                    </a:cubicBezTo>
                    <a:cubicBezTo>
                      <a:pt x="192" y="62"/>
                      <a:pt x="197" y="65"/>
                      <a:pt x="202" y="68"/>
                    </a:cubicBezTo>
                    <a:cubicBezTo>
                      <a:pt x="223" y="81"/>
                      <a:pt x="223" y="81"/>
                      <a:pt x="223" y="81"/>
                    </a:cubicBezTo>
                    <a:cubicBezTo>
                      <a:pt x="231" y="86"/>
                      <a:pt x="235" y="91"/>
                      <a:pt x="235" y="97"/>
                    </a:cubicBezTo>
                    <a:cubicBezTo>
                      <a:pt x="235" y="103"/>
                      <a:pt x="231" y="108"/>
                      <a:pt x="223" y="113"/>
                    </a:cubicBezTo>
                    <a:cubicBezTo>
                      <a:pt x="202" y="126"/>
                      <a:pt x="202" y="126"/>
                      <a:pt x="202" y="126"/>
                    </a:cubicBezTo>
                    <a:cubicBezTo>
                      <a:pt x="179" y="140"/>
                      <a:pt x="141" y="163"/>
                      <a:pt x="118" y="177"/>
                    </a:cubicBezTo>
                    <a:cubicBezTo>
                      <a:pt x="97" y="190"/>
                      <a:pt x="97" y="190"/>
                      <a:pt x="97" y="190"/>
                    </a:cubicBezTo>
                    <a:cubicBezTo>
                      <a:pt x="91" y="194"/>
                      <a:pt x="87" y="194"/>
                      <a:pt x="84" y="194"/>
                    </a:cubicBezTo>
                    <a:cubicBezTo>
                      <a:pt x="76" y="194"/>
                      <a:pt x="72" y="187"/>
                      <a:pt x="72" y="174"/>
                    </a:cubicBezTo>
                    <a:close/>
                  </a:path>
                </a:pathLst>
              </a:custGeom>
              <a:grpFill/>
              <a:ln>
                <a:noFill/>
              </a:ln>
            </p:spPr>
            <p:txBody>
              <a:bodyPr vert="horz" wrap="square" lIns="68580" tIns="34290" rIns="68580" bIns="34290" numCol="1" anchor="t" anchorCtr="0" compatLnSpc="1">
                <a:prstTxWarp prst="textNoShape">
                  <a:avLst/>
                </a:prstTxWarp>
              </a:bodyPr>
              <a:lstStyle/>
              <a:p>
                <a:endParaRPr lang="en-US" sz="900"/>
              </a:p>
            </p:txBody>
          </p:sp>
        </p:grpSp>
      </p:grpSp>
      <p:grpSp>
        <p:nvGrpSpPr>
          <p:cNvPr id="24" name="Group 23"/>
          <p:cNvGrpSpPr/>
          <p:nvPr/>
        </p:nvGrpSpPr>
        <p:grpSpPr>
          <a:xfrm>
            <a:off x="3896564" y="1831238"/>
            <a:ext cx="1031502" cy="1031502"/>
            <a:chOff x="7857111" y="6746529"/>
            <a:chExt cx="1005840" cy="1005840"/>
          </a:xfrm>
        </p:grpSpPr>
        <p:sp>
          <p:nvSpPr>
            <p:cNvPr id="84" name="Oval 83"/>
            <p:cNvSpPr/>
            <p:nvPr/>
          </p:nvSpPr>
          <p:spPr>
            <a:xfrm>
              <a:off x="7857111" y="6746529"/>
              <a:ext cx="1005840" cy="1005840"/>
            </a:xfrm>
            <a:prstGeom prst="ellipse">
              <a:avLst/>
            </a:prstGeom>
            <a:solidFill>
              <a:srgbClr val="000000">
                <a:alpha val="74902"/>
              </a:srgbClr>
            </a:solidFill>
            <a:ln w="19050">
              <a:solidFill>
                <a:srgbClr val="D56D23"/>
              </a:solidFill>
              <a:miter lim="800000"/>
              <a:headEnd/>
              <a:tailEnd/>
            </a:ln>
            <a:effectLst/>
          </p:spPr>
          <p:txBody>
            <a:bodyPr wrap="square" tIns="68580" bIns="68580" rtlCol="0" anchor="t">
              <a:prstTxWarp prst="textNoShape">
                <a:avLst/>
              </a:prstTxWarp>
              <a:noAutofit/>
            </a:bodyPr>
            <a:lstStyle/>
            <a:p>
              <a:pPr algn="ctr"/>
              <a:endParaRPr lang="en-US" sz="900" kern="0" dirty="0">
                <a:solidFill>
                  <a:prstClr val="white"/>
                </a:solidFill>
              </a:endParaRPr>
            </a:p>
          </p:txBody>
        </p:sp>
        <p:sp>
          <p:nvSpPr>
            <p:cNvPr id="85" name="TextBox 84"/>
            <p:cNvSpPr txBox="1"/>
            <p:nvPr/>
          </p:nvSpPr>
          <p:spPr>
            <a:xfrm>
              <a:off x="7935228" y="6960776"/>
              <a:ext cx="845258" cy="100040"/>
            </a:xfrm>
            <a:prstGeom prst="rect">
              <a:avLst/>
            </a:prstGeom>
            <a:noFill/>
          </p:spPr>
          <p:txBody>
            <a:bodyPr wrap="square" lIns="0" tIns="0" rIns="0" bIns="0" rtlCol="0">
              <a:spAutoFit/>
            </a:bodyPr>
            <a:lstStyle/>
            <a:p>
              <a:pPr algn="ctr">
                <a:lnSpc>
                  <a:spcPts val="825"/>
                </a:lnSpc>
              </a:pPr>
              <a:r>
                <a:rPr lang="en-US" sz="900" b="1" kern="0" dirty="0">
                  <a:solidFill>
                    <a:prstClr val="white"/>
                  </a:solidFill>
                </a:rPr>
                <a:t>Analysis</a:t>
              </a:r>
              <a:endParaRPr lang="en-US" sz="900" b="1" dirty="0">
                <a:solidFill>
                  <a:srgbClr val="231F20"/>
                </a:solidFill>
              </a:endParaRPr>
            </a:p>
          </p:txBody>
        </p:sp>
        <p:grpSp>
          <p:nvGrpSpPr>
            <p:cNvPr id="45" name="Group 44"/>
            <p:cNvGrpSpPr>
              <a:grpSpLocks noChangeAspect="1"/>
            </p:cNvGrpSpPr>
            <p:nvPr/>
          </p:nvGrpSpPr>
          <p:grpSpPr>
            <a:xfrm>
              <a:off x="8127730" y="7168442"/>
              <a:ext cx="460253" cy="365760"/>
              <a:chOff x="5219700" y="-182563"/>
              <a:chExt cx="1511300" cy="1282701"/>
            </a:xfrm>
            <a:solidFill>
              <a:schemeClr val="bg1"/>
            </a:solidFill>
          </p:grpSpPr>
          <p:sp>
            <p:nvSpPr>
              <p:cNvPr id="46" name="Freeform 99"/>
              <p:cNvSpPr>
                <a:spLocks/>
              </p:cNvSpPr>
              <p:nvPr/>
            </p:nvSpPr>
            <p:spPr bwMode="auto">
              <a:xfrm>
                <a:off x="5219700" y="1055688"/>
                <a:ext cx="1511300" cy="44450"/>
              </a:xfrm>
              <a:custGeom>
                <a:avLst/>
                <a:gdLst>
                  <a:gd name="T0" fmla="*/ 6 w 403"/>
                  <a:gd name="T1" fmla="*/ 12 h 12"/>
                  <a:gd name="T2" fmla="*/ 0 w 403"/>
                  <a:gd name="T3" fmla="*/ 6 h 12"/>
                  <a:gd name="T4" fmla="*/ 6 w 403"/>
                  <a:gd name="T5" fmla="*/ 0 h 12"/>
                  <a:gd name="T6" fmla="*/ 396 w 403"/>
                  <a:gd name="T7" fmla="*/ 0 h 12"/>
                  <a:gd name="T8" fmla="*/ 403 w 403"/>
                  <a:gd name="T9" fmla="*/ 6 h 12"/>
                  <a:gd name="T10" fmla="*/ 396 w 403"/>
                  <a:gd name="T11" fmla="*/ 12 h 12"/>
                  <a:gd name="T12" fmla="*/ 6 w 403"/>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403" h="12">
                    <a:moveTo>
                      <a:pt x="6" y="12"/>
                    </a:moveTo>
                    <a:cubicBezTo>
                      <a:pt x="3" y="12"/>
                      <a:pt x="0" y="9"/>
                      <a:pt x="0" y="6"/>
                    </a:cubicBezTo>
                    <a:cubicBezTo>
                      <a:pt x="0" y="3"/>
                      <a:pt x="3" y="0"/>
                      <a:pt x="6" y="0"/>
                    </a:cubicBezTo>
                    <a:cubicBezTo>
                      <a:pt x="396" y="0"/>
                      <a:pt x="396" y="0"/>
                      <a:pt x="396" y="0"/>
                    </a:cubicBezTo>
                    <a:cubicBezTo>
                      <a:pt x="400" y="0"/>
                      <a:pt x="403" y="3"/>
                      <a:pt x="403" y="6"/>
                    </a:cubicBezTo>
                    <a:cubicBezTo>
                      <a:pt x="403" y="9"/>
                      <a:pt x="400" y="12"/>
                      <a:pt x="396" y="12"/>
                    </a:cubicBezTo>
                    <a:lnTo>
                      <a:pt x="6" y="1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900"/>
              </a:p>
            </p:txBody>
          </p:sp>
          <p:sp>
            <p:nvSpPr>
              <p:cNvPr id="55" name="Rectangle 100"/>
              <p:cNvSpPr>
                <a:spLocks noChangeArrowheads="1"/>
              </p:cNvSpPr>
              <p:nvPr/>
            </p:nvSpPr>
            <p:spPr bwMode="auto">
              <a:xfrm>
                <a:off x="5407025" y="546100"/>
                <a:ext cx="217488" cy="38893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900"/>
              </a:p>
            </p:txBody>
          </p:sp>
          <p:sp>
            <p:nvSpPr>
              <p:cNvPr id="58" name="Rectangle 101"/>
              <p:cNvSpPr>
                <a:spLocks noChangeArrowheads="1"/>
              </p:cNvSpPr>
              <p:nvPr/>
            </p:nvSpPr>
            <p:spPr bwMode="auto">
              <a:xfrm>
                <a:off x="5732463" y="271462"/>
                <a:ext cx="217488" cy="663576"/>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900"/>
              </a:p>
            </p:txBody>
          </p:sp>
          <p:sp>
            <p:nvSpPr>
              <p:cNvPr id="59" name="Rectangle 102"/>
              <p:cNvSpPr>
                <a:spLocks noChangeArrowheads="1"/>
              </p:cNvSpPr>
              <p:nvPr/>
            </p:nvSpPr>
            <p:spPr bwMode="auto">
              <a:xfrm>
                <a:off x="6040438" y="58737"/>
                <a:ext cx="217488" cy="876301"/>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900"/>
              </a:p>
            </p:txBody>
          </p:sp>
          <p:sp>
            <p:nvSpPr>
              <p:cNvPr id="61" name="Rectangle 103"/>
              <p:cNvSpPr>
                <a:spLocks noChangeArrowheads="1"/>
              </p:cNvSpPr>
              <p:nvPr/>
            </p:nvSpPr>
            <p:spPr bwMode="auto">
              <a:xfrm>
                <a:off x="6367463" y="-182563"/>
                <a:ext cx="217488" cy="1117601"/>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900"/>
              </a:p>
            </p:txBody>
          </p:sp>
        </p:grpSp>
      </p:grpSp>
      <p:grpSp>
        <p:nvGrpSpPr>
          <p:cNvPr id="23" name="Group 22"/>
          <p:cNvGrpSpPr/>
          <p:nvPr/>
        </p:nvGrpSpPr>
        <p:grpSpPr>
          <a:xfrm>
            <a:off x="6616211" y="1832557"/>
            <a:ext cx="1031502" cy="1031502"/>
            <a:chOff x="7318396" y="2133600"/>
            <a:chExt cx="1005840" cy="1005840"/>
          </a:xfrm>
        </p:grpSpPr>
        <p:sp>
          <p:nvSpPr>
            <p:cNvPr id="74" name="Oval 73"/>
            <p:cNvSpPr/>
            <p:nvPr/>
          </p:nvSpPr>
          <p:spPr>
            <a:xfrm>
              <a:off x="7318396" y="2133600"/>
              <a:ext cx="1005840" cy="1005840"/>
            </a:xfrm>
            <a:prstGeom prst="ellipse">
              <a:avLst/>
            </a:prstGeom>
            <a:solidFill>
              <a:srgbClr val="000000">
                <a:alpha val="74902"/>
              </a:srgbClr>
            </a:solidFill>
            <a:ln w="19050">
              <a:solidFill>
                <a:srgbClr val="D56D23"/>
              </a:solidFill>
              <a:miter lim="800000"/>
              <a:headEnd/>
              <a:tailEnd/>
            </a:ln>
            <a:effectLst/>
          </p:spPr>
          <p:txBody>
            <a:bodyPr wrap="square" tIns="68580" bIns="68580" rtlCol="0" anchor="t">
              <a:prstTxWarp prst="textNoShape">
                <a:avLst/>
              </a:prstTxWarp>
              <a:noAutofit/>
            </a:bodyPr>
            <a:lstStyle/>
            <a:p>
              <a:pPr algn="ctr"/>
              <a:endParaRPr lang="en-US" sz="900" kern="0" dirty="0">
                <a:solidFill>
                  <a:prstClr val="white"/>
                </a:solidFill>
              </a:endParaRPr>
            </a:p>
          </p:txBody>
        </p:sp>
        <p:sp>
          <p:nvSpPr>
            <p:cNvPr id="75" name="TextBox 74"/>
            <p:cNvSpPr txBox="1"/>
            <p:nvPr/>
          </p:nvSpPr>
          <p:spPr>
            <a:xfrm>
              <a:off x="7344793" y="2405892"/>
              <a:ext cx="953046" cy="100040"/>
            </a:xfrm>
            <a:prstGeom prst="rect">
              <a:avLst/>
            </a:prstGeom>
            <a:noFill/>
          </p:spPr>
          <p:txBody>
            <a:bodyPr wrap="square" lIns="0" tIns="0" rIns="0" bIns="0" rtlCol="0">
              <a:spAutoFit/>
            </a:bodyPr>
            <a:lstStyle/>
            <a:p>
              <a:pPr algn="ctr">
                <a:lnSpc>
                  <a:spcPts val="825"/>
                </a:lnSpc>
              </a:pPr>
              <a:r>
                <a:rPr lang="en-US" sz="900" b="1" kern="0" dirty="0">
                  <a:solidFill>
                    <a:prstClr val="white"/>
                  </a:solidFill>
                </a:rPr>
                <a:t>Segmentation</a:t>
              </a:r>
              <a:endParaRPr lang="en-US" sz="900" b="1" dirty="0">
                <a:solidFill>
                  <a:srgbClr val="231F20"/>
                </a:solidFill>
              </a:endParaRPr>
            </a:p>
          </p:txBody>
        </p:sp>
        <p:sp>
          <p:nvSpPr>
            <p:cNvPr id="62" name="Freeform 205"/>
            <p:cNvSpPr>
              <a:spLocks noChangeAspect="1" noEditPoints="1"/>
            </p:cNvSpPr>
            <p:nvPr/>
          </p:nvSpPr>
          <p:spPr bwMode="auto">
            <a:xfrm>
              <a:off x="7560893" y="2649645"/>
              <a:ext cx="520846" cy="349467"/>
            </a:xfrm>
            <a:custGeom>
              <a:avLst/>
              <a:gdLst>
                <a:gd name="T0" fmla="*/ 148 w 551"/>
                <a:gd name="T1" fmla="*/ 35 h 395"/>
                <a:gd name="T2" fmla="*/ 48 w 551"/>
                <a:gd name="T3" fmla="*/ 55 h 395"/>
                <a:gd name="T4" fmla="*/ 61 w 551"/>
                <a:gd name="T5" fmla="*/ 151 h 395"/>
                <a:gd name="T6" fmla="*/ 77 w 551"/>
                <a:gd name="T7" fmla="*/ 148 h 395"/>
                <a:gd name="T8" fmla="*/ 117 w 551"/>
                <a:gd name="T9" fmla="*/ 158 h 395"/>
                <a:gd name="T10" fmla="*/ 136 w 551"/>
                <a:gd name="T11" fmla="*/ 158 h 395"/>
                <a:gd name="T12" fmla="*/ 183 w 551"/>
                <a:gd name="T13" fmla="*/ 170 h 395"/>
                <a:gd name="T14" fmla="*/ 143 w 551"/>
                <a:gd name="T15" fmla="*/ 113 h 395"/>
                <a:gd name="T16" fmla="*/ 113 w 551"/>
                <a:gd name="T17" fmla="*/ 151 h 395"/>
                <a:gd name="T18" fmla="*/ 66 w 551"/>
                <a:gd name="T19" fmla="*/ 105 h 395"/>
                <a:gd name="T20" fmla="*/ 125 w 551"/>
                <a:gd name="T21" fmla="*/ 68 h 395"/>
                <a:gd name="T22" fmla="*/ 142 w 551"/>
                <a:gd name="T23" fmla="*/ 81 h 395"/>
                <a:gd name="T24" fmla="*/ 194 w 551"/>
                <a:gd name="T25" fmla="*/ 195 h 395"/>
                <a:gd name="T26" fmla="*/ 165 w 551"/>
                <a:gd name="T27" fmla="*/ 204 h 395"/>
                <a:gd name="T28" fmla="*/ 93 w 551"/>
                <a:gd name="T29" fmla="*/ 196 h 395"/>
                <a:gd name="T30" fmla="*/ 19 w 551"/>
                <a:gd name="T31" fmla="*/ 194 h 395"/>
                <a:gd name="T32" fmla="*/ 160 w 551"/>
                <a:gd name="T33" fmla="*/ 218 h 395"/>
                <a:gd name="T34" fmla="*/ 500 w 551"/>
                <a:gd name="T35" fmla="*/ 55 h 395"/>
                <a:gd name="T36" fmla="*/ 427 w 551"/>
                <a:gd name="T37" fmla="*/ 21 h 395"/>
                <a:gd name="T38" fmla="*/ 365 w 551"/>
                <a:gd name="T39" fmla="*/ 170 h 395"/>
                <a:gd name="T40" fmla="*/ 413 w 551"/>
                <a:gd name="T41" fmla="*/ 158 h 395"/>
                <a:gd name="T42" fmla="*/ 431 w 551"/>
                <a:gd name="T43" fmla="*/ 158 h 395"/>
                <a:gd name="T44" fmla="*/ 471 w 551"/>
                <a:gd name="T45" fmla="*/ 148 h 395"/>
                <a:gd name="T46" fmla="*/ 487 w 551"/>
                <a:gd name="T47" fmla="*/ 151 h 395"/>
                <a:gd name="T48" fmla="*/ 490 w 551"/>
                <a:gd name="T49" fmla="*/ 95 h 395"/>
                <a:gd name="T50" fmla="*/ 476 w 551"/>
                <a:gd name="T51" fmla="*/ 128 h 395"/>
                <a:gd name="T52" fmla="*/ 411 w 551"/>
                <a:gd name="T53" fmla="*/ 128 h 395"/>
                <a:gd name="T54" fmla="*/ 428 w 551"/>
                <a:gd name="T55" fmla="*/ 84 h 395"/>
                <a:gd name="T56" fmla="*/ 478 w 551"/>
                <a:gd name="T57" fmla="*/ 82 h 395"/>
                <a:gd name="T58" fmla="*/ 490 w 551"/>
                <a:gd name="T59" fmla="*/ 95 h 395"/>
                <a:gd name="T60" fmla="*/ 504 w 551"/>
                <a:gd name="T61" fmla="*/ 204 h 395"/>
                <a:gd name="T62" fmla="*/ 432 w 551"/>
                <a:gd name="T63" fmla="*/ 196 h 395"/>
                <a:gd name="T64" fmla="*/ 358 w 551"/>
                <a:gd name="T65" fmla="*/ 194 h 395"/>
                <a:gd name="T66" fmla="*/ 407 w 551"/>
                <a:gd name="T67" fmla="*/ 317 h 395"/>
                <a:gd name="T68" fmla="*/ 400 w 551"/>
                <a:gd name="T69" fmla="*/ 314 h 395"/>
                <a:gd name="T70" fmla="*/ 308 w 551"/>
                <a:gd name="T71" fmla="*/ 185 h 395"/>
                <a:gd name="T72" fmla="*/ 234 w 551"/>
                <a:gd name="T73" fmla="*/ 185 h 395"/>
                <a:gd name="T74" fmla="*/ 143 w 551"/>
                <a:gd name="T75" fmla="*/ 317 h 395"/>
                <a:gd name="T76" fmla="*/ 400 w 551"/>
                <a:gd name="T77" fmla="*/ 314 h 395"/>
                <a:gd name="T78" fmla="*/ 328 w 551"/>
                <a:gd name="T79" fmla="*/ 56 h 395"/>
                <a:gd name="T80" fmla="*/ 297 w 551"/>
                <a:gd name="T81" fmla="*/ 28 h 395"/>
                <a:gd name="T82" fmla="*/ 286 w 551"/>
                <a:gd name="T83" fmla="*/ 3 h 395"/>
                <a:gd name="T84" fmla="*/ 248 w 551"/>
                <a:gd name="T85" fmla="*/ 12 h 395"/>
                <a:gd name="T86" fmla="*/ 224 w 551"/>
                <a:gd name="T87" fmla="*/ 41 h 395"/>
                <a:gd name="T88" fmla="*/ 216 w 551"/>
                <a:gd name="T89" fmla="*/ 66 h 395"/>
                <a:gd name="T90" fmla="*/ 218 w 551"/>
                <a:gd name="T91" fmla="*/ 105 h 395"/>
                <a:gd name="T92" fmla="*/ 223 w 551"/>
                <a:gd name="T93" fmla="*/ 138 h 395"/>
                <a:gd name="T94" fmla="*/ 283 w 551"/>
                <a:gd name="T95" fmla="*/ 186 h 395"/>
                <a:gd name="T96" fmla="*/ 324 w 551"/>
                <a:gd name="T97" fmla="*/ 135 h 395"/>
                <a:gd name="T98" fmla="*/ 324 w 551"/>
                <a:gd name="T99" fmla="*/ 104 h 395"/>
                <a:gd name="T100" fmla="*/ 328 w 551"/>
                <a:gd name="T101" fmla="*/ 78 h 395"/>
                <a:gd name="T102" fmla="*/ 309 w 551"/>
                <a:gd name="T103" fmla="*/ 145 h 395"/>
                <a:gd name="T104" fmla="*/ 224 w 551"/>
                <a:gd name="T105" fmla="*/ 105 h 395"/>
                <a:gd name="T106" fmla="*/ 245 w 551"/>
                <a:gd name="T107" fmla="*/ 83 h 395"/>
                <a:gd name="T108" fmla="*/ 319 w 551"/>
                <a:gd name="T109" fmla="*/ 10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51" h="395">
                  <a:moveTo>
                    <a:pt x="165" y="75"/>
                  </a:moveTo>
                  <a:cubicBezTo>
                    <a:pt x="164" y="68"/>
                    <a:pt x="163" y="62"/>
                    <a:pt x="161" y="55"/>
                  </a:cubicBezTo>
                  <a:cubicBezTo>
                    <a:pt x="158" y="47"/>
                    <a:pt x="154" y="40"/>
                    <a:pt x="148" y="35"/>
                  </a:cubicBezTo>
                  <a:cubicBezTo>
                    <a:pt x="142" y="29"/>
                    <a:pt x="129" y="22"/>
                    <a:pt x="119" y="25"/>
                  </a:cubicBezTo>
                  <a:cubicBezTo>
                    <a:pt x="109" y="20"/>
                    <a:pt x="101" y="18"/>
                    <a:pt x="88" y="21"/>
                  </a:cubicBezTo>
                  <a:cubicBezTo>
                    <a:pt x="71" y="25"/>
                    <a:pt x="55" y="37"/>
                    <a:pt x="48" y="55"/>
                  </a:cubicBezTo>
                  <a:cubicBezTo>
                    <a:pt x="46" y="62"/>
                    <a:pt x="45" y="68"/>
                    <a:pt x="44" y="75"/>
                  </a:cubicBezTo>
                  <a:cubicBezTo>
                    <a:pt x="42" y="109"/>
                    <a:pt x="48" y="137"/>
                    <a:pt x="26" y="170"/>
                  </a:cubicBezTo>
                  <a:cubicBezTo>
                    <a:pt x="37" y="163"/>
                    <a:pt x="49" y="157"/>
                    <a:pt x="61" y="151"/>
                  </a:cubicBezTo>
                  <a:cubicBezTo>
                    <a:pt x="64" y="150"/>
                    <a:pt x="64" y="150"/>
                    <a:pt x="64" y="150"/>
                  </a:cubicBezTo>
                  <a:cubicBezTo>
                    <a:pt x="67" y="152"/>
                    <a:pt x="70" y="157"/>
                    <a:pt x="73" y="158"/>
                  </a:cubicBezTo>
                  <a:cubicBezTo>
                    <a:pt x="74" y="159"/>
                    <a:pt x="77" y="152"/>
                    <a:pt x="77" y="148"/>
                  </a:cubicBezTo>
                  <a:cubicBezTo>
                    <a:pt x="77" y="148"/>
                    <a:pt x="78" y="148"/>
                    <a:pt x="78" y="148"/>
                  </a:cubicBezTo>
                  <a:cubicBezTo>
                    <a:pt x="82" y="152"/>
                    <a:pt x="87" y="155"/>
                    <a:pt x="92" y="158"/>
                  </a:cubicBezTo>
                  <a:cubicBezTo>
                    <a:pt x="100" y="163"/>
                    <a:pt x="109" y="163"/>
                    <a:pt x="117" y="158"/>
                  </a:cubicBezTo>
                  <a:cubicBezTo>
                    <a:pt x="122" y="155"/>
                    <a:pt x="127" y="152"/>
                    <a:pt x="131" y="148"/>
                  </a:cubicBezTo>
                  <a:cubicBezTo>
                    <a:pt x="131" y="148"/>
                    <a:pt x="132" y="148"/>
                    <a:pt x="132" y="148"/>
                  </a:cubicBezTo>
                  <a:cubicBezTo>
                    <a:pt x="132" y="152"/>
                    <a:pt x="135" y="159"/>
                    <a:pt x="136" y="158"/>
                  </a:cubicBezTo>
                  <a:cubicBezTo>
                    <a:pt x="139" y="157"/>
                    <a:pt x="142" y="152"/>
                    <a:pt x="145" y="150"/>
                  </a:cubicBezTo>
                  <a:cubicBezTo>
                    <a:pt x="148" y="151"/>
                    <a:pt x="148" y="151"/>
                    <a:pt x="148" y="151"/>
                  </a:cubicBezTo>
                  <a:cubicBezTo>
                    <a:pt x="160" y="157"/>
                    <a:pt x="172" y="163"/>
                    <a:pt x="183" y="170"/>
                  </a:cubicBezTo>
                  <a:cubicBezTo>
                    <a:pt x="160" y="135"/>
                    <a:pt x="167" y="109"/>
                    <a:pt x="165" y="75"/>
                  </a:cubicBezTo>
                  <a:close/>
                  <a:moveTo>
                    <a:pt x="151" y="95"/>
                  </a:moveTo>
                  <a:cubicBezTo>
                    <a:pt x="150" y="105"/>
                    <a:pt x="146" y="113"/>
                    <a:pt x="143" y="113"/>
                  </a:cubicBezTo>
                  <a:cubicBezTo>
                    <a:pt x="142" y="113"/>
                    <a:pt x="142" y="113"/>
                    <a:pt x="142" y="113"/>
                  </a:cubicBezTo>
                  <a:cubicBezTo>
                    <a:pt x="141" y="119"/>
                    <a:pt x="139" y="124"/>
                    <a:pt x="137" y="128"/>
                  </a:cubicBezTo>
                  <a:cubicBezTo>
                    <a:pt x="132" y="137"/>
                    <a:pt x="124" y="144"/>
                    <a:pt x="113" y="151"/>
                  </a:cubicBezTo>
                  <a:cubicBezTo>
                    <a:pt x="107" y="154"/>
                    <a:pt x="102" y="154"/>
                    <a:pt x="96" y="151"/>
                  </a:cubicBezTo>
                  <a:cubicBezTo>
                    <a:pt x="85" y="144"/>
                    <a:pt x="77" y="137"/>
                    <a:pt x="72" y="128"/>
                  </a:cubicBezTo>
                  <a:cubicBezTo>
                    <a:pt x="69" y="122"/>
                    <a:pt x="67" y="113"/>
                    <a:pt x="66" y="105"/>
                  </a:cubicBezTo>
                  <a:cubicBezTo>
                    <a:pt x="65" y="98"/>
                    <a:pt x="68" y="94"/>
                    <a:pt x="73" y="91"/>
                  </a:cubicBezTo>
                  <a:cubicBezTo>
                    <a:pt x="77" y="88"/>
                    <a:pt x="85" y="86"/>
                    <a:pt x="89" y="84"/>
                  </a:cubicBezTo>
                  <a:cubicBezTo>
                    <a:pt x="100" y="81"/>
                    <a:pt x="112" y="76"/>
                    <a:pt x="125" y="68"/>
                  </a:cubicBezTo>
                  <a:cubicBezTo>
                    <a:pt x="129" y="65"/>
                    <a:pt x="132" y="64"/>
                    <a:pt x="134" y="71"/>
                  </a:cubicBezTo>
                  <a:cubicBezTo>
                    <a:pt x="135" y="75"/>
                    <a:pt x="136" y="80"/>
                    <a:pt x="138" y="82"/>
                  </a:cubicBezTo>
                  <a:cubicBezTo>
                    <a:pt x="140" y="84"/>
                    <a:pt x="141" y="83"/>
                    <a:pt x="142" y="81"/>
                  </a:cubicBezTo>
                  <a:cubicBezTo>
                    <a:pt x="144" y="78"/>
                    <a:pt x="145" y="77"/>
                    <a:pt x="147" y="77"/>
                  </a:cubicBezTo>
                  <a:cubicBezTo>
                    <a:pt x="150" y="77"/>
                    <a:pt x="152" y="85"/>
                    <a:pt x="151" y="95"/>
                  </a:cubicBezTo>
                  <a:close/>
                  <a:moveTo>
                    <a:pt x="194" y="195"/>
                  </a:moveTo>
                  <a:cubicBezTo>
                    <a:pt x="193" y="195"/>
                    <a:pt x="193" y="194"/>
                    <a:pt x="193" y="194"/>
                  </a:cubicBezTo>
                  <a:cubicBezTo>
                    <a:pt x="174" y="170"/>
                    <a:pt x="153" y="177"/>
                    <a:pt x="137" y="164"/>
                  </a:cubicBezTo>
                  <a:cubicBezTo>
                    <a:pt x="165" y="204"/>
                    <a:pt x="165" y="204"/>
                    <a:pt x="165" y="204"/>
                  </a:cubicBezTo>
                  <a:cubicBezTo>
                    <a:pt x="122" y="195"/>
                    <a:pt x="122" y="195"/>
                    <a:pt x="122" y="195"/>
                  </a:cubicBezTo>
                  <a:cubicBezTo>
                    <a:pt x="111" y="273"/>
                    <a:pt x="111" y="273"/>
                    <a:pt x="111" y="273"/>
                  </a:cubicBezTo>
                  <a:cubicBezTo>
                    <a:pt x="93" y="196"/>
                    <a:pt x="93" y="196"/>
                    <a:pt x="93" y="196"/>
                  </a:cubicBezTo>
                  <a:cubicBezTo>
                    <a:pt x="52" y="205"/>
                    <a:pt x="52" y="205"/>
                    <a:pt x="52" y="205"/>
                  </a:cubicBezTo>
                  <a:cubicBezTo>
                    <a:pt x="75" y="164"/>
                    <a:pt x="75" y="164"/>
                    <a:pt x="75" y="164"/>
                  </a:cubicBezTo>
                  <a:cubicBezTo>
                    <a:pt x="58" y="178"/>
                    <a:pt x="38" y="170"/>
                    <a:pt x="19" y="194"/>
                  </a:cubicBezTo>
                  <a:cubicBezTo>
                    <a:pt x="2" y="215"/>
                    <a:pt x="0" y="241"/>
                    <a:pt x="0" y="274"/>
                  </a:cubicBezTo>
                  <a:cubicBezTo>
                    <a:pt x="35" y="314"/>
                    <a:pt x="88" y="329"/>
                    <a:pt x="136" y="319"/>
                  </a:cubicBezTo>
                  <a:cubicBezTo>
                    <a:pt x="136" y="278"/>
                    <a:pt x="139" y="245"/>
                    <a:pt x="160" y="218"/>
                  </a:cubicBezTo>
                  <a:cubicBezTo>
                    <a:pt x="171" y="204"/>
                    <a:pt x="183" y="198"/>
                    <a:pt x="194" y="195"/>
                  </a:cubicBezTo>
                  <a:close/>
                  <a:moveTo>
                    <a:pt x="504" y="75"/>
                  </a:moveTo>
                  <a:cubicBezTo>
                    <a:pt x="503" y="68"/>
                    <a:pt x="502" y="62"/>
                    <a:pt x="500" y="55"/>
                  </a:cubicBezTo>
                  <a:cubicBezTo>
                    <a:pt x="497" y="47"/>
                    <a:pt x="493" y="40"/>
                    <a:pt x="487" y="35"/>
                  </a:cubicBezTo>
                  <a:cubicBezTo>
                    <a:pt x="481" y="29"/>
                    <a:pt x="468" y="22"/>
                    <a:pt x="458" y="25"/>
                  </a:cubicBezTo>
                  <a:cubicBezTo>
                    <a:pt x="448" y="20"/>
                    <a:pt x="440" y="18"/>
                    <a:pt x="427" y="21"/>
                  </a:cubicBezTo>
                  <a:cubicBezTo>
                    <a:pt x="410" y="25"/>
                    <a:pt x="395" y="37"/>
                    <a:pt x="387" y="55"/>
                  </a:cubicBezTo>
                  <a:cubicBezTo>
                    <a:pt x="385" y="62"/>
                    <a:pt x="384" y="68"/>
                    <a:pt x="384" y="75"/>
                  </a:cubicBezTo>
                  <a:cubicBezTo>
                    <a:pt x="381" y="109"/>
                    <a:pt x="387" y="137"/>
                    <a:pt x="365" y="170"/>
                  </a:cubicBezTo>
                  <a:cubicBezTo>
                    <a:pt x="376" y="163"/>
                    <a:pt x="388" y="157"/>
                    <a:pt x="401" y="151"/>
                  </a:cubicBezTo>
                  <a:cubicBezTo>
                    <a:pt x="404" y="150"/>
                    <a:pt x="404" y="150"/>
                    <a:pt x="404" y="150"/>
                  </a:cubicBezTo>
                  <a:cubicBezTo>
                    <a:pt x="406" y="152"/>
                    <a:pt x="410" y="157"/>
                    <a:pt x="413" y="158"/>
                  </a:cubicBezTo>
                  <a:cubicBezTo>
                    <a:pt x="414" y="159"/>
                    <a:pt x="416" y="152"/>
                    <a:pt x="417" y="148"/>
                  </a:cubicBezTo>
                  <a:cubicBezTo>
                    <a:pt x="417" y="148"/>
                    <a:pt x="417" y="148"/>
                    <a:pt x="417" y="148"/>
                  </a:cubicBezTo>
                  <a:cubicBezTo>
                    <a:pt x="421" y="152"/>
                    <a:pt x="426" y="155"/>
                    <a:pt x="431" y="158"/>
                  </a:cubicBezTo>
                  <a:cubicBezTo>
                    <a:pt x="440" y="163"/>
                    <a:pt x="448" y="163"/>
                    <a:pt x="456" y="158"/>
                  </a:cubicBezTo>
                  <a:cubicBezTo>
                    <a:pt x="461" y="155"/>
                    <a:pt x="466" y="152"/>
                    <a:pt x="471" y="148"/>
                  </a:cubicBezTo>
                  <a:cubicBezTo>
                    <a:pt x="471" y="148"/>
                    <a:pt x="471" y="148"/>
                    <a:pt x="471" y="148"/>
                  </a:cubicBezTo>
                  <a:cubicBezTo>
                    <a:pt x="471" y="152"/>
                    <a:pt x="474" y="159"/>
                    <a:pt x="475" y="158"/>
                  </a:cubicBezTo>
                  <a:cubicBezTo>
                    <a:pt x="478" y="157"/>
                    <a:pt x="482" y="152"/>
                    <a:pt x="484" y="150"/>
                  </a:cubicBezTo>
                  <a:cubicBezTo>
                    <a:pt x="487" y="151"/>
                    <a:pt x="487" y="151"/>
                    <a:pt x="487" y="151"/>
                  </a:cubicBezTo>
                  <a:cubicBezTo>
                    <a:pt x="499" y="157"/>
                    <a:pt x="511" y="163"/>
                    <a:pt x="522" y="170"/>
                  </a:cubicBezTo>
                  <a:cubicBezTo>
                    <a:pt x="499" y="135"/>
                    <a:pt x="506" y="109"/>
                    <a:pt x="504" y="75"/>
                  </a:cubicBezTo>
                  <a:close/>
                  <a:moveTo>
                    <a:pt x="490" y="95"/>
                  </a:moveTo>
                  <a:cubicBezTo>
                    <a:pt x="489" y="105"/>
                    <a:pt x="485" y="113"/>
                    <a:pt x="482" y="113"/>
                  </a:cubicBezTo>
                  <a:cubicBezTo>
                    <a:pt x="481" y="113"/>
                    <a:pt x="481" y="113"/>
                    <a:pt x="481" y="113"/>
                  </a:cubicBezTo>
                  <a:cubicBezTo>
                    <a:pt x="480" y="119"/>
                    <a:pt x="478" y="124"/>
                    <a:pt x="476" y="128"/>
                  </a:cubicBezTo>
                  <a:cubicBezTo>
                    <a:pt x="471" y="137"/>
                    <a:pt x="463" y="144"/>
                    <a:pt x="452" y="151"/>
                  </a:cubicBezTo>
                  <a:cubicBezTo>
                    <a:pt x="446" y="154"/>
                    <a:pt x="441" y="154"/>
                    <a:pt x="436" y="151"/>
                  </a:cubicBezTo>
                  <a:cubicBezTo>
                    <a:pt x="424" y="144"/>
                    <a:pt x="416" y="137"/>
                    <a:pt x="411" y="128"/>
                  </a:cubicBezTo>
                  <a:cubicBezTo>
                    <a:pt x="408" y="122"/>
                    <a:pt x="406" y="113"/>
                    <a:pt x="405" y="105"/>
                  </a:cubicBezTo>
                  <a:cubicBezTo>
                    <a:pt x="404" y="98"/>
                    <a:pt x="407" y="94"/>
                    <a:pt x="412" y="91"/>
                  </a:cubicBezTo>
                  <a:cubicBezTo>
                    <a:pt x="416" y="88"/>
                    <a:pt x="424" y="86"/>
                    <a:pt x="428" y="84"/>
                  </a:cubicBezTo>
                  <a:cubicBezTo>
                    <a:pt x="439" y="81"/>
                    <a:pt x="452" y="76"/>
                    <a:pt x="464" y="68"/>
                  </a:cubicBezTo>
                  <a:cubicBezTo>
                    <a:pt x="468" y="65"/>
                    <a:pt x="471" y="64"/>
                    <a:pt x="473" y="71"/>
                  </a:cubicBezTo>
                  <a:cubicBezTo>
                    <a:pt x="475" y="75"/>
                    <a:pt x="475" y="80"/>
                    <a:pt x="478" y="82"/>
                  </a:cubicBezTo>
                  <a:cubicBezTo>
                    <a:pt x="479" y="84"/>
                    <a:pt x="480" y="83"/>
                    <a:pt x="482" y="81"/>
                  </a:cubicBezTo>
                  <a:cubicBezTo>
                    <a:pt x="483" y="78"/>
                    <a:pt x="484" y="77"/>
                    <a:pt x="486" y="77"/>
                  </a:cubicBezTo>
                  <a:cubicBezTo>
                    <a:pt x="489" y="77"/>
                    <a:pt x="491" y="85"/>
                    <a:pt x="490" y="95"/>
                  </a:cubicBezTo>
                  <a:close/>
                  <a:moveTo>
                    <a:pt x="532" y="194"/>
                  </a:moveTo>
                  <a:cubicBezTo>
                    <a:pt x="513" y="170"/>
                    <a:pt x="492" y="177"/>
                    <a:pt x="476" y="164"/>
                  </a:cubicBezTo>
                  <a:cubicBezTo>
                    <a:pt x="504" y="204"/>
                    <a:pt x="504" y="204"/>
                    <a:pt x="504" y="204"/>
                  </a:cubicBezTo>
                  <a:cubicBezTo>
                    <a:pt x="462" y="195"/>
                    <a:pt x="462" y="195"/>
                    <a:pt x="462" y="195"/>
                  </a:cubicBezTo>
                  <a:cubicBezTo>
                    <a:pt x="450" y="273"/>
                    <a:pt x="450" y="273"/>
                    <a:pt x="450" y="273"/>
                  </a:cubicBezTo>
                  <a:cubicBezTo>
                    <a:pt x="432" y="196"/>
                    <a:pt x="432" y="196"/>
                    <a:pt x="432" y="196"/>
                  </a:cubicBezTo>
                  <a:cubicBezTo>
                    <a:pt x="391" y="205"/>
                    <a:pt x="391" y="205"/>
                    <a:pt x="391" y="205"/>
                  </a:cubicBezTo>
                  <a:cubicBezTo>
                    <a:pt x="415" y="164"/>
                    <a:pt x="415" y="164"/>
                    <a:pt x="415" y="164"/>
                  </a:cubicBezTo>
                  <a:cubicBezTo>
                    <a:pt x="397" y="178"/>
                    <a:pt x="378" y="170"/>
                    <a:pt x="358" y="194"/>
                  </a:cubicBezTo>
                  <a:cubicBezTo>
                    <a:pt x="357" y="195"/>
                    <a:pt x="357" y="196"/>
                    <a:pt x="356" y="197"/>
                  </a:cubicBezTo>
                  <a:cubicBezTo>
                    <a:pt x="365" y="201"/>
                    <a:pt x="374" y="207"/>
                    <a:pt x="382" y="218"/>
                  </a:cubicBezTo>
                  <a:cubicBezTo>
                    <a:pt x="403" y="244"/>
                    <a:pt x="406" y="276"/>
                    <a:pt x="407" y="317"/>
                  </a:cubicBezTo>
                  <a:cubicBezTo>
                    <a:pt x="457" y="331"/>
                    <a:pt x="514" y="317"/>
                    <a:pt x="551" y="274"/>
                  </a:cubicBezTo>
                  <a:cubicBezTo>
                    <a:pt x="551" y="241"/>
                    <a:pt x="549" y="215"/>
                    <a:pt x="532" y="194"/>
                  </a:cubicBezTo>
                  <a:close/>
                  <a:moveTo>
                    <a:pt x="400" y="314"/>
                  </a:moveTo>
                  <a:cubicBezTo>
                    <a:pt x="400" y="276"/>
                    <a:pt x="396" y="246"/>
                    <a:pt x="377" y="221"/>
                  </a:cubicBezTo>
                  <a:cubicBezTo>
                    <a:pt x="369" y="211"/>
                    <a:pt x="361" y="206"/>
                    <a:pt x="353" y="202"/>
                  </a:cubicBezTo>
                  <a:cubicBezTo>
                    <a:pt x="337" y="195"/>
                    <a:pt x="322" y="195"/>
                    <a:pt x="308" y="185"/>
                  </a:cubicBezTo>
                  <a:cubicBezTo>
                    <a:pt x="302" y="193"/>
                    <a:pt x="295" y="200"/>
                    <a:pt x="286" y="204"/>
                  </a:cubicBezTo>
                  <a:cubicBezTo>
                    <a:pt x="278" y="207"/>
                    <a:pt x="264" y="207"/>
                    <a:pt x="257" y="204"/>
                  </a:cubicBezTo>
                  <a:cubicBezTo>
                    <a:pt x="247" y="200"/>
                    <a:pt x="240" y="193"/>
                    <a:pt x="234" y="185"/>
                  </a:cubicBezTo>
                  <a:cubicBezTo>
                    <a:pt x="222" y="194"/>
                    <a:pt x="210" y="195"/>
                    <a:pt x="197" y="199"/>
                  </a:cubicBezTo>
                  <a:cubicBezTo>
                    <a:pt x="187" y="203"/>
                    <a:pt x="176" y="208"/>
                    <a:pt x="166" y="221"/>
                  </a:cubicBezTo>
                  <a:cubicBezTo>
                    <a:pt x="146" y="247"/>
                    <a:pt x="143" y="278"/>
                    <a:pt x="143" y="317"/>
                  </a:cubicBezTo>
                  <a:cubicBezTo>
                    <a:pt x="143" y="317"/>
                    <a:pt x="143" y="317"/>
                    <a:pt x="143" y="318"/>
                  </a:cubicBezTo>
                  <a:cubicBezTo>
                    <a:pt x="210" y="395"/>
                    <a:pt x="333" y="395"/>
                    <a:pt x="400" y="318"/>
                  </a:cubicBezTo>
                  <a:cubicBezTo>
                    <a:pt x="400" y="317"/>
                    <a:pt x="400" y="316"/>
                    <a:pt x="400" y="314"/>
                  </a:cubicBezTo>
                  <a:close/>
                  <a:moveTo>
                    <a:pt x="328" y="78"/>
                  </a:moveTo>
                  <a:cubicBezTo>
                    <a:pt x="329" y="71"/>
                    <a:pt x="326" y="75"/>
                    <a:pt x="327" y="67"/>
                  </a:cubicBezTo>
                  <a:cubicBezTo>
                    <a:pt x="328" y="59"/>
                    <a:pt x="328" y="62"/>
                    <a:pt x="328" y="56"/>
                  </a:cubicBezTo>
                  <a:cubicBezTo>
                    <a:pt x="329" y="51"/>
                    <a:pt x="326" y="45"/>
                    <a:pt x="325" y="39"/>
                  </a:cubicBezTo>
                  <a:cubicBezTo>
                    <a:pt x="324" y="33"/>
                    <a:pt x="309" y="26"/>
                    <a:pt x="309" y="19"/>
                  </a:cubicBezTo>
                  <a:cubicBezTo>
                    <a:pt x="311" y="11"/>
                    <a:pt x="299" y="32"/>
                    <a:pt x="297" y="28"/>
                  </a:cubicBezTo>
                  <a:cubicBezTo>
                    <a:pt x="294" y="24"/>
                    <a:pt x="297" y="15"/>
                    <a:pt x="296" y="12"/>
                  </a:cubicBezTo>
                  <a:cubicBezTo>
                    <a:pt x="295" y="10"/>
                    <a:pt x="283" y="23"/>
                    <a:pt x="281" y="22"/>
                  </a:cubicBezTo>
                  <a:cubicBezTo>
                    <a:pt x="279" y="21"/>
                    <a:pt x="287" y="7"/>
                    <a:pt x="286" y="3"/>
                  </a:cubicBezTo>
                  <a:cubicBezTo>
                    <a:pt x="284" y="0"/>
                    <a:pt x="266" y="24"/>
                    <a:pt x="266" y="24"/>
                  </a:cubicBezTo>
                  <a:cubicBezTo>
                    <a:pt x="266" y="24"/>
                    <a:pt x="258" y="16"/>
                    <a:pt x="256" y="15"/>
                  </a:cubicBezTo>
                  <a:cubicBezTo>
                    <a:pt x="254" y="14"/>
                    <a:pt x="246" y="6"/>
                    <a:pt x="248" y="12"/>
                  </a:cubicBezTo>
                  <a:cubicBezTo>
                    <a:pt x="254" y="29"/>
                    <a:pt x="243" y="30"/>
                    <a:pt x="238" y="30"/>
                  </a:cubicBezTo>
                  <a:cubicBezTo>
                    <a:pt x="233" y="30"/>
                    <a:pt x="216" y="25"/>
                    <a:pt x="216" y="25"/>
                  </a:cubicBezTo>
                  <a:cubicBezTo>
                    <a:pt x="216" y="25"/>
                    <a:pt x="224" y="34"/>
                    <a:pt x="224" y="41"/>
                  </a:cubicBezTo>
                  <a:cubicBezTo>
                    <a:pt x="224" y="47"/>
                    <a:pt x="219" y="45"/>
                    <a:pt x="214" y="46"/>
                  </a:cubicBezTo>
                  <a:cubicBezTo>
                    <a:pt x="209" y="48"/>
                    <a:pt x="216" y="57"/>
                    <a:pt x="216" y="57"/>
                  </a:cubicBezTo>
                  <a:cubicBezTo>
                    <a:pt x="216" y="57"/>
                    <a:pt x="216" y="62"/>
                    <a:pt x="216" y="66"/>
                  </a:cubicBezTo>
                  <a:cubicBezTo>
                    <a:pt x="216" y="70"/>
                    <a:pt x="213" y="69"/>
                    <a:pt x="212" y="71"/>
                  </a:cubicBezTo>
                  <a:cubicBezTo>
                    <a:pt x="211" y="72"/>
                    <a:pt x="215" y="77"/>
                    <a:pt x="216" y="80"/>
                  </a:cubicBezTo>
                  <a:cubicBezTo>
                    <a:pt x="217" y="83"/>
                    <a:pt x="218" y="99"/>
                    <a:pt x="218" y="105"/>
                  </a:cubicBezTo>
                  <a:cubicBezTo>
                    <a:pt x="217" y="106"/>
                    <a:pt x="215" y="108"/>
                    <a:pt x="215" y="109"/>
                  </a:cubicBezTo>
                  <a:cubicBezTo>
                    <a:pt x="215" y="115"/>
                    <a:pt x="216" y="124"/>
                    <a:pt x="218" y="135"/>
                  </a:cubicBezTo>
                  <a:cubicBezTo>
                    <a:pt x="219" y="136"/>
                    <a:pt x="221" y="138"/>
                    <a:pt x="223" y="138"/>
                  </a:cubicBezTo>
                  <a:cubicBezTo>
                    <a:pt x="227" y="148"/>
                    <a:pt x="232" y="158"/>
                    <a:pt x="238" y="167"/>
                  </a:cubicBezTo>
                  <a:cubicBezTo>
                    <a:pt x="245" y="177"/>
                    <a:pt x="251" y="183"/>
                    <a:pt x="259" y="186"/>
                  </a:cubicBezTo>
                  <a:cubicBezTo>
                    <a:pt x="269" y="190"/>
                    <a:pt x="273" y="190"/>
                    <a:pt x="283" y="186"/>
                  </a:cubicBezTo>
                  <a:cubicBezTo>
                    <a:pt x="291" y="183"/>
                    <a:pt x="298" y="177"/>
                    <a:pt x="304" y="167"/>
                  </a:cubicBezTo>
                  <a:cubicBezTo>
                    <a:pt x="311" y="158"/>
                    <a:pt x="316" y="148"/>
                    <a:pt x="320" y="138"/>
                  </a:cubicBezTo>
                  <a:cubicBezTo>
                    <a:pt x="322" y="138"/>
                    <a:pt x="324" y="136"/>
                    <a:pt x="324" y="135"/>
                  </a:cubicBezTo>
                  <a:cubicBezTo>
                    <a:pt x="327" y="124"/>
                    <a:pt x="327" y="115"/>
                    <a:pt x="328" y="109"/>
                  </a:cubicBezTo>
                  <a:cubicBezTo>
                    <a:pt x="328" y="108"/>
                    <a:pt x="325" y="105"/>
                    <a:pt x="324" y="105"/>
                  </a:cubicBezTo>
                  <a:cubicBezTo>
                    <a:pt x="324" y="105"/>
                    <a:pt x="324" y="105"/>
                    <a:pt x="324" y="104"/>
                  </a:cubicBezTo>
                  <a:cubicBezTo>
                    <a:pt x="326" y="103"/>
                    <a:pt x="327" y="101"/>
                    <a:pt x="325" y="97"/>
                  </a:cubicBezTo>
                  <a:cubicBezTo>
                    <a:pt x="325" y="97"/>
                    <a:pt x="325" y="94"/>
                    <a:pt x="327" y="89"/>
                  </a:cubicBezTo>
                  <a:cubicBezTo>
                    <a:pt x="328" y="83"/>
                    <a:pt x="327" y="85"/>
                    <a:pt x="328" y="78"/>
                  </a:cubicBezTo>
                  <a:close/>
                  <a:moveTo>
                    <a:pt x="319" y="100"/>
                  </a:moveTo>
                  <a:cubicBezTo>
                    <a:pt x="316" y="110"/>
                    <a:pt x="319" y="118"/>
                    <a:pt x="317" y="125"/>
                  </a:cubicBezTo>
                  <a:cubicBezTo>
                    <a:pt x="315" y="130"/>
                    <a:pt x="312" y="138"/>
                    <a:pt x="309" y="145"/>
                  </a:cubicBezTo>
                  <a:cubicBezTo>
                    <a:pt x="283" y="193"/>
                    <a:pt x="259" y="187"/>
                    <a:pt x="237" y="151"/>
                  </a:cubicBezTo>
                  <a:cubicBezTo>
                    <a:pt x="232" y="142"/>
                    <a:pt x="227" y="128"/>
                    <a:pt x="227" y="121"/>
                  </a:cubicBezTo>
                  <a:cubicBezTo>
                    <a:pt x="227" y="115"/>
                    <a:pt x="224" y="105"/>
                    <a:pt x="224" y="105"/>
                  </a:cubicBezTo>
                  <a:cubicBezTo>
                    <a:pt x="231" y="82"/>
                    <a:pt x="231" y="82"/>
                    <a:pt x="231" y="82"/>
                  </a:cubicBezTo>
                  <a:cubicBezTo>
                    <a:pt x="253" y="95"/>
                    <a:pt x="253" y="95"/>
                    <a:pt x="253" y="95"/>
                  </a:cubicBezTo>
                  <a:cubicBezTo>
                    <a:pt x="245" y="83"/>
                    <a:pt x="245" y="83"/>
                    <a:pt x="245" y="83"/>
                  </a:cubicBezTo>
                  <a:cubicBezTo>
                    <a:pt x="245" y="83"/>
                    <a:pt x="257" y="94"/>
                    <a:pt x="269" y="97"/>
                  </a:cubicBezTo>
                  <a:cubicBezTo>
                    <a:pt x="322" y="110"/>
                    <a:pt x="310" y="84"/>
                    <a:pt x="312" y="88"/>
                  </a:cubicBezTo>
                  <a:cubicBezTo>
                    <a:pt x="314" y="92"/>
                    <a:pt x="321" y="95"/>
                    <a:pt x="319" y="100"/>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900"/>
            </a:p>
          </p:txBody>
        </p:sp>
      </p:grpSp>
      <p:grpSp>
        <p:nvGrpSpPr>
          <p:cNvPr id="26" name="Group 25"/>
          <p:cNvGrpSpPr/>
          <p:nvPr/>
        </p:nvGrpSpPr>
        <p:grpSpPr>
          <a:xfrm>
            <a:off x="4165532" y="3013269"/>
            <a:ext cx="1035152" cy="1035152"/>
            <a:chOff x="5658417" y="6751607"/>
            <a:chExt cx="1005840" cy="1005840"/>
          </a:xfrm>
        </p:grpSpPr>
        <p:sp>
          <p:nvSpPr>
            <p:cNvPr id="80" name="Oval 79"/>
            <p:cNvSpPr/>
            <p:nvPr/>
          </p:nvSpPr>
          <p:spPr>
            <a:xfrm>
              <a:off x="5658417" y="6751607"/>
              <a:ext cx="1005840" cy="1005840"/>
            </a:xfrm>
            <a:prstGeom prst="ellipse">
              <a:avLst/>
            </a:prstGeom>
            <a:solidFill>
              <a:srgbClr val="000000">
                <a:alpha val="74902"/>
              </a:srgbClr>
            </a:solidFill>
            <a:ln w="19050">
              <a:solidFill>
                <a:srgbClr val="D56D23"/>
              </a:solidFill>
              <a:miter lim="800000"/>
              <a:headEnd/>
              <a:tailEnd/>
            </a:ln>
            <a:effectLst/>
          </p:spPr>
          <p:txBody>
            <a:bodyPr wrap="square" tIns="68580" bIns="68580" rtlCol="0" anchor="t">
              <a:prstTxWarp prst="textNoShape">
                <a:avLst/>
              </a:prstTxWarp>
              <a:noAutofit/>
            </a:bodyPr>
            <a:lstStyle/>
            <a:p>
              <a:pPr algn="ctr"/>
              <a:endParaRPr lang="en-US" sz="900" kern="0" dirty="0">
                <a:solidFill>
                  <a:prstClr val="white"/>
                </a:solidFill>
              </a:endParaRPr>
            </a:p>
          </p:txBody>
        </p:sp>
        <p:sp>
          <p:nvSpPr>
            <p:cNvPr id="81" name="TextBox 80"/>
            <p:cNvSpPr txBox="1"/>
            <p:nvPr/>
          </p:nvSpPr>
          <p:spPr>
            <a:xfrm>
              <a:off x="5736534" y="6965854"/>
              <a:ext cx="845258" cy="99687"/>
            </a:xfrm>
            <a:prstGeom prst="rect">
              <a:avLst/>
            </a:prstGeom>
            <a:noFill/>
          </p:spPr>
          <p:txBody>
            <a:bodyPr wrap="square" lIns="0" tIns="0" rIns="0" bIns="0" rtlCol="0">
              <a:spAutoFit/>
            </a:bodyPr>
            <a:lstStyle/>
            <a:p>
              <a:pPr algn="ctr">
                <a:lnSpc>
                  <a:spcPts val="825"/>
                </a:lnSpc>
              </a:pPr>
              <a:r>
                <a:rPr lang="en-US" sz="900" b="1" kern="0" dirty="0">
                  <a:solidFill>
                    <a:prstClr val="white"/>
                  </a:solidFill>
                </a:rPr>
                <a:t>Automation</a:t>
              </a:r>
              <a:endParaRPr lang="en-US" sz="900" b="1" dirty="0">
                <a:solidFill>
                  <a:srgbClr val="231F20"/>
                </a:solidFill>
              </a:endParaRPr>
            </a:p>
          </p:txBody>
        </p:sp>
        <p:sp>
          <p:nvSpPr>
            <p:cNvPr id="64" name="Freeform 4449"/>
            <p:cNvSpPr>
              <a:spLocks noChangeAspect="1" noEditPoints="1"/>
            </p:cNvSpPr>
            <p:nvPr/>
          </p:nvSpPr>
          <p:spPr bwMode="auto">
            <a:xfrm>
              <a:off x="5930396" y="7173458"/>
              <a:ext cx="484133" cy="426720"/>
            </a:xfrm>
            <a:custGeom>
              <a:avLst/>
              <a:gdLst>
                <a:gd name="T0" fmla="*/ 528 w 563"/>
                <a:gd name="T1" fmla="*/ 243 h 530"/>
                <a:gd name="T2" fmla="*/ 320 w 563"/>
                <a:gd name="T3" fmla="*/ 34 h 530"/>
                <a:gd name="T4" fmla="*/ 280 w 563"/>
                <a:gd name="T5" fmla="*/ 0 h 530"/>
                <a:gd name="T6" fmla="*/ 239 w 563"/>
                <a:gd name="T7" fmla="*/ 34 h 530"/>
                <a:gd name="T8" fmla="*/ 34 w 563"/>
                <a:gd name="T9" fmla="*/ 243 h 530"/>
                <a:gd name="T10" fmla="*/ 0 w 563"/>
                <a:gd name="T11" fmla="*/ 283 h 530"/>
                <a:gd name="T12" fmla="*/ 35 w 563"/>
                <a:gd name="T13" fmla="*/ 323 h 530"/>
                <a:gd name="T14" fmla="*/ 281 w 563"/>
                <a:gd name="T15" fmla="*/ 530 h 530"/>
                <a:gd name="T16" fmla="*/ 527 w 563"/>
                <a:gd name="T17" fmla="*/ 324 h 530"/>
                <a:gd name="T18" fmla="*/ 563 w 563"/>
                <a:gd name="T19" fmla="*/ 283 h 530"/>
                <a:gd name="T20" fmla="*/ 528 w 563"/>
                <a:gd name="T21" fmla="*/ 243 h 530"/>
                <a:gd name="T22" fmla="*/ 249 w 563"/>
                <a:gd name="T23" fmla="*/ 336 h 530"/>
                <a:gd name="T24" fmla="*/ 280 w 563"/>
                <a:gd name="T25" fmla="*/ 291 h 530"/>
                <a:gd name="T26" fmla="*/ 311 w 563"/>
                <a:gd name="T27" fmla="*/ 336 h 530"/>
                <a:gd name="T28" fmla="*/ 298 w 563"/>
                <a:gd name="T29" fmla="*/ 336 h 530"/>
                <a:gd name="T30" fmla="*/ 298 w 563"/>
                <a:gd name="T31" fmla="*/ 513 h 530"/>
                <a:gd name="T32" fmla="*/ 281 w 563"/>
                <a:gd name="T33" fmla="*/ 514 h 530"/>
                <a:gd name="T34" fmla="*/ 263 w 563"/>
                <a:gd name="T35" fmla="*/ 513 h 530"/>
                <a:gd name="T36" fmla="*/ 263 w 563"/>
                <a:gd name="T37" fmla="*/ 336 h 530"/>
                <a:gd name="T38" fmla="*/ 249 w 563"/>
                <a:gd name="T39" fmla="*/ 336 h 530"/>
                <a:gd name="T40" fmla="*/ 511 w 563"/>
                <a:gd name="T41" fmla="*/ 322 h 530"/>
                <a:gd name="T42" fmla="*/ 342 w 563"/>
                <a:gd name="T43" fmla="*/ 505 h 530"/>
                <a:gd name="T44" fmla="*/ 342 w 563"/>
                <a:gd name="T45" fmla="*/ 337 h 530"/>
                <a:gd name="T46" fmla="*/ 392 w 563"/>
                <a:gd name="T47" fmla="*/ 337 h 530"/>
                <a:gd name="T48" fmla="*/ 280 w 563"/>
                <a:gd name="T49" fmla="*/ 177 h 530"/>
                <a:gd name="T50" fmla="*/ 168 w 563"/>
                <a:gd name="T51" fmla="*/ 337 h 530"/>
                <a:gd name="T52" fmla="*/ 218 w 563"/>
                <a:gd name="T53" fmla="*/ 337 h 530"/>
                <a:gd name="T54" fmla="*/ 218 w 563"/>
                <a:gd name="T55" fmla="*/ 505 h 530"/>
                <a:gd name="T56" fmla="*/ 52 w 563"/>
                <a:gd name="T57" fmla="*/ 322 h 530"/>
                <a:gd name="T58" fmla="*/ 81 w 563"/>
                <a:gd name="T59" fmla="*/ 283 h 530"/>
                <a:gd name="T60" fmla="*/ 51 w 563"/>
                <a:gd name="T61" fmla="*/ 244 h 530"/>
                <a:gd name="T62" fmla="*/ 240 w 563"/>
                <a:gd name="T63" fmla="*/ 51 h 530"/>
                <a:gd name="T64" fmla="*/ 280 w 563"/>
                <a:gd name="T65" fmla="*/ 81 h 530"/>
                <a:gd name="T66" fmla="*/ 319 w 563"/>
                <a:gd name="T67" fmla="*/ 50 h 530"/>
                <a:gd name="T68" fmla="*/ 511 w 563"/>
                <a:gd name="T69" fmla="*/ 244 h 530"/>
                <a:gd name="T70" fmla="*/ 482 w 563"/>
                <a:gd name="T71" fmla="*/ 283 h 530"/>
                <a:gd name="T72" fmla="*/ 511 w 563"/>
                <a:gd name="T73" fmla="*/ 322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63" h="530">
                  <a:moveTo>
                    <a:pt x="528" y="243"/>
                  </a:moveTo>
                  <a:cubicBezTo>
                    <a:pt x="512" y="136"/>
                    <a:pt x="427" y="51"/>
                    <a:pt x="320" y="34"/>
                  </a:cubicBezTo>
                  <a:cubicBezTo>
                    <a:pt x="316" y="15"/>
                    <a:pt x="300" y="0"/>
                    <a:pt x="280" y="0"/>
                  </a:cubicBezTo>
                  <a:cubicBezTo>
                    <a:pt x="259" y="0"/>
                    <a:pt x="242" y="15"/>
                    <a:pt x="239" y="34"/>
                  </a:cubicBezTo>
                  <a:cubicBezTo>
                    <a:pt x="134" y="52"/>
                    <a:pt x="51" y="137"/>
                    <a:pt x="34" y="243"/>
                  </a:cubicBezTo>
                  <a:cubicBezTo>
                    <a:pt x="15" y="246"/>
                    <a:pt x="0" y="263"/>
                    <a:pt x="0" y="283"/>
                  </a:cubicBezTo>
                  <a:cubicBezTo>
                    <a:pt x="0" y="304"/>
                    <a:pt x="15" y="321"/>
                    <a:pt x="35" y="323"/>
                  </a:cubicBezTo>
                  <a:cubicBezTo>
                    <a:pt x="56" y="441"/>
                    <a:pt x="158" y="530"/>
                    <a:pt x="281" y="530"/>
                  </a:cubicBezTo>
                  <a:cubicBezTo>
                    <a:pt x="404" y="530"/>
                    <a:pt x="507" y="441"/>
                    <a:pt x="527" y="324"/>
                  </a:cubicBezTo>
                  <a:cubicBezTo>
                    <a:pt x="547" y="321"/>
                    <a:pt x="563" y="304"/>
                    <a:pt x="563" y="283"/>
                  </a:cubicBezTo>
                  <a:cubicBezTo>
                    <a:pt x="563" y="263"/>
                    <a:pt x="548" y="246"/>
                    <a:pt x="528" y="243"/>
                  </a:cubicBezTo>
                  <a:close/>
                  <a:moveTo>
                    <a:pt x="249" y="336"/>
                  </a:moveTo>
                  <a:cubicBezTo>
                    <a:pt x="280" y="291"/>
                    <a:pt x="280" y="291"/>
                    <a:pt x="280" y="291"/>
                  </a:cubicBezTo>
                  <a:cubicBezTo>
                    <a:pt x="311" y="336"/>
                    <a:pt x="311" y="336"/>
                    <a:pt x="311" y="336"/>
                  </a:cubicBezTo>
                  <a:cubicBezTo>
                    <a:pt x="298" y="336"/>
                    <a:pt x="298" y="336"/>
                    <a:pt x="298" y="336"/>
                  </a:cubicBezTo>
                  <a:cubicBezTo>
                    <a:pt x="298" y="513"/>
                    <a:pt x="298" y="513"/>
                    <a:pt x="298" y="513"/>
                  </a:cubicBezTo>
                  <a:cubicBezTo>
                    <a:pt x="292" y="513"/>
                    <a:pt x="287" y="514"/>
                    <a:pt x="281" y="514"/>
                  </a:cubicBezTo>
                  <a:cubicBezTo>
                    <a:pt x="275" y="514"/>
                    <a:pt x="269" y="513"/>
                    <a:pt x="263" y="513"/>
                  </a:cubicBezTo>
                  <a:cubicBezTo>
                    <a:pt x="263" y="336"/>
                    <a:pt x="263" y="336"/>
                    <a:pt x="263" y="336"/>
                  </a:cubicBezTo>
                  <a:lnTo>
                    <a:pt x="249" y="336"/>
                  </a:lnTo>
                  <a:close/>
                  <a:moveTo>
                    <a:pt x="511" y="322"/>
                  </a:moveTo>
                  <a:cubicBezTo>
                    <a:pt x="494" y="411"/>
                    <a:pt x="428" y="482"/>
                    <a:pt x="342" y="505"/>
                  </a:cubicBezTo>
                  <a:cubicBezTo>
                    <a:pt x="342" y="337"/>
                    <a:pt x="342" y="337"/>
                    <a:pt x="342" y="337"/>
                  </a:cubicBezTo>
                  <a:cubicBezTo>
                    <a:pt x="392" y="337"/>
                    <a:pt x="392" y="337"/>
                    <a:pt x="392" y="337"/>
                  </a:cubicBezTo>
                  <a:cubicBezTo>
                    <a:pt x="280" y="177"/>
                    <a:pt x="280" y="177"/>
                    <a:pt x="280" y="177"/>
                  </a:cubicBezTo>
                  <a:cubicBezTo>
                    <a:pt x="168" y="337"/>
                    <a:pt x="168" y="337"/>
                    <a:pt x="168" y="337"/>
                  </a:cubicBezTo>
                  <a:cubicBezTo>
                    <a:pt x="218" y="337"/>
                    <a:pt x="218" y="337"/>
                    <a:pt x="218" y="337"/>
                  </a:cubicBezTo>
                  <a:cubicBezTo>
                    <a:pt x="218" y="505"/>
                    <a:pt x="218" y="505"/>
                    <a:pt x="218" y="505"/>
                  </a:cubicBezTo>
                  <a:cubicBezTo>
                    <a:pt x="133" y="481"/>
                    <a:pt x="68" y="410"/>
                    <a:pt x="52" y="322"/>
                  </a:cubicBezTo>
                  <a:cubicBezTo>
                    <a:pt x="69" y="317"/>
                    <a:pt x="81" y="302"/>
                    <a:pt x="81" y="283"/>
                  </a:cubicBezTo>
                  <a:cubicBezTo>
                    <a:pt x="81" y="264"/>
                    <a:pt x="68" y="248"/>
                    <a:pt x="51" y="244"/>
                  </a:cubicBezTo>
                  <a:cubicBezTo>
                    <a:pt x="67" y="146"/>
                    <a:pt x="143" y="68"/>
                    <a:pt x="240" y="51"/>
                  </a:cubicBezTo>
                  <a:cubicBezTo>
                    <a:pt x="245" y="68"/>
                    <a:pt x="261" y="81"/>
                    <a:pt x="280" y="81"/>
                  </a:cubicBezTo>
                  <a:cubicBezTo>
                    <a:pt x="299" y="81"/>
                    <a:pt x="315" y="68"/>
                    <a:pt x="319" y="50"/>
                  </a:cubicBezTo>
                  <a:cubicBezTo>
                    <a:pt x="418" y="67"/>
                    <a:pt x="496" y="145"/>
                    <a:pt x="511" y="244"/>
                  </a:cubicBezTo>
                  <a:cubicBezTo>
                    <a:pt x="494" y="249"/>
                    <a:pt x="482" y="264"/>
                    <a:pt x="482" y="283"/>
                  </a:cubicBezTo>
                  <a:cubicBezTo>
                    <a:pt x="482" y="302"/>
                    <a:pt x="494" y="317"/>
                    <a:pt x="511" y="322"/>
                  </a:cubicBez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endParaRPr lang="en-US" sz="900"/>
            </a:p>
          </p:txBody>
        </p:sp>
      </p:grpSp>
      <p:grpSp>
        <p:nvGrpSpPr>
          <p:cNvPr id="25" name="Group 24"/>
          <p:cNvGrpSpPr/>
          <p:nvPr/>
        </p:nvGrpSpPr>
        <p:grpSpPr>
          <a:xfrm>
            <a:off x="4662041" y="866367"/>
            <a:ext cx="1031502" cy="1031502"/>
            <a:chOff x="6763417" y="6751607"/>
            <a:chExt cx="1005840" cy="1005840"/>
          </a:xfrm>
        </p:grpSpPr>
        <p:sp>
          <p:nvSpPr>
            <p:cNvPr id="82" name="Oval 81"/>
            <p:cNvSpPr/>
            <p:nvPr/>
          </p:nvSpPr>
          <p:spPr>
            <a:xfrm>
              <a:off x="6763417" y="6751607"/>
              <a:ext cx="1005840" cy="1005840"/>
            </a:xfrm>
            <a:prstGeom prst="ellipse">
              <a:avLst/>
            </a:prstGeom>
            <a:solidFill>
              <a:srgbClr val="000000">
                <a:alpha val="74902"/>
              </a:srgbClr>
            </a:solidFill>
            <a:ln w="19050">
              <a:solidFill>
                <a:srgbClr val="D56D23"/>
              </a:solidFill>
              <a:miter lim="800000"/>
              <a:headEnd/>
              <a:tailEnd/>
            </a:ln>
            <a:effectLst/>
          </p:spPr>
          <p:txBody>
            <a:bodyPr wrap="square" tIns="68580" bIns="68580" rtlCol="0" anchor="t">
              <a:prstTxWarp prst="textNoShape">
                <a:avLst/>
              </a:prstTxWarp>
              <a:noAutofit/>
            </a:bodyPr>
            <a:lstStyle/>
            <a:p>
              <a:pPr algn="ctr"/>
              <a:endParaRPr lang="en-US" sz="900" kern="0" dirty="0">
                <a:solidFill>
                  <a:prstClr val="white"/>
                </a:solidFill>
              </a:endParaRPr>
            </a:p>
          </p:txBody>
        </p:sp>
        <p:sp>
          <p:nvSpPr>
            <p:cNvPr id="83" name="TextBox 82"/>
            <p:cNvSpPr txBox="1"/>
            <p:nvPr/>
          </p:nvSpPr>
          <p:spPr>
            <a:xfrm>
              <a:off x="6841534" y="6965854"/>
              <a:ext cx="845258" cy="100040"/>
            </a:xfrm>
            <a:prstGeom prst="rect">
              <a:avLst/>
            </a:prstGeom>
            <a:noFill/>
          </p:spPr>
          <p:txBody>
            <a:bodyPr wrap="square" lIns="0" tIns="0" rIns="0" bIns="0" rtlCol="0">
              <a:spAutoFit/>
            </a:bodyPr>
            <a:lstStyle/>
            <a:p>
              <a:pPr algn="ctr">
                <a:lnSpc>
                  <a:spcPts val="825"/>
                </a:lnSpc>
              </a:pPr>
              <a:r>
                <a:rPr lang="en-US" sz="900" b="1" kern="0" dirty="0">
                  <a:solidFill>
                    <a:prstClr val="white"/>
                  </a:solidFill>
                </a:rPr>
                <a:t>Acquisition</a:t>
              </a:r>
              <a:endParaRPr lang="en-US" sz="900" b="1" dirty="0">
                <a:solidFill>
                  <a:srgbClr val="231F20"/>
                </a:solidFill>
              </a:endParaRPr>
            </a:p>
          </p:txBody>
        </p:sp>
        <p:sp>
          <p:nvSpPr>
            <p:cNvPr id="65" name="Freeform 4409"/>
            <p:cNvSpPr>
              <a:spLocks noChangeAspect="1" noEditPoints="1"/>
            </p:cNvSpPr>
            <p:nvPr/>
          </p:nvSpPr>
          <p:spPr bwMode="auto">
            <a:xfrm>
              <a:off x="7013122" y="7184287"/>
              <a:ext cx="520846" cy="350851"/>
            </a:xfrm>
            <a:custGeom>
              <a:avLst/>
              <a:gdLst>
                <a:gd name="T0" fmla="*/ 523 w 564"/>
                <a:gd name="T1" fmla="*/ 245 h 406"/>
                <a:gd name="T2" fmla="*/ 523 w 564"/>
                <a:gd name="T3" fmla="*/ 163 h 406"/>
                <a:gd name="T4" fmla="*/ 330 w 564"/>
                <a:gd name="T5" fmla="*/ 196 h 406"/>
                <a:gd name="T6" fmla="*/ 404 w 564"/>
                <a:gd name="T7" fmla="*/ 49 h 406"/>
                <a:gd name="T8" fmla="*/ 523 w 564"/>
                <a:gd name="T9" fmla="*/ 82 h 406"/>
                <a:gd name="T10" fmla="*/ 523 w 564"/>
                <a:gd name="T11" fmla="*/ 0 h 406"/>
                <a:gd name="T12" fmla="*/ 396 w 564"/>
                <a:gd name="T13" fmla="*/ 33 h 406"/>
                <a:gd name="T14" fmla="*/ 280 w 564"/>
                <a:gd name="T15" fmla="*/ 152 h 406"/>
                <a:gd name="T16" fmla="*/ 168 w 564"/>
                <a:gd name="T17" fmla="*/ 33 h 406"/>
                <a:gd name="T18" fmla="*/ 41 w 564"/>
                <a:gd name="T19" fmla="*/ 0 h 406"/>
                <a:gd name="T20" fmla="*/ 41 w 564"/>
                <a:gd name="T21" fmla="*/ 82 h 406"/>
                <a:gd name="T22" fmla="*/ 160 w 564"/>
                <a:gd name="T23" fmla="*/ 49 h 406"/>
                <a:gd name="T24" fmla="*/ 230 w 564"/>
                <a:gd name="T25" fmla="*/ 196 h 406"/>
                <a:gd name="T26" fmla="*/ 41 w 564"/>
                <a:gd name="T27" fmla="*/ 163 h 406"/>
                <a:gd name="T28" fmla="*/ 41 w 564"/>
                <a:gd name="T29" fmla="*/ 245 h 406"/>
                <a:gd name="T30" fmla="*/ 231 w 564"/>
                <a:gd name="T31" fmla="*/ 212 h 406"/>
                <a:gd name="T32" fmla="*/ 160 w 564"/>
                <a:gd name="T33" fmla="*/ 357 h 406"/>
                <a:gd name="T34" fmla="*/ 41 w 564"/>
                <a:gd name="T35" fmla="*/ 324 h 406"/>
                <a:gd name="T36" fmla="*/ 41 w 564"/>
                <a:gd name="T37" fmla="*/ 406 h 406"/>
                <a:gd name="T38" fmla="*/ 168 w 564"/>
                <a:gd name="T39" fmla="*/ 373 h 406"/>
                <a:gd name="T40" fmla="*/ 280 w 564"/>
                <a:gd name="T41" fmla="*/ 252 h 406"/>
                <a:gd name="T42" fmla="*/ 396 w 564"/>
                <a:gd name="T43" fmla="*/ 373 h 406"/>
                <a:gd name="T44" fmla="*/ 523 w 564"/>
                <a:gd name="T45" fmla="*/ 406 h 406"/>
                <a:gd name="T46" fmla="*/ 523 w 564"/>
                <a:gd name="T47" fmla="*/ 324 h 406"/>
                <a:gd name="T48" fmla="*/ 404 w 564"/>
                <a:gd name="T49" fmla="*/ 357 h 406"/>
                <a:gd name="T50" fmla="*/ 329 w 564"/>
                <a:gd name="T51" fmla="*/ 212 h 406"/>
                <a:gd name="T52" fmla="*/ 523 w 564"/>
                <a:gd name="T53" fmla="*/ 179 h 406"/>
                <a:gd name="T54" fmla="*/ 523 w 564"/>
                <a:gd name="T55" fmla="*/ 229 h 406"/>
                <a:gd name="T56" fmla="*/ 523 w 564"/>
                <a:gd name="T57" fmla="*/ 179 h 406"/>
                <a:gd name="T58" fmla="*/ 548 w 564"/>
                <a:gd name="T59" fmla="*/ 41 h 406"/>
                <a:gd name="T60" fmla="*/ 498 w 564"/>
                <a:gd name="T61" fmla="*/ 41 h 406"/>
                <a:gd name="T62" fmla="*/ 41 w 564"/>
                <a:gd name="T63" fmla="*/ 66 h 406"/>
                <a:gd name="T64" fmla="*/ 41 w 564"/>
                <a:gd name="T65" fmla="*/ 16 h 406"/>
                <a:gd name="T66" fmla="*/ 41 w 564"/>
                <a:gd name="T67" fmla="*/ 66 h 406"/>
                <a:gd name="T68" fmla="*/ 16 w 564"/>
                <a:gd name="T69" fmla="*/ 204 h 406"/>
                <a:gd name="T70" fmla="*/ 66 w 564"/>
                <a:gd name="T71" fmla="*/ 204 h 406"/>
                <a:gd name="T72" fmla="*/ 41 w 564"/>
                <a:gd name="T73" fmla="*/ 390 h 406"/>
                <a:gd name="T74" fmla="*/ 41 w 564"/>
                <a:gd name="T75" fmla="*/ 340 h 406"/>
                <a:gd name="T76" fmla="*/ 41 w 564"/>
                <a:gd name="T77" fmla="*/ 390 h 406"/>
                <a:gd name="T78" fmla="*/ 548 w 564"/>
                <a:gd name="T79" fmla="*/ 365 h 406"/>
                <a:gd name="T80" fmla="*/ 498 w 564"/>
                <a:gd name="T81" fmla="*/ 365 h 406"/>
                <a:gd name="T82" fmla="*/ 246 w 564"/>
                <a:gd name="T83" fmla="*/ 202 h 406"/>
                <a:gd name="T84" fmla="*/ 314 w 564"/>
                <a:gd name="T85" fmla="*/ 202 h 406"/>
                <a:gd name="T86" fmla="*/ 246 w 564"/>
                <a:gd name="T87" fmla="*/ 202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4" h="406">
                  <a:moveTo>
                    <a:pt x="483" y="212"/>
                  </a:moveTo>
                  <a:cubicBezTo>
                    <a:pt x="486" y="231"/>
                    <a:pt x="503" y="245"/>
                    <a:pt x="523" y="245"/>
                  </a:cubicBezTo>
                  <a:cubicBezTo>
                    <a:pt x="546" y="245"/>
                    <a:pt x="564" y="227"/>
                    <a:pt x="564" y="204"/>
                  </a:cubicBezTo>
                  <a:cubicBezTo>
                    <a:pt x="564" y="181"/>
                    <a:pt x="546" y="163"/>
                    <a:pt x="523" y="163"/>
                  </a:cubicBezTo>
                  <a:cubicBezTo>
                    <a:pt x="503" y="163"/>
                    <a:pt x="487" y="177"/>
                    <a:pt x="483" y="196"/>
                  </a:cubicBezTo>
                  <a:cubicBezTo>
                    <a:pt x="330" y="196"/>
                    <a:pt x="330" y="196"/>
                    <a:pt x="330" y="196"/>
                  </a:cubicBezTo>
                  <a:cubicBezTo>
                    <a:pt x="328" y="186"/>
                    <a:pt x="324" y="176"/>
                    <a:pt x="318" y="169"/>
                  </a:cubicBezTo>
                  <a:cubicBezTo>
                    <a:pt x="404" y="49"/>
                    <a:pt x="404" y="49"/>
                    <a:pt x="404" y="49"/>
                  </a:cubicBezTo>
                  <a:cubicBezTo>
                    <a:pt x="483" y="49"/>
                    <a:pt x="483" y="49"/>
                    <a:pt x="483" y="49"/>
                  </a:cubicBezTo>
                  <a:cubicBezTo>
                    <a:pt x="486" y="68"/>
                    <a:pt x="503" y="82"/>
                    <a:pt x="523" y="82"/>
                  </a:cubicBezTo>
                  <a:cubicBezTo>
                    <a:pt x="546" y="82"/>
                    <a:pt x="564" y="64"/>
                    <a:pt x="564" y="41"/>
                  </a:cubicBezTo>
                  <a:cubicBezTo>
                    <a:pt x="564" y="18"/>
                    <a:pt x="546" y="0"/>
                    <a:pt x="523" y="0"/>
                  </a:cubicBezTo>
                  <a:cubicBezTo>
                    <a:pt x="503" y="0"/>
                    <a:pt x="486" y="14"/>
                    <a:pt x="483" y="33"/>
                  </a:cubicBezTo>
                  <a:cubicBezTo>
                    <a:pt x="396" y="33"/>
                    <a:pt x="396" y="33"/>
                    <a:pt x="396" y="33"/>
                  </a:cubicBezTo>
                  <a:cubicBezTo>
                    <a:pt x="305" y="159"/>
                    <a:pt x="305" y="159"/>
                    <a:pt x="305" y="159"/>
                  </a:cubicBezTo>
                  <a:cubicBezTo>
                    <a:pt x="298" y="155"/>
                    <a:pt x="289" y="152"/>
                    <a:pt x="280" y="152"/>
                  </a:cubicBezTo>
                  <a:cubicBezTo>
                    <a:pt x="272" y="152"/>
                    <a:pt x="264" y="154"/>
                    <a:pt x="258" y="157"/>
                  </a:cubicBezTo>
                  <a:cubicBezTo>
                    <a:pt x="168" y="33"/>
                    <a:pt x="168" y="33"/>
                    <a:pt x="168" y="33"/>
                  </a:cubicBezTo>
                  <a:cubicBezTo>
                    <a:pt x="81" y="33"/>
                    <a:pt x="81" y="33"/>
                    <a:pt x="81" y="33"/>
                  </a:cubicBezTo>
                  <a:cubicBezTo>
                    <a:pt x="78" y="14"/>
                    <a:pt x="61" y="0"/>
                    <a:pt x="41" y="0"/>
                  </a:cubicBezTo>
                  <a:cubicBezTo>
                    <a:pt x="18" y="0"/>
                    <a:pt x="0" y="18"/>
                    <a:pt x="0" y="41"/>
                  </a:cubicBezTo>
                  <a:cubicBezTo>
                    <a:pt x="0" y="64"/>
                    <a:pt x="18" y="82"/>
                    <a:pt x="41" y="82"/>
                  </a:cubicBezTo>
                  <a:cubicBezTo>
                    <a:pt x="61" y="82"/>
                    <a:pt x="78" y="68"/>
                    <a:pt x="81" y="49"/>
                  </a:cubicBezTo>
                  <a:cubicBezTo>
                    <a:pt x="160" y="49"/>
                    <a:pt x="160" y="49"/>
                    <a:pt x="160" y="49"/>
                  </a:cubicBezTo>
                  <a:cubicBezTo>
                    <a:pt x="245" y="167"/>
                    <a:pt x="245" y="167"/>
                    <a:pt x="245" y="167"/>
                  </a:cubicBezTo>
                  <a:cubicBezTo>
                    <a:pt x="237" y="174"/>
                    <a:pt x="232" y="184"/>
                    <a:pt x="230" y="196"/>
                  </a:cubicBezTo>
                  <a:cubicBezTo>
                    <a:pt x="81" y="196"/>
                    <a:pt x="81" y="196"/>
                    <a:pt x="81" y="196"/>
                  </a:cubicBezTo>
                  <a:cubicBezTo>
                    <a:pt x="77" y="177"/>
                    <a:pt x="61" y="163"/>
                    <a:pt x="41" y="163"/>
                  </a:cubicBezTo>
                  <a:cubicBezTo>
                    <a:pt x="18" y="163"/>
                    <a:pt x="0" y="181"/>
                    <a:pt x="0" y="204"/>
                  </a:cubicBezTo>
                  <a:cubicBezTo>
                    <a:pt x="0" y="227"/>
                    <a:pt x="18" y="245"/>
                    <a:pt x="41" y="245"/>
                  </a:cubicBezTo>
                  <a:cubicBezTo>
                    <a:pt x="61" y="245"/>
                    <a:pt x="78" y="231"/>
                    <a:pt x="81" y="212"/>
                  </a:cubicBezTo>
                  <a:cubicBezTo>
                    <a:pt x="231" y="212"/>
                    <a:pt x="231" y="212"/>
                    <a:pt x="231" y="212"/>
                  </a:cubicBezTo>
                  <a:cubicBezTo>
                    <a:pt x="233" y="222"/>
                    <a:pt x="238" y="231"/>
                    <a:pt x="246" y="238"/>
                  </a:cubicBezTo>
                  <a:cubicBezTo>
                    <a:pt x="160" y="357"/>
                    <a:pt x="160" y="357"/>
                    <a:pt x="160" y="357"/>
                  </a:cubicBezTo>
                  <a:cubicBezTo>
                    <a:pt x="81" y="357"/>
                    <a:pt x="81" y="357"/>
                    <a:pt x="81" y="357"/>
                  </a:cubicBezTo>
                  <a:cubicBezTo>
                    <a:pt x="78" y="338"/>
                    <a:pt x="61" y="324"/>
                    <a:pt x="41" y="324"/>
                  </a:cubicBezTo>
                  <a:cubicBezTo>
                    <a:pt x="18" y="324"/>
                    <a:pt x="0" y="342"/>
                    <a:pt x="0" y="365"/>
                  </a:cubicBezTo>
                  <a:cubicBezTo>
                    <a:pt x="0" y="388"/>
                    <a:pt x="18" y="406"/>
                    <a:pt x="41" y="406"/>
                  </a:cubicBezTo>
                  <a:cubicBezTo>
                    <a:pt x="61" y="406"/>
                    <a:pt x="78" y="392"/>
                    <a:pt x="81" y="373"/>
                  </a:cubicBezTo>
                  <a:cubicBezTo>
                    <a:pt x="168" y="373"/>
                    <a:pt x="168" y="373"/>
                    <a:pt x="168" y="373"/>
                  </a:cubicBezTo>
                  <a:cubicBezTo>
                    <a:pt x="259" y="247"/>
                    <a:pt x="259" y="247"/>
                    <a:pt x="259" y="247"/>
                  </a:cubicBezTo>
                  <a:cubicBezTo>
                    <a:pt x="265" y="250"/>
                    <a:pt x="272" y="252"/>
                    <a:pt x="280" y="252"/>
                  </a:cubicBezTo>
                  <a:cubicBezTo>
                    <a:pt x="289" y="252"/>
                    <a:pt x="297" y="250"/>
                    <a:pt x="304" y="246"/>
                  </a:cubicBezTo>
                  <a:cubicBezTo>
                    <a:pt x="396" y="373"/>
                    <a:pt x="396" y="373"/>
                    <a:pt x="396" y="373"/>
                  </a:cubicBezTo>
                  <a:cubicBezTo>
                    <a:pt x="483" y="373"/>
                    <a:pt x="483" y="373"/>
                    <a:pt x="483" y="373"/>
                  </a:cubicBezTo>
                  <a:cubicBezTo>
                    <a:pt x="486" y="392"/>
                    <a:pt x="503" y="406"/>
                    <a:pt x="523" y="406"/>
                  </a:cubicBezTo>
                  <a:cubicBezTo>
                    <a:pt x="546" y="406"/>
                    <a:pt x="564" y="388"/>
                    <a:pt x="564" y="365"/>
                  </a:cubicBezTo>
                  <a:cubicBezTo>
                    <a:pt x="564" y="342"/>
                    <a:pt x="546" y="324"/>
                    <a:pt x="523" y="324"/>
                  </a:cubicBezTo>
                  <a:cubicBezTo>
                    <a:pt x="503" y="324"/>
                    <a:pt x="486" y="338"/>
                    <a:pt x="483" y="357"/>
                  </a:cubicBezTo>
                  <a:cubicBezTo>
                    <a:pt x="404" y="357"/>
                    <a:pt x="404" y="357"/>
                    <a:pt x="404" y="357"/>
                  </a:cubicBezTo>
                  <a:cubicBezTo>
                    <a:pt x="317" y="236"/>
                    <a:pt x="317" y="236"/>
                    <a:pt x="317" y="236"/>
                  </a:cubicBezTo>
                  <a:cubicBezTo>
                    <a:pt x="323" y="229"/>
                    <a:pt x="327" y="221"/>
                    <a:pt x="329" y="212"/>
                  </a:cubicBezTo>
                  <a:lnTo>
                    <a:pt x="483" y="212"/>
                  </a:lnTo>
                  <a:close/>
                  <a:moveTo>
                    <a:pt x="523" y="179"/>
                  </a:moveTo>
                  <a:cubicBezTo>
                    <a:pt x="537" y="179"/>
                    <a:pt x="548" y="190"/>
                    <a:pt x="548" y="204"/>
                  </a:cubicBezTo>
                  <a:cubicBezTo>
                    <a:pt x="548" y="218"/>
                    <a:pt x="537" y="229"/>
                    <a:pt x="523" y="229"/>
                  </a:cubicBezTo>
                  <a:cubicBezTo>
                    <a:pt x="509" y="229"/>
                    <a:pt x="498" y="218"/>
                    <a:pt x="498" y="204"/>
                  </a:cubicBezTo>
                  <a:cubicBezTo>
                    <a:pt x="498" y="190"/>
                    <a:pt x="509" y="179"/>
                    <a:pt x="523" y="179"/>
                  </a:cubicBezTo>
                  <a:close/>
                  <a:moveTo>
                    <a:pt x="523" y="16"/>
                  </a:moveTo>
                  <a:cubicBezTo>
                    <a:pt x="537" y="16"/>
                    <a:pt x="548" y="27"/>
                    <a:pt x="548" y="41"/>
                  </a:cubicBezTo>
                  <a:cubicBezTo>
                    <a:pt x="548" y="55"/>
                    <a:pt x="537" y="66"/>
                    <a:pt x="523" y="66"/>
                  </a:cubicBezTo>
                  <a:cubicBezTo>
                    <a:pt x="509" y="66"/>
                    <a:pt x="498" y="55"/>
                    <a:pt x="498" y="41"/>
                  </a:cubicBezTo>
                  <a:cubicBezTo>
                    <a:pt x="498" y="27"/>
                    <a:pt x="509" y="16"/>
                    <a:pt x="523" y="16"/>
                  </a:cubicBezTo>
                  <a:close/>
                  <a:moveTo>
                    <a:pt x="41" y="66"/>
                  </a:moveTo>
                  <a:cubicBezTo>
                    <a:pt x="27" y="66"/>
                    <a:pt x="16" y="55"/>
                    <a:pt x="16" y="41"/>
                  </a:cubicBezTo>
                  <a:cubicBezTo>
                    <a:pt x="16" y="27"/>
                    <a:pt x="27" y="16"/>
                    <a:pt x="41" y="16"/>
                  </a:cubicBezTo>
                  <a:cubicBezTo>
                    <a:pt x="55" y="16"/>
                    <a:pt x="66" y="27"/>
                    <a:pt x="66" y="41"/>
                  </a:cubicBezTo>
                  <a:cubicBezTo>
                    <a:pt x="66" y="55"/>
                    <a:pt x="55" y="66"/>
                    <a:pt x="41" y="66"/>
                  </a:cubicBezTo>
                  <a:close/>
                  <a:moveTo>
                    <a:pt x="41" y="229"/>
                  </a:moveTo>
                  <a:cubicBezTo>
                    <a:pt x="27" y="229"/>
                    <a:pt x="16" y="218"/>
                    <a:pt x="16" y="204"/>
                  </a:cubicBezTo>
                  <a:cubicBezTo>
                    <a:pt x="16" y="190"/>
                    <a:pt x="27" y="179"/>
                    <a:pt x="41" y="179"/>
                  </a:cubicBezTo>
                  <a:cubicBezTo>
                    <a:pt x="55" y="179"/>
                    <a:pt x="66" y="190"/>
                    <a:pt x="66" y="204"/>
                  </a:cubicBezTo>
                  <a:cubicBezTo>
                    <a:pt x="66" y="218"/>
                    <a:pt x="55" y="229"/>
                    <a:pt x="41" y="229"/>
                  </a:cubicBezTo>
                  <a:close/>
                  <a:moveTo>
                    <a:pt x="41" y="390"/>
                  </a:moveTo>
                  <a:cubicBezTo>
                    <a:pt x="27" y="390"/>
                    <a:pt x="16" y="379"/>
                    <a:pt x="16" y="365"/>
                  </a:cubicBezTo>
                  <a:cubicBezTo>
                    <a:pt x="16" y="351"/>
                    <a:pt x="27" y="340"/>
                    <a:pt x="41" y="340"/>
                  </a:cubicBezTo>
                  <a:cubicBezTo>
                    <a:pt x="55" y="340"/>
                    <a:pt x="66" y="351"/>
                    <a:pt x="66" y="365"/>
                  </a:cubicBezTo>
                  <a:cubicBezTo>
                    <a:pt x="66" y="379"/>
                    <a:pt x="55" y="390"/>
                    <a:pt x="41" y="390"/>
                  </a:cubicBezTo>
                  <a:close/>
                  <a:moveTo>
                    <a:pt x="523" y="340"/>
                  </a:moveTo>
                  <a:cubicBezTo>
                    <a:pt x="537" y="340"/>
                    <a:pt x="548" y="351"/>
                    <a:pt x="548" y="365"/>
                  </a:cubicBezTo>
                  <a:cubicBezTo>
                    <a:pt x="548" y="379"/>
                    <a:pt x="537" y="390"/>
                    <a:pt x="523" y="390"/>
                  </a:cubicBezTo>
                  <a:cubicBezTo>
                    <a:pt x="509" y="390"/>
                    <a:pt x="498" y="379"/>
                    <a:pt x="498" y="365"/>
                  </a:cubicBezTo>
                  <a:cubicBezTo>
                    <a:pt x="498" y="351"/>
                    <a:pt x="509" y="340"/>
                    <a:pt x="523" y="340"/>
                  </a:cubicBezTo>
                  <a:close/>
                  <a:moveTo>
                    <a:pt x="246" y="202"/>
                  </a:moveTo>
                  <a:cubicBezTo>
                    <a:pt x="246" y="183"/>
                    <a:pt x="261" y="168"/>
                    <a:pt x="280" y="168"/>
                  </a:cubicBezTo>
                  <a:cubicBezTo>
                    <a:pt x="299" y="168"/>
                    <a:pt x="314" y="183"/>
                    <a:pt x="314" y="202"/>
                  </a:cubicBezTo>
                  <a:cubicBezTo>
                    <a:pt x="314" y="221"/>
                    <a:pt x="299" y="236"/>
                    <a:pt x="280" y="236"/>
                  </a:cubicBezTo>
                  <a:cubicBezTo>
                    <a:pt x="261" y="236"/>
                    <a:pt x="246" y="221"/>
                    <a:pt x="246" y="202"/>
                  </a:cubicBez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endParaRPr lang="en-US" sz="900"/>
            </a:p>
          </p:txBody>
        </p:sp>
      </p:grpSp>
      <p:grpSp>
        <p:nvGrpSpPr>
          <p:cNvPr id="21" name="Group 20"/>
          <p:cNvGrpSpPr/>
          <p:nvPr/>
        </p:nvGrpSpPr>
        <p:grpSpPr>
          <a:xfrm>
            <a:off x="5014133" y="1909676"/>
            <a:ext cx="1517835" cy="1521626"/>
            <a:chOff x="3866413" y="1968011"/>
            <a:chExt cx="1806000" cy="1810512"/>
          </a:xfrm>
        </p:grpSpPr>
        <p:sp>
          <p:nvSpPr>
            <p:cNvPr id="86" name="Oval 85"/>
            <p:cNvSpPr/>
            <p:nvPr/>
          </p:nvSpPr>
          <p:spPr>
            <a:xfrm>
              <a:off x="3866413" y="1968011"/>
              <a:ext cx="1806000" cy="1810512"/>
            </a:xfrm>
            <a:prstGeom prst="ellipse">
              <a:avLst/>
            </a:prstGeom>
            <a:solidFill>
              <a:srgbClr val="D56D23"/>
            </a:solidFill>
            <a:ln w="38100">
              <a:solidFill>
                <a:schemeClr val="tx1"/>
              </a:solidFill>
              <a:miter lim="800000"/>
              <a:headEnd/>
              <a:tailEnd/>
            </a:ln>
            <a:effectLst/>
          </p:spPr>
          <p:txBody>
            <a:bodyPr wrap="square" tIns="68580" bIns="68580" rtlCol="0" anchor="t">
              <a:prstTxWarp prst="textNoShape">
                <a:avLst/>
              </a:prstTxWarp>
              <a:noAutofit/>
            </a:bodyPr>
            <a:lstStyle/>
            <a:p>
              <a:pPr algn="ctr"/>
              <a:endParaRPr lang="en-US" sz="1350" kern="0" dirty="0">
                <a:solidFill>
                  <a:prstClr val="white"/>
                </a:solidFill>
              </a:endParaRPr>
            </a:p>
          </p:txBody>
        </p:sp>
        <p:sp>
          <p:nvSpPr>
            <p:cNvPr id="17" name="TextBox 16"/>
            <p:cNvSpPr txBox="1"/>
            <p:nvPr/>
          </p:nvSpPr>
          <p:spPr>
            <a:xfrm>
              <a:off x="3947338" y="2477603"/>
              <a:ext cx="1605970" cy="823970"/>
            </a:xfrm>
            <a:prstGeom prst="rect">
              <a:avLst/>
            </a:prstGeom>
            <a:noFill/>
          </p:spPr>
          <p:txBody>
            <a:bodyPr wrap="square" lIns="0" tIns="0" rIns="0" bIns="0" rtlCol="0">
              <a:spAutoFit/>
            </a:bodyPr>
            <a:lstStyle/>
            <a:p>
              <a:pPr algn="ctr"/>
              <a:r>
                <a:rPr lang="en-US" sz="1500" b="1" kern="0" dirty="0">
                  <a:solidFill>
                    <a:prstClr val="white"/>
                  </a:solidFill>
                  <a:latin typeface="Century Gothic" panose="020B0502020202020204" pitchFamily="34" charset="0"/>
                </a:rPr>
                <a:t>Successful</a:t>
              </a:r>
            </a:p>
            <a:p>
              <a:pPr algn="ctr"/>
              <a:r>
                <a:rPr lang="en-US" sz="1500" b="1" kern="0" dirty="0">
                  <a:solidFill>
                    <a:prstClr val="white"/>
                  </a:solidFill>
                  <a:latin typeface="Century Gothic" panose="020B0502020202020204" pitchFamily="34" charset="0"/>
                </a:rPr>
                <a:t>Digital</a:t>
              </a:r>
            </a:p>
            <a:p>
              <a:pPr algn="ctr"/>
              <a:r>
                <a:rPr lang="en-US" sz="1500" b="1" kern="0" dirty="0">
                  <a:solidFill>
                    <a:prstClr val="white"/>
                  </a:solidFill>
                  <a:latin typeface="Century Gothic" panose="020B0502020202020204" pitchFamily="34" charset="0"/>
                </a:rPr>
                <a:t>Marketing</a:t>
              </a:r>
              <a:endParaRPr lang="en-US" sz="1200" dirty="0">
                <a:solidFill>
                  <a:srgbClr val="231F20"/>
                </a:solidFill>
              </a:endParaRPr>
            </a:p>
          </p:txBody>
        </p:sp>
      </p:grpSp>
    </p:spTree>
    <p:extLst>
      <p:ext uri="{BB962C8B-B14F-4D97-AF65-F5344CB8AC3E}">
        <p14:creationId xmlns:p14="http://schemas.microsoft.com/office/powerpoint/2010/main" val="808815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750"/>
                                        <p:tgtEl>
                                          <p:spTgt spid="54"/>
                                        </p:tgtEl>
                                      </p:cBhvr>
                                    </p:animEffect>
                                  </p:childTnLst>
                                </p:cTn>
                              </p:par>
                              <p:par>
                                <p:cTn id="8" presetID="35" presetClass="path" presetSubtype="0" decel="100000" fill="hold" grpId="1" nodeType="withEffect">
                                  <p:stCondLst>
                                    <p:cond delay="0"/>
                                  </p:stCondLst>
                                  <p:childTnLst>
                                    <p:animMotion origin="layout" path="M -1.11111E-6 2.71605E-6 L -0.0717 2.71605E-6 " pathEditMode="relative" rAng="0" ptsTypes="AA">
                                      <p:cBhvr>
                                        <p:cTn id="9" dur="750" spd="-100000" fill="hold"/>
                                        <p:tgtEl>
                                          <p:spTgt spid="54"/>
                                        </p:tgtEl>
                                        <p:attrNameLst>
                                          <p:attrName>ppt_x</p:attrName>
                                          <p:attrName>ppt_y</p:attrName>
                                        </p:attrNameLst>
                                      </p:cBhvr>
                                      <p:rCtr x="-3594" y="0"/>
                                    </p:animMotion>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par>
                                <p:cTn id="16" presetID="10" presetClass="entr" presetSubtype="0" fill="hold" nodeType="withEffect">
                                  <p:stCondLst>
                                    <p:cond delay="25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42" presetClass="path" presetSubtype="0" accel="50000" decel="50000" fill="hold" nodeType="withEffect">
                                  <p:stCondLst>
                                    <p:cond delay="200"/>
                                  </p:stCondLst>
                                  <p:childTnLst>
                                    <p:animMotion origin="layout" path="M 2.22222E-6 0 L -0.08993 0.25093 " pathEditMode="relative" rAng="0" ptsTypes="AA">
                                      <p:cBhvr>
                                        <p:cTn id="20" dur="500" spd="-100000" fill="hold"/>
                                        <p:tgtEl>
                                          <p:spTgt spid="22"/>
                                        </p:tgtEl>
                                        <p:attrNameLst>
                                          <p:attrName>ppt_x</p:attrName>
                                          <p:attrName>ppt_y</p:attrName>
                                        </p:attrNameLst>
                                      </p:cBhvr>
                                      <p:rCtr x="-4497" y="12546"/>
                                    </p:animMotion>
                                  </p:childTnLst>
                                </p:cTn>
                              </p:par>
                              <p:par>
                                <p:cTn id="21" presetID="10" presetClass="entr" presetSubtype="0" fill="hold" nodeType="withEffect">
                                  <p:stCondLst>
                                    <p:cond delay="30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42" presetClass="path" presetSubtype="0" accel="50000" decel="50000" fill="hold" nodeType="withEffect">
                                  <p:stCondLst>
                                    <p:cond delay="300"/>
                                  </p:stCondLst>
                                  <p:childTnLst>
                                    <p:animMotion origin="layout" path="M -3.88889E-6 -1.48148E-6 L -0.19791 0.0632 " pathEditMode="relative" rAng="0" ptsTypes="AA">
                                      <p:cBhvr>
                                        <p:cTn id="25" dur="500" spd="-100000" fill="hold"/>
                                        <p:tgtEl>
                                          <p:spTgt spid="23"/>
                                        </p:tgtEl>
                                        <p:attrNameLst>
                                          <p:attrName>ppt_x</p:attrName>
                                          <p:attrName>ppt_y</p:attrName>
                                        </p:attrNameLst>
                                      </p:cBhvr>
                                      <p:rCtr x="-9896" y="3148"/>
                                    </p:animMotion>
                                  </p:childTnLst>
                                </p:cTn>
                              </p:par>
                              <p:par>
                                <p:cTn id="26" presetID="10" presetClass="entr" presetSubtype="0" fill="hold" nodeType="withEffect">
                                  <p:stCondLst>
                                    <p:cond delay="40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42" presetClass="path" presetSubtype="0" accel="50000" decel="50000" fill="hold" nodeType="withEffect">
                                  <p:stCondLst>
                                    <p:cond delay="400"/>
                                  </p:stCondLst>
                                  <p:childTnLst>
                                    <p:animMotion origin="layout" path="M -2.77778E-7 1.11022E-16 L -0.16024 -0.16782 " pathEditMode="relative" rAng="0" ptsTypes="AA">
                                      <p:cBhvr>
                                        <p:cTn id="30" dur="500" spd="-100000" fill="hold"/>
                                        <p:tgtEl>
                                          <p:spTgt spid="28"/>
                                        </p:tgtEl>
                                        <p:attrNameLst>
                                          <p:attrName>ppt_x</p:attrName>
                                          <p:attrName>ppt_y</p:attrName>
                                        </p:attrNameLst>
                                      </p:cBhvr>
                                      <p:rCtr x="-8021" y="-8403"/>
                                    </p:animMotion>
                                  </p:childTnLst>
                                </p:cTn>
                              </p:par>
                              <p:par>
                                <p:cTn id="31" presetID="10" presetClass="entr" presetSubtype="0" fill="hold" nodeType="withEffect">
                                  <p:stCondLst>
                                    <p:cond delay="50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par>
                                <p:cTn id="34" presetID="42" presetClass="path" presetSubtype="0" accel="50000" decel="50000" fill="hold" nodeType="withEffect">
                                  <p:stCondLst>
                                    <p:cond delay="500"/>
                                  </p:stCondLst>
                                  <p:childTnLst>
                                    <p:animMotion origin="layout" path="M -1.94444E-6 2.59259E-6 L 0.00122 -0.27523 " pathEditMode="relative" rAng="0" ptsTypes="AA">
                                      <p:cBhvr>
                                        <p:cTn id="35" dur="500" spd="-100000" fill="hold"/>
                                        <p:tgtEl>
                                          <p:spTgt spid="27"/>
                                        </p:tgtEl>
                                        <p:attrNameLst>
                                          <p:attrName>ppt_x</p:attrName>
                                          <p:attrName>ppt_y</p:attrName>
                                        </p:attrNameLst>
                                      </p:cBhvr>
                                      <p:rCtr x="52" y="-13773"/>
                                    </p:animMotion>
                                  </p:childTnLst>
                                </p:cTn>
                              </p:par>
                              <p:par>
                                <p:cTn id="36" presetID="10" presetClass="entr" presetSubtype="0" fill="hold" nodeType="withEffect">
                                  <p:stCondLst>
                                    <p:cond delay="60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par>
                                <p:cTn id="39" presetID="42" presetClass="path" presetSubtype="0" accel="50000" decel="50000" fill="hold" nodeType="withEffect">
                                  <p:stCondLst>
                                    <p:cond delay="600"/>
                                  </p:stCondLst>
                                  <p:childTnLst>
                                    <p:animMotion origin="layout" path="M 4.16667E-6 -2.59259E-6 L 0.1592 -0.16666 " pathEditMode="relative" rAng="0" ptsTypes="AA">
                                      <p:cBhvr>
                                        <p:cTn id="40" dur="500" spd="-100000" fill="hold"/>
                                        <p:tgtEl>
                                          <p:spTgt spid="26"/>
                                        </p:tgtEl>
                                        <p:attrNameLst>
                                          <p:attrName>ppt_x</p:attrName>
                                          <p:attrName>ppt_y</p:attrName>
                                        </p:attrNameLst>
                                      </p:cBhvr>
                                      <p:rCtr x="7951" y="-8333"/>
                                    </p:animMotion>
                                  </p:childTnLst>
                                </p:cTn>
                              </p:par>
                              <p:par>
                                <p:cTn id="41" presetID="10" presetClass="entr" presetSubtype="0" fill="hold" nodeType="withEffect">
                                  <p:stCondLst>
                                    <p:cond delay="70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par>
                                <p:cTn id="44" presetID="42" presetClass="path" presetSubtype="0" accel="50000" decel="50000" fill="hold" nodeType="withEffect">
                                  <p:stCondLst>
                                    <p:cond delay="700"/>
                                  </p:stCondLst>
                                  <p:childTnLst>
                                    <p:animMotion origin="layout" path="M 3.88889E-6 -5.55112E-17 L 0.19861 0.06343 " pathEditMode="relative" rAng="0" ptsTypes="AA">
                                      <p:cBhvr>
                                        <p:cTn id="45" dur="500" spd="-100000" fill="hold"/>
                                        <p:tgtEl>
                                          <p:spTgt spid="24"/>
                                        </p:tgtEl>
                                        <p:attrNameLst>
                                          <p:attrName>ppt_x</p:attrName>
                                          <p:attrName>ppt_y</p:attrName>
                                        </p:attrNameLst>
                                      </p:cBhvr>
                                      <p:rCtr x="9931" y="3171"/>
                                    </p:animMotion>
                                  </p:childTnLst>
                                </p:cTn>
                              </p:par>
                              <p:par>
                                <p:cTn id="46" presetID="10" presetClass="entr" presetSubtype="0" fill="hold" nodeType="withEffect">
                                  <p:stCondLst>
                                    <p:cond delay="80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par>
                                <p:cTn id="49" presetID="42" presetClass="path" presetSubtype="0" accel="50000" decel="50000" fill="hold" nodeType="withEffect">
                                  <p:stCondLst>
                                    <p:cond delay="800"/>
                                  </p:stCondLst>
                                  <p:childTnLst>
                                    <p:animMotion origin="layout" path="M 1.94444E-6 0 L 0.08715 0.25093 " pathEditMode="relative" rAng="0" ptsTypes="AA">
                                      <p:cBhvr>
                                        <p:cTn id="50" dur="500" spd="-100000" fill="hold"/>
                                        <p:tgtEl>
                                          <p:spTgt spid="25"/>
                                        </p:tgtEl>
                                        <p:attrNameLst>
                                          <p:attrName>ppt_x</p:attrName>
                                          <p:attrName>ppt_y</p:attrName>
                                        </p:attrNameLst>
                                      </p:cBhvr>
                                      <p:rCtr x="4358" y="125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TextBox 102"/>
          <p:cNvSpPr txBox="1"/>
          <p:nvPr/>
        </p:nvSpPr>
        <p:spPr>
          <a:xfrm>
            <a:off x="1231899" y="866368"/>
            <a:ext cx="2084331" cy="3675720"/>
          </a:xfrm>
          <a:prstGeom prst="roundRect">
            <a:avLst>
              <a:gd name="adj" fmla="val 7523"/>
            </a:avLst>
          </a:prstGeom>
          <a:solidFill>
            <a:srgbClr val="0088A8"/>
          </a:solidFill>
        </p:spPr>
        <p:txBody>
          <a:bodyPr wrap="square" lIns="137160" tIns="68580" rIns="68580" bIns="68580" rtlCol="0" anchor="ctr" anchorCtr="0">
            <a:noAutofit/>
          </a:bodyPr>
          <a:lstStyle>
            <a:defPPr>
              <a:defRPr lang="en-US"/>
            </a:defPPr>
            <a:lvl1pPr marL="411163">
              <a:defRPr>
                <a:solidFill>
                  <a:schemeClr val="bg1"/>
                </a:solidFill>
              </a:defRPr>
            </a:lvl1pPr>
          </a:lstStyle>
          <a:p>
            <a:pPr marL="0">
              <a:lnSpc>
                <a:spcPts val="1875"/>
              </a:lnSpc>
            </a:pPr>
            <a:r>
              <a:rPr lang="en-US" sz="1300" dirty="0"/>
              <a:t>From creative strategy to pre- and post-sales nurturing, analytics, and optimization, our integrated solutions are built on industry best practices. This foundation allows us to develop cross-channel programs that drive awareness, adoption, and loyalty.</a:t>
            </a:r>
          </a:p>
        </p:txBody>
      </p:sp>
      <p:grpSp>
        <p:nvGrpSpPr>
          <p:cNvPr id="6" name="Group 5"/>
          <p:cNvGrpSpPr/>
          <p:nvPr/>
        </p:nvGrpSpPr>
        <p:grpSpPr>
          <a:xfrm>
            <a:off x="3896564" y="866367"/>
            <a:ext cx="3751149" cy="3738320"/>
            <a:chOff x="3896564" y="866367"/>
            <a:chExt cx="3751149" cy="3738320"/>
          </a:xfrm>
        </p:grpSpPr>
        <p:grpSp>
          <p:nvGrpSpPr>
            <p:cNvPr id="50" name="Group 49"/>
            <p:cNvGrpSpPr/>
            <p:nvPr/>
          </p:nvGrpSpPr>
          <p:grpSpPr>
            <a:xfrm>
              <a:off x="5875399" y="866367"/>
              <a:ext cx="1031502" cy="1031502"/>
              <a:chOff x="7285037" y="947891"/>
              <a:chExt cx="1005840" cy="1005840"/>
            </a:xfrm>
          </p:grpSpPr>
          <p:sp>
            <p:nvSpPr>
              <p:cNvPr id="51" name="Oval 50"/>
              <p:cNvSpPr/>
              <p:nvPr/>
            </p:nvSpPr>
            <p:spPr>
              <a:xfrm>
                <a:off x="7285037" y="947891"/>
                <a:ext cx="1005840" cy="1005840"/>
              </a:xfrm>
              <a:prstGeom prst="ellipse">
                <a:avLst/>
              </a:prstGeom>
              <a:solidFill>
                <a:srgbClr val="000000">
                  <a:alpha val="74902"/>
                </a:srgbClr>
              </a:solidFill>
              <a:ln w="19050">
                <a:solidFill>
                  <a:srgbClr val="D56D23"/>
                </a:solidFill>
                <a:miter lim="800000"/>
                <a:headEnd/>
                <a:tailEnd/>
              </a:ln>
              <a:effectLst/>
            </p:spPr>
            <p:txBody>
              <a:bodyPr wrap="square" tIns="68580" bIns="68580" rtlCol="0" anchor="t">
                <a:prstTxWarp prst="textNoShape">
                  <a:avLst/>
                </a:prstTxWarp>
                <a:noAutofit/>
              </a:bodyPr>
              <a:lstStyle/>
              <a:p>
                <a:pPr algn="ctr"/>
                <a:endParaRPr lang="en-US" sz="900" kern="0" dirty="0">
                  <a:solidFill>
                    <a:prstClr val="white"/>
                  </a:solidFill>
                </a:endParaRPr>
              </a:p>
            </p:txBody>
          </p:sp>
          <p:sp>
            <p:nvSpPr>
              <p:cNvPr id="52" name="TextBox 51"/>
              <p:cNvSpPr txBox="1"/>
              <p:nvPr/>
            </p:nvSpPr>
            <p:spPr>
              <a:xfrm>
                <a:off x="7397709" y="1179393"/>
                <a:ext cx="780496" cy="100040"/>
              </a:xfrm>
              <a:prstGeom prst="rect">
                <a:avLst/>
              </a:prstGeom>
              <a:noFill/>
            </p:spPr>
            <p:txBody>
              <a:bodyPr wrap="square" lIns="0" tIns="0" rIns="0" bIns="0" rtlCol="0">
                <a:spAutoFit/>
              </a:bodyPr>
              <a:lstStyle/>
              <a:p>
                <a:pPr algn="ctr">
                  <a:lnSpc>
                    <a:spcPts val="825"/>
                  </a:lnSpc>
                </a:pPr>
                <a:r>
                  <a:rPr lang="en-US" sz="900" b="1" kern="0" dirty="0">
                    <a:solidFill>
                      <a:prstClr val="white"/>
                    </a:solidFill>
                  </a:rPr>
                  <a:t>Strategy</a:t>
                </a:r>
                <a:endParaRPr lang="en-US" sz="900" b="1" dirty="0">
                  <a:solidFill>
                    <a:srgbClr val="231F20"/>
                  </a:solidFill>
                </a:endParaRPr>
              </a:p>
            </p:txBody>
          </p:sp>
          <p:pic>
            <p:nvPicPr>
              <p:cNvPr id="56" name="Picture 5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5143" y="1403536"/>
                <a:ext cx="305629" cy="417128"/>
              </a:xfrm>
              <a:prstGeom prst="rect">
                <a:avLst/>
              </a:prstGeom>
            </p:spPr>
          </p:pic>
        </p:grpSp>
        <p:grpSp>
          <p:nvGrpSpPr>
            <p:cNvPr id="60" name="Group 59"/>
            <p:cNvGrpSpPr/>
            <p:nvPr/>
          </p:nvGrpSpPr>
          <p:grpSpPr>
            <a:xfrm>
              <a:off x="6358322" y="3020969"/>
              <a:ext cx="1031502" cy="1031502"/>
              <a:chOff x="3429463" y="6753593"/>
              <a:chExt cx="1005840" cy="1005840"/>
            </a:xfrm>
          </p:grpSpPr>
          <p:sp>
            <p:nvSpPr>
              <p:cNvPr id="65" name="Oval 64"/>
              <p:cNvSpPr/>
              <p:nvPr/>
            </p:nvSpPr>
            <p:spPr>
              <a:xfrm>
                <a:off x="3429463" y="6753593"/>
                <a:ext cx="1005840" cy="1005840"/>
              </a:xfrm>
              <a:prstGeom prst="ellipse">
                <a:avLst/>
              </a:prstGeom>
              <a:solidFill>
                <a:srgbClr val="000000">
                  <a:alpha val="74902"/>
                </a:srgbClr>
              </a:solidFill>
              <a:ln w="19050">
                <a:solidFill>
                  <a:srgbClr val="D56D23"/>
                </a:solidFill>
                <a:miter lim="800000"/>
                <a:headEnd/>
                <a:tailEnd/>
              </a:ln>
              <a:effectLst/>
            </p:spPr>
            <p:txBody>
              <a:bodyPr wrap="square" tIns="68580" bIns="68580" rtlCol="0" anchor="t">
                <a:prstTxWarp prst="textNoShape">
                  <a:avLst/>
                </a:prstTxWarp>
                <a:noAutofit/>
              </a:bodyPr>
              <a:lstStyle/>
              <a:p>
                <a:pPr algn="ctr"/>
                <a:endParaRPr lang="en-US" sz="900" kern="0" dirty="0">
                  <a:solidFill>
                    <a:prstClr val="white"/>
                  </a:solidFill>
                </a:endParaRPr>
              </a:p>
            </p:txBody>
          </p:sp>
          <p:sp>
            <p:nvSpPr>
              <p:cNvPr id="66" name="TextBox 65"/>
              <p:cNvSpPr txBox="1"/>
              <p:nvPr/>
            </p:nvSpPr>
            <p:spPr>
              <a:xfrm>
                <a:off x="3507580" y="6967840"/>
                <a:ext cx="845258" cy="100040"/>
              </a:xfrm>
              <a:prstGeom prst="rect">
                <a:avLst/>
              </a:prstGeom>
              <a:noFill/>
            </p:spPr>
            <p:txBody>
              <a:bodyPr wrap="square" lIns="0" tIns="0" rIns="0" bIns="0" rtlCol="0">
                <a:spAutoFit/>
              </a:bodyPr>
              <a:lstStyle/>
              <a:p>
                <a:pPr algn="ctr">
                  <a:lnSpc>
                    <a:spcPts val="825"/>
                  </a:lnSpc>
                </a:pPr>
                <a:r>
                  <a:rPr lang="en-US" sz="900" b="1" kern="0" dirty="0">
                    <a:solidFill>
                      <a:prstClr val="white"/>
                    </a:solidFill>
                  </a:rPr>
                  <a:t>Design</a:t>
                </a:r>
                <a:endParaRPr lang="en-US" sz="900" b="1" dirty="0">
                  <a:solidFill>
                    <a:srgbClr val="231F20"/>
                  </a:solidFill>
                </a:endParaRPr>
              </a:p>
            </p:txBody>
          </p:sp>
          <p:grpSp>
            <p:nvGrpSpPr>
              <p:cNvPr id="67" name="Group 66"/>
              <p:cNvGrpSpPr>
                <a:grpSpLocks noChangeAspect="1"/>
              </p:cNvGrpSpPr>
              <p:nvPr/>
            </p:nvGrpSpPr>
            <p:grpSpPr>
              <a:xfrm>
                <a:off x="3751469" y="7207986"/>
                <a:ext cx="365601" cy="341376"/>
                <a:chOff x="3521075" y="-195263"/>
                <a:chExt cx="1725613" cy="1720851"/>
              </a:xfrm>
              <a:solidFill>
                <a:schemeClr val="bg1"/>
              </a:solidFill>
            </p:grpSpPr>
            <p:sp>
              <p:nvSpPr>
                <p:cNvPr id="68" name="Freeform 119"/>
                <p:cNvSpPr>
                  <a:spLocks/>
                </p:cNvSpPr>
                <p:nvPr/>
              </p:nvSpPr>
              <p:spPr bwMode="auto">
                <a:xfrm>
                  <a:off x="4602163" y="-195263"/>
                  <a:ext cx="644525" cy="644525"/>
                </a:xfrm>
                <a:custGeom>
                  <a:avLst/>
                  <a:gdLst>
                    <a:gd name="T0" fmla="*/ 158 w 172"/>
                    <a:gd name="T1" fmla="*/ 87 h 172"/>
                    <a:gd name="T2" fmla="*/ 85 w 172"/>
                    <a:gd name="T3" fmla="*/ 13 h 172"/>
                    <a:gd name="T4" fmla="*/ 36 w 172"/>
                    <a:gd name="T5" fmla="*/ 13 h 172"/>
                    <a:gd name="T6" fmla="*/ 0 w 172"/>
                    <a:gd name="T7" fmla="*/ 50 h 172"/>
                    <a:gd name="T8" fmla="*/ 122 w 172"/>
                    <a:gd name="T9" fmla="*/ 172 h 172"/>
                    <a:gd name="T10" fmla="*/ 158 w 172"/>
                    <a:gd name="T11" fmla="*/ 135 h 172"/>
                    <a:gd name="T12" fmla="*/ 158 w 172"/>
                    <a:gd name="T13" fmla="*/ 87 h 172"/>
                  </a:gdLst>
                  <a:ahLst/>
                  <a:cxnLst>
                    <a:cxn ang="0">
                      <a:pos x="T0" y="T1"/>
                    </a:cxn>
                    <a:cxn ang="0">
                      <a:pos x="T2" y="T3"/>
                    </a:cxn>
                    <a:cxn ang="0">
                      <a:pos x="T4" y="T5"/>
                    </a:cxn>
                    <a:cxn ang="0">
                      <a:pos x="T6" y="T7"/>
                    </a:cxn>
                    <a:cxn ang="0">
                      <a:pos x="T8" y="T9"/>
                    </a:cxn>
                    <a:cxn ang="0">
                      <a:pos x="T10" y="T11"/>
                    </a:cxn>
                    <a:cxn ang="0">
                      <a:pos x="T12" y="T13"/>
                    </a:cxn>
                  </a:cxnLst>
                  <a:rect l="0" t="0" r="r" b="b"/>
                  <a:pathLst>
                    <a:path w="172" h="172">
                      <a:moveTo>
                        <a:pt x="158" y="87"/>
                      </a:moveTo>
                      <a:cubicBezTo>
                        <a:pt x="85" y="13"/>
                        <a:pt x="85" y="13"/>
                        <a:pt x="85" y="13"/>
                      </a:cubicBezTo>
                      <a:cubicBezTo>
                        <a:pt x="72" y="0"/>
                        <a:pt x="50" y="0"/>
                        <a:pt x="36" y="13"/>
                      </a:cubicBezTo>
                      <a:cubicBezTo>
                        <a:pt x="0" y="50"/>
                        <a:pt x="0" y="50"/>
                        <a:pt x="0" y="50"/>
                      </a:cubicBezTo>
                      <a:cubicBezTo>
                        <a:pt x="122" y="172"/>
                        <a:pt x="122" y="172"/>
                        <a:pt x="122" y="172"/>
                      </a:cubicBezTo>
                      <a:cubicBezTo>
                        <a:pt x="158" y="135"/>
                        <a:pt x="158" y="135"/>
                        <a:pt x="158" y="135"/>
                      </a:cubicBezTo>
                      <a:cubicBezTo>
                        <a:pt x="172" y="122"/>
                        <a:pt x="172" y="100"/>
                        <a:pt x="158" y="8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900"/>
                </a:p>
              </p:txBody>
            </p:sp>
            <p:sp>
              <p:nvSpPr>
                <p:cNvPr id="69" name="Freeform 120"/>
                <p:cNvSpPr>
                  <a:spLocks/>
                </p:cNvSpPr>
                <p:nvPr/>
              </p:nvSpPr>
              <p:spPr bwMode="auto">
                <a:xfrm>
                  <a:off x="3521075" y="39688"/>
                  <a:ext cx="1492250" cy="1485900"/>
                </a:xfrm>
                <a:custGeom>
                  <a:avLst/>
                  <a:gdLst>
                    <a:gd name="T0" fmla="*/ 398 w 398"/>
                    <a:gd name="T1" fmla="*/ 122 h 396"/>
                    <a:gd name="T2" fmla="*/ 380 w 398"/>
                    <a:gd name="T3" fmla="*/ 104 h 396"/>
                    <a:gd name="T4" fmla="*/ 256 w 398"/>
                    <a:gd name="T5" fmla="*/ 225 h 396"/>
                    <a:gd name="T6" fmla="*/ 237 w 398"/>
                    <a:gd name="T7" fmla="*/ 225 h 396"/>
                    <a:gd name="T8" fmla="*/ 237 w 398"/>
                    <a:gd name="T9" fmla="*/ 206 h 396"/>
                    <a:gd name="T10" fmla="*/ 361 w 398"/>
                    <a:gd name="T11" fmla="*/ 84 h 396"/>
                    <a:gd name="T12" fmla="*/ 277 w 398"/>
                    <a:gd name="T13" fmla="*/ 0 h 396"/>
                    <a:gd name="T14" fmla="*/ 57 w 398"/>
                    <a:gd name="T15" fmla="*/ 219 h 396"/>
                    <a:gd name="T16" fmla="*/ 56 w 398"/>
                    <a:gd name="T17" fmla="*/ 219 h 396"/>
                    <a:gd name="T18" fmla="*/ 6 w 398"/>
                    <a:gd name="T19" fmla="*/ 369 h 396"/>
                    <a:gd name="T20" fmla="*/ 28 w 398"/>
                    <a:gd name="T21" fmla="*/ 390 h 396"/>
                    <a:gd name="T22" fmla="*/ 178 w 398"/>
                    <a:gd name="T23" fmla="*/ 340 h 396"/>
                    <a:gd name="T24" fmla="*/ 178 w 398"/>
                    <a:gd name="T25" fmla="*/ 340 h 396"/>
                    <a:gd name="T26" fmla="*/ 398 w 398"/>
                    <a:gd name="T27" fmla="*/ 122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8" h="396">
                      <a:moveTo>
                        <a:pt x="398" y="122"/>
                      </a:moveTo>
                      <a:cubicBezTo>
                        <a:pt x="380" y="104"/>
                        <a:pt x="380" y="104"/>
                        <a:pt x="380" y="104"/>
                      </a:cubicBezTo>
                      <a:cubicBezTo>
                        <a:pt x="256" y="225"/>
                        <a:pt x="256" y="225"/>
                        <a:pt x="256" y="225"/>
                      </a:cubicBezTo>
                      <a:cubicBezTo>
                        <a:pt x="251" y="231"/>
                        <a:pt x="242" y="231"/>
                        <a:pt x="237" y="225"/>
                      </a:cubicBezTo>
                      <a:cubicBezTo>
                        <a:pt x="232" y="220"/>
                        <a:pt x="232" y="211"/>
                        <a:pt x="237" y="206"/>
                      </a:cubicBezTo>
                      <a:cubicBezTo>
                        <a:pt x="361" y="84"/>
                        <a:pt x="361" y="84"/>
                        <a:pt x="361" y="84"/>
                      </a:cubicBezTo>
                      <a:cubicBezTo>
                        <a:pt x="277" y="0"/>
                        <a:pt x="277" y="0"/>
                        <a:pt x="277" y="0"/>
                      </a:cubicBezTo>
                      <a:cubicBezTo>
                        <a:pt x="57" y="219"/>
                        <a:pt x="57" y="219"/>
                        <a:pt x="57" y="219"/>
                      </a:cubicBezTo>
                      <a:cubicBezTo>
                        <a:pt x="56" y="219"/>
                        <a:pt x="56" y="219"/>
                        <a:pt x="56" y="219"/>
                      </a:cubicBezTo>
                      <a:cubicBezTo>
                        <a:pt x="6" y="369"/>
                        <a:pt x="6" y="369"/>
                        <a:pt x="6" y="369"/>
                      </a:cubicBezTo>
                      <a:cubicBezTo>
                        <a:pt x="0" y="387"/>
                        <a:pt x="10" y="396"/>
                        <a:pt x="28" y="390"/>
                      </a:cubicBezTo>
                      <a:cubicBezTo>
                        <a:pt x="178" y="340"/>
                        <a:pt x="178" y="340"/>
                        <a:pt x="178" y="340"/>
                      </a:cubicBezTo>
                      <a:cubicBezTo>
                        <a:pt x="178" y="340"/>
                        <a:pt x="178" y="340"/>
                        <a:pt x="178" y="340"/>
                      </a:cubicBezTo>
                      <a:lnTo>
                        <a:pt x="398" y="12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900"/>
                </a:p>
              </p:txBody>
            </p:sp>
          </p:grpSp>
        </p:grpSp>
        <p:grpSp>
          <p:nvGrpSpPr>
            <p:cNvPr id="70" name="Group 69"/>
            <p:cNvGrpSpPr/>
            <p:nvPr/>
          </p:nvGrpSpPr>
          <p:grpSpPr>
            <a:xfrm>
              <a:off x="5250531" y="3573185"/>
              <a:ext cx="1031502" cy="1031502"/>
              <a:chOff x="4554470" y="6753593"/>
              <a:chExt cx="1005840" cy="1005840"/>
            </a:xfrm>
          </p:grpSpPr>
          <p:sp>
            <p:nvSpPr>
              <p:cNvPr id="71" name="Oval 70"/>
              <p:cNvSpPr/>
              <p:nvPr/>
            </p:nvSpPr>
            <p:spPr>
              <a:xfrm>
                <a:off x="4554470" y="6753593"/>
                <a:ext cx="1005840" cy="1005840"/>
              </a:xfrm>
              <a:prstGeom prst="ellipse">
                <a:avLst/>
              </a:prstGeom>
              <a:solidFill>
                <a:srgbClr val="000000">
                  <a:alpha val="74902"/>
                </a:srgbClr>
              </a:solidFill>
              <a:ln w="19050">
                <a:solidFill>
                  <a:srgbClr val="D56D23"/>
                </a:solidFill>
                <a:miter lim="800000"/>
                <a:headEnd/>
                <a:tailEnd/>
              </a:ln>
              <a:effectLst/>
            </p:spPr>
            <p:txBody>
              <a:bodyPr wrap="square" tIns="68580" bIns="68580" rtlCol="0" anchor="t">
                <a:prstTxWarp prst="textNoShape">
                  <a:avLst/>
                </a:prstTxWarp>
                <a:noAutofit/>
              </a:bodyPr>
              <a:lstStyle/>
              <a:p>
                <a:pPr algn="ctr"/>
                <a:endParaRPr lang="en-US" sz="900" kern="0" dirty="0">
                  <a:solidFill>
                    <a:prstClr val="white"/>
                  </a:solidFill>
                </a:endParaRPr>
              </a:p>
            </p:txBody>
          </p:sp>
          <p:sp>
            <p:nvSpPr>
              <p:cNvPr id="72" name="TextBox 71"/>
              <p:cNvSpPr txBox="1"/>
              <p:nvPr/>
            </p:nvSpPr>
            <p:spPr>
              <a:xfrm>
                <a:off x="4632587" y="6967840"/>
                <a:ext cx="845258" cy="100040"/>
              </a:xfrm>
              <a:prstGeom prst="rect">
                <a:avLst/>
              </a:prstGeom>
              <a:noFill/>
            </p:spPr>
            <p:txBody>
              <a:bodyPr wrap="square" lIns="0" tIns="0" rIns="0" bIns="0" rtlCol="0">
                <a:spAutoFit/>
              </a:bodyPr>
              <a:lstStyle/>
              <a:p>
                <a:pPr algn="ctr">
                  <a:lnSpc>
                    <a:spcPts val="825"/>
                  </a:lnSpc>
                </a:pPr>
                <a:r>
                  <a:rPr lang="en-US" sz="900" b="1" kern="0" dirty="0">
                    <a:solidFill>
                      <a:prstClr val="white"/>
                    </a:solidFill>
                  </a:rPr>
                  <a:t>Deliverability</a:t>
                </a:r>
                <a:endParaRPr lang="en-US" sz="900" b="1" dirty="0">
                  <a:solidFill>
                    <a:srgbClr val="231F20"/>
                  </a:solidFill>
                </a:endParaRPr>
              </a:p>
            </p:txBody>
          </p:sp>
          <p:grpSp>
            <p:nvGrpSpPr>
              <p:cNvPr id="73" name="Group 72"/>
              <p:cNvGrpSpPr>
                <a:grpSpLocks noChangeAspect="1"/>
              </p:cNvGrpSpPr>
              <p:nvPr/>
            </p:nvGrpSpPr>
            <p:grpSpPr>
              <a:xfrm>
                <a:off x="4834297" y="7283882"/>
                <a:ext cx="520846" cy="223661"/>
                <a:chOff x="4262438" y="339725"/>
                <a:chExt cx="2447231" cy="1122363"/>
              </a:xfrm>
              <a:solidFill>
                <a:schemeClr val="bg1"/>
              </a:solidFill>
            </p:grpSpPr>
            <p:sp>
              <p:nvSpPr>
                <p:cNvPr id="74" name="Freeform 73"/>
                <p:cNvSpPr>
                  <a:spLocks/>
                </p:cNvSpPr>
                <p:nvPr/>
              </p:nvSpPr>
              <p:spPr bwMode="auto">
                <a:xfrm>
                  <a:off x="4318001" y="339725"/>
                  <a:ext cx="1700213" cy="581025"/>
                </a:xfrm>
                <a:custGeom>
                  <a:avLst/>
                  <a:gdLst>
                    <a:gd name="T0" fmla="*/ 229 w 453"/>
                    <a:gd name="T1" fmla="*/ 155 h 155"/>
                    <a:gd name="T2" fmla="*/ 268 w 453"/>
                    <a:gd name="T3" fmla="*/ 142 h 155"/>
                    <a:gd name="T4" fmla="*/ 453 w 453"/>
                    <a:gd name="T5" fmla="*/ 5 h 155"/>
                    <a:gd name="T6" fmla="*/ 434 w 453"/>
                    <a:gd name="T7" fmla="*/ 0 h 155"/>
                    <a:gd name="T8" fmla="*/ 23 w 453"/>
                    <a:gd name="T9" fmla="*/ 0 h 155"/>
                    <a:gd name="T10" fmla="*/ 0 w 453"/>
                    <a:gd name="T11" fmla="*/ 8 h 155"/>
                    <a:gd name="T12" fmla="*/ 185 w 453"/>
                    <a:gd name="T13" fmla="*/ 140 h 155"/>
                    <a:gd name="T14" fmla="*/ 229 w 453"/>
                    <a:gd name="T15" fmla="*/ 155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3" h="155">
                      <a:moveTo>
                        <a:pt x="229" y="155"/>
                      </a:moveTo>
                      <a:cubicBezTo>
                        <a:pt x="243" y="155"/>
                        <a:pt x="256" y="150"/>
                        <a:pt x="268" y="142"/>
                      </a:cubicBezTo>
                      <a:cubicBezTo>
                        <a:pt x="337" y="92"/>
                        <a:pt x="417" y="33"/>
                        <a:pt x="453" y="5"/>
                      </a:cubicBezTo>
                      <a:cubicBezTo>
                        <a:pt x="447" y="2"/>
                        <a:pt x="441" y="0"/>
                        <a:pt x="434" y="0"/>
                      </a:cubicBezTo>
                      <a:cubicBezTo>
                        <a:pt x="23" y="0"/>
                        <a:pt x="23" y="0"/>
                        <a:pt x="23" y="0"/>
                      </a:cubicBezTo>
                      <a:cubicBezTo>
                        <a:pt x="14" y="0"/>
                        <a:pt x="7" y="3"/>
                        <a:pt x="0" y="8"/>
                      </a:cubicBezTo>
                      <a:cubicBezTo>
                        <a:pt x="49" y="43"/>
                        <a:pt x="142" y="109"/>
                        <a:pt x="185" y="140"/>
                      </a:cubicBezTo>
                      <a:cubicBezTo>
                        <a:pt x="200" y="150"/>
                        <a:pt x="215" y="155"/>
                        <a:pt x="229" y="155"/>
                      </a:cubicBezTo>
                      <a:close/>
                    </a:path>
                  </a:pathLst>
                </a:custGeom>
                <a:grpFill/>
                <a:ln>
                  <a:noFill/>
                </a:ln>
              </p:spPr>
              <p:txBody>
                <a:bodyPr vert="horz" wrap="square" lIns="68580" tIns="34290" rIns="68580" bIns="34290" numCol="1" anchor="t" anchorCtr="0" compatLnSpc="1">
                  <a:prstTxWarp prst="textNoShape">
                    <a:avLst/>
                  </a:prstTxWarp>
                </a:bodyPr>
                <a:lstStyle/>
                <a:p>
                  <a:endParaRPr lang="en-US" sz="900"/>
                </a:p>
              </p:txBody>
            </p:sp>
            <p:sp>
              <p:nvSpPr>
                <p:cNvPr id="75" name="Freeform 74"/>
                <p:cNvSpPr>
                  <a:spLocks noEditPoints="1"/>
                </p:cNvSpPr>
                <p:nvPr/>
              </p:nvSpPr>
              <p:spPr bwMode="auto">
                <a:xfrm>
                  <a:off x="4262438" y="422275"/>
                  <a:ext cx="1827213" cy="1039813"/>
                </a:xfrm>
                <a:custGeom>
                  <a:avLst/>
                  <a:gdLst>
                    <a:gd name="T0" fmla="*/ 475 w 487"/>
                    <a:gd name="T1" fmla="*/ 205 h 277"/>
                    <a:gd name="T2" fmla="*/ 475 w 487"/>
                    <a:gd name="T3" fmla="*/ 174 h 277"/>
                    <a:gd name="T4" fmla="*/ 418 w 487"/>
                    <a:gd name="T5" fmla="*/ 174 h 277"/>
                    <a:gd name="T6" fmla="*/ 403 w 487"/>
                    <a:gd name="T7" fmla="*/ 160 h 277"/>
                    <a:gd name="T8" fmla="*/ 403 w 487"/>
                    <a:gd name="T9" fmla="*/ 158 h 277"/>
                    <a:gd name="T10" fmla="*/ 403 w 487"/>
                    <a:gd name="T11" fmla="*/ 98 h 277"/>
                    <a:gd name="T12" fmla="*/ 418 w 487"/>
                    <a:gd name="T13" fmla="*/ 82 h 277"/>
                    <a:gd name="T14" fmla="*/ 431 w 487"/>
                    <a:gd name="T15" fmla="*/ 82 h 277"/>
                    <a:gd name="T16" fmla="*/ 432 w 487"/>
                    <a:gd name="T17" fmla="*/ 82 h 277"/>
                    <a:gd name="T18" fmla="*/ 475 w 487"/>
                    <a:gd name="T19" fmla="*/ 82 h 277"/>
                    <a:gd name="T20" fmla="*/ 475 w 487"/>
                    <a:gd name="T21" fmla="*/ 51 h 277"/>
                    <a:gd name="T22" fmla="*/ 478 w 487"/>
                    <a:gd name="T23" fmla="*/ 35 h 277"/>
                    <a:gd name="T24" fmla="*/ 478 w 487"/>
                    <a:gd name="T25" fmla="*/ 34 h 277"/>
                    <a:gd name="T26" fmla="*/ 480 w 487"/>
                    <a:gd name="T27" fmla="*/ 30 h 277"/>
                    <a:gd name="T28" fmla="*/ 487 w 487"/>
                    <a:gd name="T29" fmla="*/ 25 h 277"/>
                    <a:gd name="T30" fmla="*/ 487 w 487"/>
                    <a:gd name="T31" fmla="*/ 17 h 277"/>
                    <a:gd name="T32" fmla="*/ 482 w 487"/>
                    <a:gd name="T33" fmla="*/ 0 h 277"/>
                    <a:gd name="T34" fmla="*/ 295 w 487"/>
                    <a:gd name="T35" fmla="*/ 138 h 277"/>
                    <a:gd name="T36" fmla="*/ 244 w 487"/>
                    <a:gd name="T37" fmla="*/ 155 h 277"/>
                    <a:gd name="T38" fmla="*/ 189 w 487"/>
                    <a:gd name="T39" fmla="*/ 136 h 277"/>
                    <a:gd name="T40" fmla="*/ 3 w 487"/>
                    <a:gd name="T41" fmla="*/ 4 h 277"/>
                    <a:gd name="T42" fmla="*/ 0 w 487"/>
                    <a:gd name="T43" fmla="*/ 17 h 277"/>
                    <a:gd name="T44" fmla="*/ 0 w 487"/>
                    <a:gd name="T45" fmla="*/ 239 h 277"/>
                    <a:gd name="T46" fmla="*/ 38 w 487"/>
                    <a:gd name="T47" fmla="*/ 277 h 277"/>
                    <a:gd name="T48" fmla="*/ 449 w 487"/>
                    <a:gd name="T49" fmla="*/ 277 h 277"/>
                    <a:gd name="T50" fmla="*/ 487 w 487"/>
                    <a:gd name="T51" fmla="*/ 239 h 277"/>
                    <a:gd name="T52" fmla="*/ 487 w 487"/>
                    <a:gd name="T53" fmla="*/ 231 h 277"/>
                    <a:gd name="T54" fmla="*/ 475 w 487"/>
                    <a:gd name="T55" fmla="*/ 205 h 277"/>
                    <a:gd name="T56" fmla="*/ 165 w 487"/>
                    <a:gd name="T57" fmla="*/ 158 h 277"/>
                    <a:gd name="T58" fmla="*/ 160 w 487"/>
                    <a:gd name="T59" fmla="*/ 166 h 277"/>
                    <a:gd name="T60" fmla="*/ 48 w 487"/>
                    <a:gd name="T61" fmla="*/ 247 h 277"/>
                    <a:gd name="T62" fmla="*/ 41 w 487"/>
                    <a:gd name="T63" fmla="*/ 250 h 277"/>
                    <a:gd name="T64" fmla="*/ 32 w 487"/>
                    <a:gd name="T65" fmla="*/ 245 h 277"/>
                    <a:gd name="T66" fmla="*/ 30 w 487"/>
                    <a:gd name="T67" fmla="*/ 237 h 277"/>
                    <a:gd name="T68" fmla="*/ 34 w 487"/>
                    <a:gd name="T69" fmla="*/ 230 h 277"/>
                    <a:gd name="T70" fmla="*/ 147 w 487"/>
                    <a:gd name="T71" fmla="*/ 148 h 277"/>
                    <a:gd name="T72" fmla="*/ 154 w 487"/>
                    <a:gd name="T73" fmla="*/ 146 h 277"/>
                    <a:gd name="T74" fmla="*/ 162 w 487"/>
                    <a:gd name="T75" fmla="*/ 150 h 277"/>
                    <a:gd name="T76" fmla="*/ 165 w 487"/>
                    <a:gd name="T77" fmla="*/ 158 h 277"/>
                    <a:gd name="T78" fmla="*/ 456 w 487"/>
                    <a:gd name="T79" fmla="*/ 247 h 277"/>
                    <a:gd name="T80" fmla="*/ 447 w 487"/>
                    <a:gd name="T81" fmla="*/ 251 h 277"/>
                    <a:gd name="T82" fmla="*/ 441 w 487"/>
                    <a:gd name="T83" fmla="*/ 249 h 277"/>
                    <a:gd name="T84" fmla="*/ 328 w 487"/>
                    <a:gd name="T85" fmla="*/ 167 h 277"/>
                    <a:gd name="T86" fmla="*/ 324 w 487"/>
                    <a:gd name="T87" fmla="*/ 160 h 277"/>
                    <a:gd name="T88" fmla="*/ 326 w 487"/>
                    <a:gd name="T89" fmla="*/ 152 h 277"/>
                    <a:gd name="T90" fmla="*/ 335 w 487"/>
                    <a:gd name="T91" fmla="*/ 147 h 277"/>
                    <a:gd name="T92" fmla="*/ 341 w 487"/>
                    <a:gd name="T93" fmla="*/ 150 h 277"/>
                    <a:gd name="T94" fmla="*/ 454 w 487"/>
                    <a:gd name="T95" fmla="*/ 231 h 277"/>
                    <a:gd name="T96" fmla="*/ 458 w 487"/>
                    <a:gd name="T97" fmla="*/ 239 h 277"/>
                    <a:gd name="T98" fmla="*/ 456 w 487"/>
                    <a:gd name="T99" fmla="*/ 24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7" h="277">
                      <a:moveTo>
                        <a:pt x="475" y="205"/>
                      </a:moveTo>
                      <a:cubicBezTo>
                        <a:pt x="475" y="174"/>
                        <a:pt x="475" y="174"/>
                        <a:pt x="475" y="174"/>
                      </a:cubicBezTo>
                      <a:cubicBezTo>
                        <a:pt x="418" y="174"/>
                        <a:pt x="418" y="174"/>
                        <a:pt x="418" y="174"/>
                      </a:cubicBezTo>
                      <a:cubicBezTo>
                        <a:pt x="411" y="174"/>
                        <a:pt x="405" y="168"/>
                        <a:pt x="403" y="160"/>
                      </a:cubicBezTo>
                      <a:cubicBezTo>
                        <a:pt x="403" y="160"/>
                        <a:pt x="403" y="159"/>
                        <a:pt x="403" y="158"/>
                      </a:cubicBezTo>
                      <a:cubicBezTo>
                        <a:pt x="403" y="98"/>
                        <a:pt x="403" y="98"/>
                        <a:pt x="403" y="98"/>
                      </a:cubicBezTo>
                      <a:cubicBezTo>
                        <a:pt x="403" y="89"/>
                        <a:pt x="410" y="82"/>
                        <a:pt x="418" y="82"/>
                      </a:cubicBezTo>
                      <a:cubicBezTo>
                        <a:pt x="431" y="82"/>
                        <a:pt x="431" y="82"/>
                        <a:pt x="431" y="82"/>
                      </a:cubicBezTo>
                      <a:cubicBezTo>
                        <a:pt x="431" y="82"/>
                        <a:pt x="432" y="82"/>
                        <a:pt x="432" y="82"/>
                      </a:cubicBezTo>
                      <a:cubicBezTo>
                        <a:pt x="475" y="82"/>
                        <a:pt x="475" y="82"/>
                        <a:pt x="475" y="82"/>
                      </a:cubicBezTo>
                      <a:cubicBezTo>
                        <a:pt x="475" y="51"/>
                        <a:pt x="475" y="51"/>
                        <a:pt x="475" y="51"/>
                      </a:cubicBezTo>
                      <a:cubicBezTo>
                        <a:pt x="475" y="45"/>
                        <a:pt x="476" y="39"/>
                        <a:pt x="478" y="35"/>
                      </a:cubicBezTo>
                      <a:cubicBezTo>
                        <a:pt x="478" y="34"/>
                        <a:pt x="478" y="34"/>
                        <a:pt x="478" y="34"/>
                      </a:cubicBezTo>
                      <a:cubicBezTo>
                        <a:pt x="480" y="30"/>
                        <a:pt x="480" y="30"/>
                        <a:pt x="480" y="30"/>
                      </a:cubicBezTo>
                      <a:cubicBezTo>
                        <a:pt x="482" y="28"/>
                        <a:pt x="484" y="26"/>
                        <a:pt x="487" y="25"/>
                      </a:cubicBezTo>
                      <a:cubicBezTo>
                        <a:pt x="487" y="17"/>
                        <a:pt x="487" y="17"/>
                        <a:pt x="487" y="17"/>
                      </a:cubicBezTo>
                      <a:cubicBezTo>
                        <a:pt x="487" y="11"/>
                        <a:pt x="485" y="5"/>
                        <a:pt x="482" y="0"/>
                      </a:cubicBezTo>
                      <a:cubicBezTo>
                        <a:pt x="447" y="26"/>
                        <a:pt x="366" y="87"/>
                        <a:pt x="295" y="138"/>
                      </a:cubicBezTo>
                      <a:cubicBezTo>
                        <a:pt x="280" y="149"/>
                        <a:pt x="262" y="155"/>
                        <a:pt x="244" y="155"/>
                      </a:cubicBezTo>
                      <a:cubicBezTo>
                        <a:pt x="225" y="155"/>
                        <a:pt x="207" y="149"/>
                        <a:pt x="189" y="136"/>
                      </a:cubicBezTo>
                      <a:cubicBezTo>
                        <a:pt x="145" y="106"/>
                        <a:pt x="52" y="39"/>
                        <a:pt x="3" y="4"/>
                      </a:cubicBezTo>
                      <a:cubicBezTo>
                        <a:pt x="1" y="8"/>
                        <a:pt x="0" y="13"/>
                        <a:pt x="0" y="17"/>
                      </a:cubicBezTo>
                      <a:cubicBezTo>
                        <a:pt x="0" y="239"/>
                        <a:pt x="0" y="239"/>
                        <a:pt x="0" y="239"/>
                      </a:cubicBezTo>
                      <a:cubicBezTo>
                        <a:pt x="0" y="260"/>
                        <a:pt x="17" y="277"/>
                        <a:pt x="38" y="277"/>
                      </a:cubicBezTo>
                      <a:cubicBezTo>
                        <a:pt x="449" y="277"/>
                        <a:pt x="449" y="277"/>
                        <a:pt x="449" y="277"/>
                      </a:cubicBezTo>
                      <a:cubicBezTo>
                        <a:pt x="470" y="277"/>
                        <a:pt x="487" y="260"/>
                        <a:pt x="487" y="239"/>
                      </a:cubicBezTo>
                      <a:cubicBezTo>
                        <a:pt x="487" y="231"/>
                        <a:pt x="487" y="231"/>
                        <a:pt x="487" y="231"/>
                      </a:cubicBezTo>
                      <a:cubicBezTo>
                        <a:pt x="481" y="229"/>
                        <a:pt x="475" y="222"/>
                        <a:pt x="475" y="205"/>
                      </a:cubicBezTo>
                      <a:close/>
                      <a:moveTo>
                        <a:pt x="165" y="158"/>
                      </a:moveTo>
                      <a:cubicBezTo>
                        <a:pt x="164" y="161"/>
                        <a:pt x="163" y="164"/>
                        <a:pt x="160" y="166"/>
                      </a:cubicBezTo>
                      <a:cubicBezTo>
                        <a:pt x="48" y="247"/>
                        <a:pt x="48" y="247"/>
                        <a:pt x="48" y="247"/>
                      </a:cubicBezTo>
                      <a:cubicBezTo>
                        <a:pt x="46" y="249"/>
                        <a:pt x="44" y="250"/>
                        <a:pt x="41" y="250"/>
                      </a:cubicBezTo>
                      <a:cubicBezTo>
                        <a:pt x="38" y="250"/>
                        <a:pt x="34" y="248"/>
                        <a:pt x="32" y="245"/>
                      </a:cubicBezTo>
                      <a:cubicBezTo>
                        <a:pt x="30" y="243"/>
                        <a:pt x="30" y="240"/>
                        <a:pt x="30" y="237"/>
                      </a:cubicBezTo>
                      <a:cubicBezTo>
                        <a:pt x="31" y="234"/>
                        <a:pt x="32" y="231"/>
                        <a:pt x="34" y="230"/>
                      </a:cubicBezTo>
                      <a:cubicBezTo>
                        <a:pt x="147" y="148"/>
                        <a:pt x="147" y="148"/>
                        <a:pt x="147" y="148"/>
                      </a:cubicBezTo>
                      <a:cubicBezTo>
                        <a:pt x="149" y="146"/>
                        <a:pt x="151" y="146"/>
                        <a:pt x="154" y="146"/>
                      </a:cubicBezTo>
                      <a:cubicBezTo>
                        <a:pt x="157" y="146"/>
                        <a:pt x="160" y="147"/>
                        <a:pt x="162" y="150"/>
                      </a:cubicBezTo>
                      <a:cubicBezTo>
                        <a:pt x="164" y="153"/>
                        <a:pt x="165" y="155"/>
                        <a:pt x="165" y="158"/>
                      </a:cubicBezTo>
                      <a:close/>
                      <a:moveTo>
                        <a:pt x="456" y="247"/>
                      </a:moveTo>
                      <a:cubicBezTo>
                        <a:pt x="454" y="250"/>
                        <a:pt x="451" y="251"/>
                        <a:pt x="447" y="251"/>
                      </a:cubicBezTo>
                      <a:cubicBezTo>
                        <a:pt x="445" y="251"/>
                        <a:pt x="442" y="251"/>
                        <a:pt x="441" y="249"/>
                      </a:cubicBezTo>
                      <a:cubicBezTo>
                        <a:pt x="328" y="167"/>
                        <a:pt x="328" y="167"/>
                        <a:pt x="328" y="167"/>
                      </a:cubicBezTo>
                      <a:cubicBezTo>
                        <a:pt x="326" y="166"/>
                        <a:pt x="324" y="163"/>
                        <a:pt x="324" y="160"/>
                      </a:cubicBezTo>
                      <a:cubicBezTo>
                        <a:pt x="323" y="157"/>
                        <a:pt x="324" y="154"/>
                        <a:pt x="326" y="152"/>
                      </a:cubicBezTo>
                      <a:cubicBezTo>
                        <a:pt x="328" y="149"/>
                        <a:pt x="331" y="147"/>
                        <a:pt x="335" y="147"/>
                      </a:cubicBezTo>
                      <a:cubicBezTo>
                        <a:pt x="337" y="147"/>
                        <a:pt x="340" y="148"/>
                        <a:pt x="341" y="150"/>
                      </a:cubicBezTo>
                      <a:cubicBezTo>
                        <a:pt x="454" y="231"/>
                        <a:pt x="454" y="231"/>
                        <a:pt x="454" y="231"/>
                      </a:cubicBezTo>
                      <a:cubicBezTo>
                        <a:pt x="456" y="233"/>
                        <a:pt x="458" y="236"/>
                        <a:pt x="458" y="239"/>
                      </a:cubicBezTo>
                      <a:cubicBezTo>
                        <a:pt x="459" y="242"/>
                        <a:pt x="458" y="245"/>
                        <a:pt x="456" y="247"/>
                      </a:cubicBezTo>
                      <a:close/>
                    </a:path>
                  </a:pathLst>
                </a:custGeom>
                <a:grpFill/>
                <a:ln>
                  <a:noFill/>
                </a:ln>
              </p:spPr>
              <p:txBody>
                <a:bodyPr vert="horz" wrap="square" lIns="68580" tIns="34290" rIns="68580" bIns="34290" numCol="1" anchor="t" anchorCtr="0" compatLnSpc="1">
                  <a:prstTxWarp prst="textNoShape">
                    <a:avLst/>
                  </a:prstTxWarp>
                </a:bodyPr>
                <a:lstStyle/>
                <a:p>
                  <a:endParaRPr lang="en-US" sz="900"/>
                </a:p>
              </p:txBody>
            </p:sp>
            <p:sp>
              <p:nvSpPr>
                <p:cNvPr id="76" name="Freeform 75"/>
                <p:cNvSpPr>
                  <a:spLocks/>
                </p:cNvSpPr>
                <p:nvPr/>
              </p:nvSpPr>
              <p:spPr bwMode="auto">
                <a:xfrm>
                  <a:off x="5827019" y="538164"/>
                  <a:ext cx="882650" cy="728664"/>
                </a:xfrm>
                <a:custGeom>
                  <a:avLst/>
                  <a:gdLst>
                    <a:gd name="T0" fmla="*/ 72 w 235"/>
                    <a:gd name="T1" fmla="*/ 174 h 194"/>
                    <a:gd name="T2" fmla="*/ 72 w 235"/>
                    <a:gd name="T3" fmla="*/ 135 h 194"/>
                    <a:gd name="T4" fmla="*/ 7 w 235"/>
                    <a:gd name="T5" fmla="*/ 135 h 194"/>
                    <a:gd name="T6" fmla="*/ 0 w 235"/>
                    <a:gd name="T7" fmla="*/ 128 h 194"/>
                    <a:gd name="T8" fmla="*/ 0 w 235"/>
                    <a:gd name="T9" fmla="*/ 127 h 194"/>
                    <a:gd name="T10" fmla="*/ 0 w 235"/>
                    <a:gd name="T11" fmla="*/ 67 h 194"/>
                    <a:gd name="T12" fmla="*/ 7 w 235"/>
                    <a:gd name="T13" fmla="*/ 59 h 194"/>
                    <a:gd name="T14" fmla="*/ 20 w 235"/>
                    <a:gd name="T15" fmla="*/ 59 h 194"/>
                    <a:gd name="T16" fmla="*/ 21 w 235"/>
                    <a:gd name="T17" fmla="*/ 59 h 194"/>
                    <a:gd name="T18" fmla="*/ 72 w 235"/>
                    <a:gd name="T19" fmla="*/ 59 h 194"/>
                    <a:gd name="T20" fmla="*/ 72 w 235"/>
                    <a:gd name="T21" fmla="*/ 46 h 194"/>
                    <a:gd name="T22" fmla="*/ 72 w 235"/>
                    <a:gd name="T23" fmla="*/ 20 h 194"/>
                    <a:gd name="T24" fmla="*/ 74 w 235"/>
                    <a:gd name="T25" fmla="*/ 7 h 194"/>
                    <a:gd name="T26" fmla="*/ 76 w 235"/>
                    <a:gd name="T27" fmla="*/ 4 h 194"/>
                    <a:gd name="T28" fmla="*/ 84 w 235"/>
                    <a:gd name="T29" fmla="*/ 0 h 194"/>
                    <a:gd name="T30" fmla="*/ 97 w 235"/>
                    <a:gd name="T31" fmla="*/ 4 h 194"/>
                    <a:gd name="T32" fmla="*/ 118 w 235"/>
                    <a:gd name="T33" fmla="*/ 17 h 194"/>
                    <a:gd name="T34" fmla="*/ 138 w 235"/>
                    <a:gd name="T35" fmla="*/ 29 h 194"/>
                    <a:gd name="T36" fmla="*/ 142 w 235"/>
                    <a:gd name="T37" fmla="*/ 32 h 194"/>
                    <a:gd name="T38" fmla="*/ 187 w 235"/>
                    <a:gd name="T39" fmla="*/ 59 h 194"/>
                    <a:gd name="T40" fmla="*/ 202 w 235"/>
                    <a:gd name="T41" fmla="*/ 68 h 194"/>
                    <a:gd name="T42" fmla="*/ 223 w 235"/>
                    <a:gd name="T43" fmla="*/ 81 h 194"/>
                    <a:gd name="T44" fmla="*/ 235 w 235"/>
                    <a:gd name="T45" fmla="*/ 97 h 194"/>
                    <a:gd name="T46" fmla="*/ 223 w 235"/>
                    <a:gd name="T47" fmla="*/ 113 h 194"/>
                    <a:gd name="T48" fmla="*/ 202 w 235"/>
                    <a:gd name="T49" fmla="*/ 126 h 194"/>
                    <a:gd name="T50" fmla="*/ 118 w 235"/>
                    <a:gd name="T51" fmla="*/ 177 h 194"/>
                    <a:gd name="T52" fmla="*/ 97 w 235"/>
                    <a:gd name="T53" fmla="*/ 190 h 194"/>
                    <a:gd name="T54" fmla="*/ 84 w 235"/>
                    <a:gd name="T55" fmla="*/ 194 h 194"/>
                    <a:gd name="T56" fmla="*/ 72 w 235"/>
                    <a:gd name="T57" fmla="*/ 17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5" h="194">
                      <a:moveTo>
                        <a:pt x="72" y="174"/>
                      </a:moveTo>
                      <a:cubicBezTo>
                        <a:pt x="72" y="135"/>
                        <a:pt x="72" y="135"/>
                        <a:pt x="72" y="135"/>
                      </a:cubicBezTo>
                      <a:cubicBezTo>
                        <a:pt x="7" y="135"/>
                        <a:pt x="7" y="135"/>
                        <a:pt x="7" y="135"/>
                      </a:cubicBezTo>
                      <a:cubicBezTo>
                        <a:pt x="4" y="135"/>
                        <a:pt x="1" y="132"/>
                        <a:pt x="0" y="128"/>
                      </a:cubicBezTo>
                      <a:cubicBezTo>
                        <a:pt x="0" y="128"/>
                        <a:pt x="0" y="127"/>
                        <a:pt x="0" y="127"/>
                      </a:cubicBezTo>
                      <a:cubicBezTo>
                        <a:pt x="0" y="67"/>
                        <a:pt x="0" y="67"/>
                        <a:pt x="0" y="67"/>
                      </a:cubicBezTo>
                      <a:cubicBezTo>
                        <a:pt x="0" y="63"/>
                        <a:pt x="3" y="59"/>
                        <a:pt x="7" y="59"/>
                      </a:cubicBezTo>
                      <a:cubicBezTo>
                        <a:pt x="20" y="59"/>
                        <a:pt x="20" y="59"/>
                        <a:pt x="20" y="59"/>
                      </a:cubicBezTo>
                      <a:cubicBezTo>
                        <a:pt x="21" y="59"/>
                        <a:pt x="21" y="59"/>
                        <a:pt x="21" y="59"/>
                      </a:cubicBezTo>
                      <a:cubicBezTo>
                        <a:pt x="72" y="59"/>
                        <a:pt x="72" y="59"/>
                        <a:pt x="72" y="59"/>
                      </a:cubicBezTo>
                      <a:cubicBezTo>
                        <a:pt x="72" y="46"/>
                        <a:pt x="72" y="46"/>
                        <a:pt x="72" y="46"/>
                      </a:cubicBezTo>
                      <a:cubicBezTo>
                        <a:pt x="72" y="20"/>
                        <a:pt x="72" y="20"/>
                        <a:pt x="72" y="20"/>
                      </a:cubicBezTo>
                      <a:cubicBezTo>
                        <a:pt x="72" y="15"/>
                        <a:pt x="73" y="10"/>
                        <a:pt x="74" y="7"/>
                      </a:cubicBezTo>
                      <a:cubicBezTo>
                        <a:pt x="76" y="4"/>
                        <a:pt x="76" y="4"/>
                        <a:pt x="76" y="4"/>
                      </a:cubicBezTo>
                      <a:cubicBezTo>
                        <a:pt x="78" y="1"/>
                        <a:pt x="80" y="0"/>
                        <a:pt x="84" y="0"/>
                      </a:cubicBezTo>
                      <a:cubicBezTo>
                        <a:pt x="88" y="0"/>
                        <a:pt x="92" y="1"/>
                        <a:pt x="97" y="4"/>
                      </a:cubicBezTo>
                      <a:cubicBezTo>
                        <a:pt x="118" y="17"/>
                        <a:pt x="118" y="17"/>
                        <a:pt x="118" y="17"/>
                      </a:cubicBezTo>
                      <a:cubicBezTo>
                        <a:pt x="124" y="21"/>
                        <a:pt x="131" y="25"/>
                        <a:pt x="138" y="29"/>
                      </a:cubicBezTo>
                      <a:cubicBezTo>
                        <a:pt x="142" y="32"/>
                        <a:pt x="142" y="32"/>
                        <a:pt x="142" y="32"/>
                      </a:cubicBezTo>
                      <a:cubicBezTo>
                        <a:pt x="157" y="41"/>
                        <a:pt x="173" y="50"/>
                        <a:pt x="187" y="59"/>
                      </a:cubicBezTo>
                      <a:cubicBezTo>
                        <a:pt x="192" y="62"/>
                        <a:pt x="197" y="65"/>
                        <a:pt x="202" y="68"/>
                      </a:cubicBezTo>
                      <a:cubicBezTo>
                        <a:pt x="223" y="81"/>
                        <a:pt x="223" y="81"/>
                        <a:pt x="223" y="81"/>
                      </a:cubicBezTo>
                      <a:cubicBezTo>
                        <a:pt x="231" y="86"/>
                        <a:pt x="235" y="91"/>
                        <a:pt x="235" y="97"/>
                      </a:cubicBezTo>
                      <a:cubicBezTo>
                        <a:pt x="235" y="103"/>
                        <a:pt x="231" y="108"/>
                        <a:pt x="223" y="113"/>
                      </a:cubicBezTo>
                      <a:cubicBezTo>
                        <a:pt x="202" y="126"/>
                        <a:pt x="202" y="126"/>
                        <a:pt x="202" y="126"/>
                      </a:cubicBezTo>
                      <a:cubicBezTo>
                        <a:pt x="179" y="140"/>
                        <a:pt x="141" y="163"/>
                        <a:pt x="118" y="177"/>
                      </a:cubicBezTo>
                      <a:cubicBezTo>
                        <a:pt x="97" y="190"/>
                        <a:pt x="97" y="190"/>
                        <a:pt x="97" y="190"/>
                      </a:cubicBezTo>
                      <a:cubicBezTo>
                        <a:pt x="91" y="194"/>
                        <a:pt x="87" y="194"/>
                        <a:pt x="84" y="194"/>
                      </a:cubicBezTo>
                      <a:cubicBezTo>
                        <a:pt x="76" y="194"/>
                        <a:pt x="72" y="187"/>
                        <a:pt x="72" y="174"/>
                      </a:cubicBezTo>
                      <a:close/>
                    </a:path>
                  </a:pathLst>
                </a:custGeom>
                <a:grpFill/>
                <a:ln>
                  <a:noFill/>
                </a:ln>
              </p:spPr>
              <p:txBody>
                <a:bodyPr vert="horz" wrap="square" lIns="68580" tIns="34290" rIns="68580" bIns="34290" numCol="1" anchor="t" anchorCtr="0" compatLnSpc="1">
                  <a:prstTxWarp prst="textNoShape">
                    <a:avLst/>
                  </a:prstTxWarp>
                </a:bodyPr>
                <a:lstStyle/>
                <a:p>
                  <a:endParaRPr lang="en-US" sz="900"/>
                </a:p>
              </p:txBody>
            </p:sp>
          </p:grpSp>
        </p:grpSp>
        <p:grpSp>
          <p:nvGrpSpPr>
            <p:cNvPr id="77" name="Group 76"/>
            <p:cNvGrpSpPr/>
            <p:nvPr/>
          </p:nvGrpSpPr>
          <p:grpSpPr>
            <a:xfrm>
              <a:off x="3896564" y="1831238"/>
              <a:ext cx="1031502" cy="1031502"/>
              <a:chOff x="7857111" y="6746529"/>
              <a:chExt cx="1005840" cy="1005840"/>
            </a:xfrm>
          </p:grpSpPr>
          <p:sp>
            <p:nvSpPr>
              <p:cNvPr id="78" name="Oval 77"/>
              <p:cNvSpPr/>
              <p:nvPr/>
            </p:nvSpPr>
            <p:spPr>
              <a:xfrm>
                <a:off x="7857111" y="6746529"/>
                <a:ext cx="1005840" cy="1005840"/>
              </a:xfrm>
              <a:prstGeom prst="ellipse">
                <a:avLst/>
              </a:prstGeom>
              <a:solidFill>
                <a:srgbClr val="000000">
                  <a:alpha val="74902"/>
                </a:srgbClr>
              </a:solidFill>
              <a:ln w="19050">
                <a:solidFill>
                  <a:srgbClr val="D56D23"/>
                </a:solidFill>
                <a:miter lim="800000"/>
                <a:headEnd/>
                <a:tailEnd/>
              </a:ln>
              <a:effectLst/>
            </p:spPr>
            <p:txBody>
              <a:bodyPr wrap="square" tIns="68580" bIns="68580" rtlCol="0" anchor="t">
                <a:prstTxWarp prst="textNoShape">
                  <a:avLst/>
                </a:prstTxWarp>
                <a:noAutofit/>
              </a:bodyPr>
              <a:lstStyle/>
              <a:p>
                <a:pPr algn="ctr"/>
                <a:endParaRPr lang="en-US" sz="900" kern="0" dirty="0">
                  <a:solidFill>
                    <a:prstClr val="white"/>
                  </a:solidFill>
                </a:endParaRPr>
              </a:p>
            </p:txBody>
          </p:sp>
          <p:sp>
            <p:nvSpPr>
              <p:cNvPr id="79" name="TextBox 78"/>
              <p:cNvSpPr txBox="1"/>
              <p:nvPr/>
            </p:nvSpPr>
            <p:spPr>
              <a:xfrm>
                <a:off x="7935228" y="6960776"/>
                <a:ext cx="845258" cy="100040"/>
              </a:xfrm>
              <a:prstGeom prst="rect">
                <a:avLst/>
              </a:prstGeom>
              <a:noFill/>
            </p:spPr>
            <p:txBody>
              <a:bodyPr wrap="square" lIns="0" tIns="0" rIns="0" bIns="0" rtlCol="0">
                <a:spAutoFit/>
              </a:bodyPr>
              <a:lstStyle/>
              <a:p>
                <a:pPr algn="ctr">
                  <a:lnSpc>
                    <a:spcPts val="825"/>
                  </a:lnSpc>
                </a:pPr>
                <a:r>
                  <a:rPr lang="en-US" sz="900" b="1" kern="0" dirty="0">
                    <a:solidFill>
                      <a:prstClr val="white"/>
                    </a:solidFill>
                  </a:rPr>
                  <a:t>Analysis</a:t>
                </a:r>
                <a:endParaRPr lang="en-US" sz="900" b="1" dirty="0">
                  <a:solidFill>
                    <a:srgbClr val="231F20"/>
                  </a:solidFill>
                </a:endParaRPr>
              </a:p>
            </p:txBody>
          </p:sp>
          <p:grpSp>
            <p:nvGrpSpPr>
              <p:cNvPr id="80" name="Group 79"/>
              <p:cNvGrpSpPr>
                <a:grpSpLocks noChangeAspect="1"/>
              </p:cNvGrpSpPr>
              <p:nvPr/>
            </p:nvGrpSpPr>
            <p:grpSpPr>
              <a:xfrm>
                <a:off x="8127730" y="7168442"/>
                <a:ext cx="460253" cy="365760"/>
                <a:chOff x="5219700" y="-182563"/>
                <a:chExt cx="1511300" cy="1282701"/>
              </a:xfrm>
              <a:solidFill>
                <a:schemeClr val="bg1"/>
              </a:solidFill>
            </p:grpSpPr>
            <p:sp>
              <p:nvSpPr>
                <p:cNvPr id="81" name="Freeform 99"/>
                <p:cNvSpPr>
                  <a:spLocks/>
                </p:cNvSpPr>
                <p:nvPr/>
              </p:nvSpPr>
              <p:spPr bwMode="auto">
                <a:xfrm>
                  <a:off x="5219700" y="1055688"/>
                  <a:ext cx="1511300" cy="44450"/>
                </a:xfrm>
                <a:custGeom>
                  <a:avLst/>
                  <a:gdLst>
                    <a:gd name="T0" fmla="*/ 6 w 403"/>
                    <a:gd name="T1" fmla="*/ 12 h 12"/>
                    <a:gd name="T2" fmla="*/ 0 w 403"/>
                    <a:gd name="T3" fmla="*/ 6 h 12"/>
                    <a:gd name="T4" fmla="*/ 6 w 403"/>
                    <a:gd name="T5" fmla="*/ 0 h 12"/>
                    <a:gd name="T6" fmla="*/ 396 w 403"/>
                    <a:gd name="T7" fmla="*/ 0 h 12"/>
                    <a:gd name="T8" fmla="*/ 403 w 403"/>
                    <a:gd name="T9" fmla="*/ 6 h 12"/>
                    <a:gd name="T10" fmla="*/ 396 w 403"/>
                    <a:gd name="T11" fmla="*/ 12 h 12"/>
                    <a:gd name="T12" fmla="*/ 6 w 403"/>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403" h="12">
                      <a:moveTo>
                        <a:pt x="6" y="12"/>
                      </a:moveTo>
                      <a:cubicBezTo>
                        <a:pt x="3" y="12"/>
                        <a:pt x="0" y="9"/>
                        <a:pt x="0" y="6"/>
                      </a:cubicBezTo>
                      <a:cubicBezTo>
                        <a:pt x="0" y="3"/>
                        <a:pt x="3" y="0"/>
                        <a:pt x="6" y="0"/>
                      </a:cubicBezTo>
                      <a:cubicBezTo>
                        <a:pt x="396" y="0"/>
                        <a:pt x="396" y="0"/>
                        <a:pt x="396" y="0"/>
                      </a:cubicBezTo>
                      <a:cubicBezTo>
                        <a:pt x="400" y="0"/>
                        <a:pt x="403" y="3"/>
                        <a:pt x="403" y="6"/>
                      </a:cubicBezTo>
                      <a:cubicBezTo>
                        <a:pt x="403" y="9"/>
                        <a:pt x="400" y="12"/>
                        <a:pt x="396" y="12"/>
                      </a:cubicBezTo>
                      <a:lnTo>
                        <a:pt x="6" y="1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900"/>
                </a:p>
              </p:txBody>
            </p:sp>
            <p:sp>
              <p:nvSpPr>
                <p:cNvPr id="82" name="Rectangle 100"/>
                <p:cNvSpPr>
                  <a:spLocks noChangeArrowheads="1"/>
                </p:cNvSpPr>
                <p:nvPr/>
              </p:nvSpPr>
              <p:spPr bwMode="auto">
                <a:xfrm>
                  <a:off x="5407025" y="546100"/>
                  <a:ext cx="217488" cy="38893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900"/>
                </a:p>
              </p:txBody>
            </p:sp>
            <p:sp>
              <p:nvSpPr>
                <p:cNvPr id="83" name="Rectangle 101"/>
                <p:cNvSpPr>
                  <a:spLocks noChangeArrowheads="1"/>
                </p:cNvSpPr>
                <p:nvPr/>
              </p:nvSpPr>
              <p:spPr bwMode="auto">
                <a:xfrm>
                  <a:off x="5732463" y="271462"/>
                  <a:ext cx="217488" cy="663576"/>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900"/>
                </a:p>
              </p:txBody>
            </p:sp>
            <p:sp>
              <p:nvSpPr>
                <p:cNvPr id="84" name="Rectangle 102"/>
                <p:cNvSpPr>
                  <a:spLocks noChangeArrowheads="1"/>
                </p:cNvSpPr>
                <p:nvPr/>
              </p:nvSpPr>
              <p:spPr bwMode="auto">
                <a:xfrm>
                  <a:off x="6040438" y="58737"/>
                  <a:ext cx="217488" cy="876301"/>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900"/>
                </a:p>
              </p:txBody>
            </p:sp>
            <p:sp>
              <p:nvSpPr>
                <p:cNvPr id="85" name="Rectangle 103"/>
                <p:cNvSpPr>
                  <a:spLocks noChangeArrowheads="1"/>
                </p:cNvSpPr>
                <p:nvPr/>
              </p:nvSpPr>
              <p:spPr bwMode="auto">
                <a:xfrm>
                  <a:off x="6367463" y="-182563"/>
                  <a:ext cx="217488" cy="1117601"/>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900"/>
                </a:p>
              </p:txBody>
            </p:sp>
          </p:grpSp>
        </p:grpSp>
        <p:grpSp>
          <p:nvGrpSpPr>
            <p:cNvPr id="86" name="Group 85"/>
            <p:cNvGrpSpPr/>
            <p:nvPr/>
          </p:nvGrpSpPr>
          <p:grpSpPr>
            <a:xfrm>
              <a:off x="6616211" y="1832557"/>
              <a:ext cx="1031502" cy="1031502"/>
              <a:chOff x="7318396" y="2133600"/>
              <a:chExt cx="1005840" cy="1005840"/>
            </a:xfrm>
          </p:grpSpPr>
          <p:sp>
            <p:nvSpPr>
              <p:cNvPr id="87" name="Oval 86"/>
              <p:cNvSpPr/>
              <p:nvPr/>
            </p:nvSpPr>
            <p:spPr>
              <a:xfrm>
                <a:off x="7318396" y="2133600"/>
                <a:ext cx="1005840" cy="1005840"/>
              </a:xfrm>
              <a:prstGeom prst="ellipse">
                <a:avLst/>
              </a:prstGeom>
              <a:solidFill>
                <a:srgbClr val="000000">
                  <a:alpha val="74902"/>
                </a:srgbClr>
              </a:solidFill>
              <a:ln w="19050">
                <a:solidFill>
                  <a:srgbClr val="D56D23"/>
                </a:solidFill>
                <a:miter lim="800000"/>
                <a:headEnd/>
                <a:tailEnd/>
              </a:ln>
              <a:effectLst/>
            </p:spPr>
            <p:txBody>
              <a:bodyPr wrap="square" tIns="68580" bIns="68580" rtlCol="0" anchor="t">
                <a:prstTxWarp prst="textNoShape">
                  <a:avLst/>
                </a:prstTxWarp>
                <a:noAutofit/>
              </a:bodyPr>
              <a:lstStyle/>
              <a:p>
                <a:pPr algn="ctr"/>
                <a:endParaRPr lang="en-US" sz="900" kern="0" dirty="0">
                  <a:solidFill>
                    <a:prstClr val="white"/>
                  </a:solidFill>
                </a:endParaRPr>
              </a:p>
            </p:txBody>
          </p:sp>
          <p:sp>
            <p:nvSpPr>
              <p:cNvPr id="88" name="TextBox 87"/>
              <p:cNvSpPr txBox="1"/>
              <p:nvPr/>
            </p:nvSpPr>
            <p:spPr>
              <a:xfrm>
                <a:off x="7344793" y="2405892"/>
                <a:ext cx="953046" cy="100040"/>
              </a:xfrm>
              <a:prstGeom prst="rect">
                <a:avLst/>
              </a:prstGeom>
              <a:noFill/>
            </p:spPr>
            <p:txBody>
              <a:bodyPr wrap="square" lIns="0" tIns="0" rIns="0" bIns="0" rtlCol="0">
                <a:spAutoFit/>
              </a:bodyPr>
              <a:lstStyle/>
              <a:p>
                <a:pPr algn="ctr">
                  <a:lnSpc>
                    <a:spcPts val="825"/>
                  </a:lnSpc>
                </a:pPr>
                <a:r>
                  <a:rPr lang="en-US" sz="900" b="1" kern="0" dirty="0">
                    <a:solidFill>
                      <a:prstClr val="white"/>
                    </a:solidFill>
                  </a:rPr>
                  <a:t>Segmentation</a:t>
                </a:r>
                <a:endParaRPr lang="en-US" sz="900" b="1" dirty="0">
                  <a:solidFill>
                    <a:srgbClr val="231F20"/>
                  </a:solidFill>
                </a:endParaRPr>
              </a:p>
            </p:txBody>
          </p:sp>
          <p:sp>
            <p:nvSpPr>
              <p:cNvPr id="89" name="Freeform 205"/>
              <p:cNvSpPr>
                <a:spLocks noChangeAspect="1" noEditPoints="1"/>
              </p:cNvSpPr>
              <p:nvPr/>
            </p:nvSpPr>
            <p:spPr bwMode="auto">
              <a:xfrm>
                <a:off x="7560893" y="2649645"/>
                <a:ext cx="520846" cy="349467"/>
              </a:xfrm>
              <a:custGeom>
                <a:avLst/>
                <a:gdLst>
                  <a:gd name="T0" fmla="*/ 148 w 551"/>
                  <a:gd name="T1" fmla="*/ 35 h 395"/>
                  <a:gd name="T2" fmla="*/ 48 w 551"/>
                  <a:gd name="T3" fmla="*/ 55 h 395"/>
                  <a:gd name="T4" fmla="*/ 61 w 551"/>
                  <a:gd name="T5" fmla="*/ 151 h 395"/>
                  <a:gd name="T6" fmla="*/ 77 w 551"/>
                  <a:gd name="T7" fmla="*/ 148 h 395"/>
                  <a:gd name="T8" fmla="*/ 117 w 551"/>
                  <a:gd name="T9" fmla="*/ 158 h 395"/>
                  <a:gd name="T10" fmla="*/ 136 w 551"/>
                  <a:gd name="T11" fmla="*/ 158 h 395"/>
                  <a:gd name="T12" fmla="*/ 183 w 551"/>
                  <a:gd name="T13" fmla="*/ 170 h 395"/>
                  <a:gd name="T14" fmla="*/ 143 w 551"/>
                  <a:gd name="T15" fmla="*/ 113 h 395"/>
                  <a:gd name="T16" fmla="*/ 113 w 551"/>
                  <a:gd name="T17" fmla="*/ 151 h 395"/>
                  <a:gd name="T18" fmla="*/ 66 w 551"/>
                  <a:gd name="T19" fmla="*/ 105 h 395"/>
                  <a:gd name="T20" fmla="*/ 125 w 551"/>
                  <a:gd name="T21" fmla="*/ 68 h 395"/>
                  <a:gd name="T22" fmla="*/ 142 w 551"/>
                  <a:gd name="T23" fmla="*/ 81 h 395"/>
                  <a:gd name="T24" fmla="*/ 194 w 551"/>
                  <a:gd name="T25" fmla="*/ 195 h 395"/>
                  <a:gd name="T26" fmla="*/ 165 w 551"/>
                  <a:gd name="T27" fmla="*/ 204 h 395"/>
                  <a:gd name="T28" fmla="*/ 93 w 551"/>
                  <a:gd name="T29" fmla="*/ 196 h 395"/>
                  <a:gd name="T30" fmla="*/ 19 w 551"/>
                  <a:gd name="T31" fmla="*/ 194 h 395"/>
                  <a:gd name="T32" fmla="*/ 160 w 551"/>
                  <a:gd name="T33" fmla="*/ 218 h 395"/>
                  <a:gd name="T34" fmla="*/ 500 w 551"/>
                  <a:gd name="T35" fmla="*/ 55 h 395"/>
                  <a:gd name="T36" fmla="*/ 427 w 551"/>
                  <a:gd name="T37" fmla="*/ 21 h 395"/>
                  <a:gd name="T38" fmla="*/ 365 w 551"/>
                  <a:gd name="T39" fmla="*/ 170 h 395"/>
                  <a:gd name="T40" fmla="*/ 413 w 551"/>
                  <a:gd name="T41" fmla="*/ 158 h 395"/>
                  <a:gd name="T42" fmla="*/ 431 w 551"/>
                  <a:gd name="T43" fmla="*/ 158 h 395"/>
                  <a:gd name="T44" fmla="*/ 471 w 551"/>
                  <a:gd name="T45" fmla="*/ 148 h 395"/>
                  <a:gd name="T46" fmla="*/ 487 w 551"/>
                  <a:gd name="T47" fmla="*/ 151 h 395"/>
                  <a:gd name="T48" fmla="*/ 490 w 551"/>
                  <a:gd name="T49" fmla="*/ 95 h 395"/>
                  <a:gd name="T50" fmla="*/ 476 w 551"/>
                  <a:gd name="T51" fmla="*/ 128 h 395"/>
                  <a:gd name="T52" fmla="*/ 411 w 551"/>
                  <a:gd name="T53" fmla="*/ 128 h 395"/>
                  <a:gd name="T54" fmla="*/ 428 w 551"/>
                  <a:gd name="T55" fmla="*/ 84 h 395"/>
                  <a:gd name="T56" fmla="*/ 478 w 551"/>
                  <a:gd name="T57" fmla="*/ 82 h 395"/>
                  <a:gd name="T58" fmla="*/ 490 w 551"/>
                  <a:gd name="T59" fmla="*/ 95 h 395"/>
                  <a:gd name="T60" fmla="*/ 504 w 551"/>
                  <a:gd name="T61" fmla="*/ 204 h 395"/>
                  <a:gd name="T62" fmla="*/ 432 w 551"/>
                  <a:gd name="T63" fmla="*/ 196 h 395"/>
                  <a:gd name="T64" fmla="*/ 358 w 551"/>
                  <a:gd name="T65" fmla="*/ 194 h 395"/>
                  <a:gd name="T66" fmla="*/ 407 w 551"/>
                  <a:gd name="T67" fmla="*/ 317 h 395"/>
                  <a:gd name="T68" fmla="*/ 400 w 551"/>
                  <a:gd name="T69" fmla="*/ 314 h 395"/>
                  <a:gd name="T70" fmla="*/ 308 w 551"/>
                  <a:gd name="T71" fmla="*/ 185 h 395"/>
                  <a:gd name="T72" fmla="*/ 234 w 551"/>
                  <a:gd name="T73" fmla="*/ 185 h 395"/>
                  <a:gd name="T74" fmla="*/ 143 w 551"/>
                  <a:gd name="T75" fmla="*/ 317 h 395"/>
                  <a:gd name="T76" fmla="*/ 400 w 551"/>
                  <a:gd name="T77" fmla="*/ 314 h 395"/>
                  <a:gd name="T78" fmla="*/ 328 w 551"/>
                  <a:gd name="T79" fmla="*/ 56 h 395"/>
                  <a:gd name="T80" fmla="*/ 297 w 551"/>
                  <a:gd name="T81" fmla="*/ 28 h 395"/>
                  <a:gd name="T82" fmla="*/ 286 w 551"/>
                  <a:gd name="T83" fmla="*/ 3 h 395"/>
                  <a:gd name="T84" fmla="*/ 248 w 551"/>
                  <a:gd name="T85" fmla="*/ 12 h 395"/>
                  <a:gd name="T86" fmla="*/ 224 w 551"/>
                  <a:gd name="T87" fmla="*/ 41 h 395"/>
                  <a:gd name="T88" fmla="*/ 216 w 551"/>
                  <a:gd name="T89" fmla="*/ 66 h 395"/>
                  <a:gd name="T90" fmla="*/ 218 w 551"/>
                  <a:gd name="T91" fmla="*/ 105 h 395"/>
                  <a:gd name="T92" fmla="*/ 223 w 551"/>
                  <a:gd name="T93" fmla="*/ 138 h 395"/>
                  <a:gd name="T94" fmla="*/ 283 w 551"/>
                  <a:gd name="T95" fmla="*/ 186 h 395"/>
                  <a:gd name="T96" fmla="*/ 324 w 551"/>
                  <a:gd name="T97" fmla="*/ 135 h 395"/>
                  <a:gd name="T98" fmla="*/ 324 w 551"/>
                  <a:gd name="T99" fmla="*/ 104 h 395"/>
                  <a:gd name="T100" fmla="*/ 328 w 551"/>
                  <a:gd name="T101" fmla="*/ 78 h 395"/>
                  <a:gd name="T102" fmla="*/ 309 w 551"/>
                  <a:gd name="T103" fmla="*/ 145 h 395"/>
                  <a:gd name="T104" fmla="*/ 224 w 551"/>
                  <a:gd name="T105" fmla="*/ 105 h 395"/>
                  <a:gd name="T106" fmla="*/ 245 w 551"/>
                  <a:gd name="T107" fmla="*/ 83 h 395"/>
                  <a:gd name="T108" fmla="*/ 319 w 551"/>
                  <a:gd name="T109" fmla="*/ 10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51" h="395">
                    <a:moveTo>
                      <a:pt x="165" y="75"/>
                    </a:moveTo>
                    <a:cubicBezTo>
                      <a:pt x="164" y="68"/>
                      <a:pt x="163" y="62"/>
                      <a:pt x="161" y="55"/>
                    </a:cubicBezTo>
                    <a:cubicBezTo>
                      <a:pt x="158" y="47"/>
                      <a:pt x="154" y="40"/>
                      <a:pt x="148" y="35"/>
                    </a:cubicBezTo>
                    <a:cubicBezTo>
                      <a:pt x="142" y="29"/>
                      <a:pt x="129" y="22"/>
                      <a:pt x="119" y="25"/>
                    </a:cubicBezTo>
                    <a:cubicBezTo>
                      <a:pt x="109" y="20"/>
                      <a:pt x="101" y="18"/>
                      <a:pt x="88" y="21"/>
                    </a:cubicBezTo>
                    <a:cubicBezTo>
                      <a:pt x="71" y="25"/>
                      <a:pt x="55" y="37"/>
                      <a:pt x="48" y="55"/>
                    </a:cubicBezTo>
                    <a:cubicBezTo>
                      <a:pt x="46" y="62"/>
                      <a:pt x="45" y="68"/>
                      <a:pt x="44" y="75"/>
                    </a:cubicBezTo>
                    <a:cubicBezTo>
                      <a:pt x="42" y="109"/>
                      <a:pt x="48" y="137"/>
                      <a:pt x="26" y="170"/>
                    </a:cubicBezTo>
                    <a:cubicBezTo>
                      <a:pt x="37" y="163"/>
                      <a:pt x="49" y="157"/>
                      <a:pt x="61" y="151"/>
                    </a:cubicBezTo>
                    <a:cubicBezTo>
                      <a:pt x="64" y="150"/>
                      <a:pt x="64" y="150"/>
                      <a:pt x="64" y="150"/>
                    </a:cubicBezTo>
                    <a:cubicBezTo>
                      <a:pt x="67" y="152"/>
                      <a:pt x="70" y="157"/>
                      <a:pt x="73" y="158"/>
                    </a:cubicBezTo>
                    <a:cubicBezTo>
                      <a:pt x="74" y="159"/>
                      <a:pt x="77" y="152"/>
                      <a:pt x="77" y="148"/>
                    </a:cubicBezTo>
                    <a:cubicBezTo>
                      <a:pt x="77" y="148"/>
                      <a:pt x="78" y="148"/>
                      <a:pt x="78" y="148"/>
                    </a:cubicBezTo>
                    <a:cubicBezTo>
                      <a:pt x="82" y="152"/>
                      <a:pt x="87" y="155"/>
                      <a:pt x="92" y="158"/>
                    </a:cubicBezTo>
                    <a:cubicBezTo>
                      <a:pt x="100" y="163"/>
                      <a:pt x="109" y="163"/>
                      <a:pt x="117" y="158"/>
                    </a:cubicBezTo>
                    <a:cubicBezTo>
                      <a:pt x="122" y="155"/>
                      <a:pt x="127" y="152"/>
                      <a:pt x="131" y="148"/>
                    </a:cubicBezTo>
                    <a:cubicBezTo>
                      <a:pt x="131" y="148"/>
                      <a:pt x="132" y="148"/>
                      <a:pt x="132" y="148"/>
                    </a:cubicBezTo>
                    <a:cubicBezTo>
                      <a:pt x="132" y="152"/>
                      <a:pt x="135" y="159"/>
                      <a:pt x="136" y="158"/>
                    </a:cubicBezTo>
                    <a:cubicBezTo>
                      <a:pt x="139" y="157"/>
                      <a:pt x="142" y="152"/>
                      <a:pt x="145" y="150"/>
                    </a:cubicBezTo>
                    <a:cubicBezTo>
                      <a:pt x="148" y="151"/>
                      <a:pt x="148" y="151"/>
                      <a:pt x="148" y="151"/>
                    </a:cubicBezTo>
                    <a:cubicBezTo>
                      <a:pt x="160" y="157"/>
                      <a:pt x="172" y="163"/>
                      <a:pt x="183" y="170"/>
                    </a:cubicBezTo>
                    <a:cubicBezTo>
                      <a:pt x="160" y="135"/>
                      <a:pt x="167" y="109"/>
                      <a:pt x="165" y="75"/>
                    </a:cubicBezTo>
                    <a:close/>
                    <a:moveTo>
                      <a:pt x="151" y="95"/>
                    </a:moveTo>
                    <a:cubicBezTo>
                      <a:pt x="150" y="105"/>
                      <a:pt x="146" y="113"/>
                      <a:pt x="143" y="113"/>
                    </a:cubicBezTo>
                    <a:cubicBezTo>
                      <a:pt x="142" y="113"/>
                      <a:pt x="142" y="113"/>
                      <a:pt x="142" y="113"/>
                    </a:cubicBezTo>
                    <a:cubicBezTo>
                      <a:pt x="141" y="119"/>
                      <a:pt x="139" y="124"/>
                      <a:pt x="137" y="128"/>
                    </a:cubicBezTo>
                    <a:cubicBezTo>
                      <a:pt x="132" y="137"/>
                      <a:pt x="124" y="144"/>
                      <a:pt x="113" y="151"/>
                    </a:cubicBezTo>
                    <a:cubicBezTo>
                      <a:pt x="107" y="154"/>
                      <a:pt x="102" y="154"/>
                      <a:pt x="96" y="151"/>
                    </a:cubicBezTo>
                    <a:cubicBezTo>
                      <a:pt x="85" y="144"/>
                      <a:pt x="77" y="137"/>
                      <a:pt x="72" y="128"/>
                    </a:cubicBezTo>
                    <a:cubicBezTo>
                      <a:pt x="69" y="122"/>
                      <a:pt x="67" y="113"/>
                      <a:pt x="66" y="105"/>
                    </a:cubicBezTo>
                    <a:cubicBezTo>
                      <a:pt x="65" y="98"/>
                      <a:pt x="68" y="94"/>
                      <a:pt x="73" y="91"/>
                    </a:cubicBezTo>
                    <a:cubicBezTo>
                      <a:pt x="77" y="88"/>
                      <a:pt x="85" y="86"/>
                      <a:pt x="89" y="84"/>
                    </a:cubicBezTo>
                    <a:cubicBezTo>
                      <a:pt x="100" y="81"/>
                      <a:pt x="112" y="76"/>
                      <a:pt x="125" y="68"/>
                    </a:cubicBezTo>
                    <a:cubicBezTo>
                      <a:pt x="129" y="65"/>
                      <a:pt x="132" y="64"/>
                      <a:pt x="134" y="71"/>
                    </a:cubicBezTo>
                    <a:cubicBezTo>
                      <a:pt x="135" y="75"/>
                      <a:pt x="136" y="80"/>
                      <a:pt x="138" y="82"/>
                    </a:cubicBezTo>
                    <a:cubicBezTo>
                      <a:pt x="140" y="84"/>
                      <a:pt x="141" y="83"/>
                      <a:pt x="142" y="81"/>
                    </a:cubicBezTo>
                    <a:cubicBezTo>
                      <a:pt x="144" y="78"/>
                      <a:pt x="145" y="77"/>
                      <a:pt x="147" y="77"/>
                    </a:cubicBezTo>
                    <a:cubicBezTo>
                      <a:pt x="150" y="77"/>
                      <a:pt x="152" y="85"/>
                      <a:pt x="151" y="95"/>
                    </a:cubicBezTo>
                    <a:close/>
                    <a:moveTo>
                      <a:pt x="194" y="195"/>
                    </a:moveTo>
                    <a:cubicBezTo>
                      <a:pt x="193" y="195"/>
                      <a:pt x="193" y="194"/>
                      <a:pt x="193" y="194"/>
                    </a:cubicBezTo>
                    <a:cubicBezTo>
                      <a:pt x="174" y="170"/>
                      <a:pt x="153" y="177"/>
                      <a:pt x="137" y="164"/>
                    </a:cubicBezTo>
                    <a:cubicBezTo>
                      <a:pt x="165" y="204"/>
                      <a:pt x="165" y="204"/>
                      <a:pt x="165" y="204"/>
                    </a:cubicBezTo>
                    <a:cubicBezTo>
                      <a:pt x="122" y="195"/>
                      <a:pt x="122" y="195"/>
                      <a:pt x="122" y="195"/>
                    </a:cubicBezTo>
                    <a:cubicBezTo>
                      <a:pt x="111" y="273"/>
                      <a:pt x="111" y="273"/>
                      <a:pt x="111" y="273"/>
                    </a:cubicBezTo>
                    <a:cubicBezTo>
                      <a:pt x="93" y="196"/>
                      <a:pt x="93" y="196"/>
                      <a:pt x="93" y="196"/>
                    </a:cubicBezTo>
                    <a:cubicBezTo>
                      <a:pt x="52" y="205"/>
                      <a:pt x="52" y="205"/>
                      <a:pt x="52" y="205"/>
                    </a:cubicBezTo>
                    <a:cubicBezTo>
                      <a:pt x="75" y="164"/>
                      <a:pt x="75" y="164"/>
                      <a:pt x="75" y="164"/>
                    </a:cubicBezTo>
                    <a:cubicBezTo>
                      <a:pt x="58" y="178"/>
                      <a:pt x="38" y="170"/>
                      <a:pt x="19" y="194"/>
                    </a:cubicBezTo>
                    <a:cubicBezTo>
                      <a:pt x="2" y="215"/>
                      <a:pt x="0" y="241"/>
                      <a:pt x="0" y="274"/>
                    </a:cubicBezTo>
                    <a:cubicBezTo>
                      <a:pt x="35" y="314"/>
                      <a:pt x="88" y="329"/>
                      <a:pt x="136" y="319"/>
                    </a:cubicBezTo>
                    <a:cubicBezTo>
                      <a:pt x="136" y="278"/>
                      <a:pt x="139" y="245"/>
                      <a:pt x="160" y="218"/>
                    </a:cubicBezTo>
                    <a:cubicBezTo>
                      <a:pt x="171" y="204"/>
                      <a:pt x="183" y="198"/>
                      <a:pt x="194" y="195"/>
                    </a:cubicBezTo>
                    <a:close/>
                    <a:moveTo>
                      <a:pt x="504" y="75"/>
                    </a:moveTo>
                    <a:cubicBezTo>
                      <a:pt x="503" y="68"/>
                      <a:pt x="502" y="62"/>
                      <a:pt x="500" y="55"/>
                    </a:cubicBezTo>
                    <a:cubicBezTo>
                      <a:pt x="497" y="47"/>
                      <a:pt x="493" y="40"/>
                      <a:pt x="487" y="35"/>
                    </a:cubicBezTo>
                    <a:cubicBezTo>
                      <a:pt x="481" y="29"/>
                      <a:pt x="468" y="22"/>
                      <a:pt x="458" y="25"/>
                    </a:cubicBezTo>
                    <a:cubicBezTo>
                      <a:pt x="448" y="20"/>
                      <a:pt x="440" y="18"/>
                      <a:pt x="427" y="21"/>
                    </a:cubicBezTo>
                    <a:cubicBezTo>
                      <a:pt x="410" y="25"/>
                      <a:pt x="395" y="37"/>
                      <a:pt x="387" y="55"/>
                    </a:cubicBezTo>
                    <a:cubicBezTo>
                      <a:pt x="385" y="62"/>
                      <a:pt x="384" y="68"/>
                      <a:pt x="384" y="75"/>
                    </a:cubicBezTo>
                    <a:cubicBezTo>
                      <a:pt x="381" y="109"/>
                      <a:pt x="387" y="137"/>
                      <a:pt x="365" y="170"/>
                    </a:cubicBezTo>
                    <a:cubicBezTo>
                      <a:pt x="376" y="163"/>
                      <a:pt x="388" y="157"/>
                      <a:pt x="401" y="151"/>
                    </a:cubicBezTo>
                    <a:cubicBezTo>
                      <a:pt x="404" y="150"/>
                      <a:pt x="404" y="150"/>
                      <a:pt x="404" y="150"/>
                    </a:cubicBezTo>
                    <a:cubicBezTo>
                      <a:pt x="406" y="152"/>
                      <a:pt x="410" y="157"/>
                      <a:pt x="413" y="158"/>
                    </a:cubicBezTo>
                    <a:cubicBezTo>
                      <a:pt x="414" y="159"/>
                      <a:pt x="416" y="152"/>
                      <a:pt x="417" y="148"/>
                    </a:cubicBezTo>
                    <a:cubicBezTo>
                      <a:pt x="417" y="148"/>
                      <a:pt x="417" y="148"/>
                      <a:pt x="417" y="148"/>
                    </a:cubicBezTo>
                    <a:cubicBezTo>
                      <a:pt x="421" y="152"/>
                      <a:pt x="426" y="155"/>
                      <a:pt x="431" y="158"/>
                    </a:cubicBezTo>
                    <a:cubicBezTo>
                      <a:pt x="440" y="163"/>
                      <a:pt x="448" y="163"/>
                      <a:pt x="456" y="158"/>
                    </a:cubicBezTo>
                    <a:cubicBezTo>
                      <a:pt x="461" y="155"/>
                      <a:pt x="466" y="152"/>
                      <a:pt x="471" y="148"/>
                    </a:cubicBezTo>
                    <a:cubicBezTo>
                      <a:pt x="471" y="148"/>
                      <a:pt x="471" y="148"/>
                      <a:pt x="471" y="148"/>
                    </a:cubicBezTo>
                    <a:cubicBezTo>
                      <a:pt x="471" y="152"/>
                      <a:pt x="474" y="159"/>
                      <a:pt x="475" y="158"/>
                    </a:cubicBezTo>
                    <a:cubicBezTo>
                      <a:pt x="478" y="157"/>
                      <a:pt x="482" y="152"/>
                      <a:pt x="484" y="150"/>
                    </a:cubicBezTo>
                    <a:cubicBezTo>
                      <a:pt x="487" y="151"/>
                      <a:pt x="487" y="151"/>
                      <a:pt x="487" y="151"/>
                    </a:cubicBezTo>
                    <a:cubicBezTo>
                      <a:pt x="499" y="157"/>
                      <a:pt x="511" y="163"/>
                      <a:pt x="522" y="170"/>
                    </a:cubicBezTo>
                    <a:cubicBezTo>
                      <a:pt x="499" y="135"/>
                      <a:pt x="506" y="109"/>
                      <a:pt x="504" y="75"/>
                    </a:cubicBezTo>
                    <a:close/>
                    <a:moveTo>
                      <a:pt x="490" y="95"/>
                    </a:moveTo>
                    <a:cubicBezTo>
                      <a:pt x="489" y="105"/>
                      <a:pt x="485" y="113"/>
                      <a:pt x="482" y="113"/>
                    </a:cubicBezTo>
                    <a:cubicBezTo>
                      <a:pt x="481" y="113"/>
                      <a:pt x="481" y="113"/>
                      <a:pt x="481" y="113"/>
                    </a:cubicBezTo>
                    <a:cubicBezTo>
                      <a:pt x="480" y="119"/>
                      <a:pt x="478" y="124"/>
                      <a:pt x="476" y="128"/>
                    </a:cubicBezTo>
                    <a:cubicBezTo>
                      <a:pt x="471" y="137"/>
                      <a:pt x="463" y="144"/>
                      <a:pt x="452" y="151"/>
                    </a:cubicBezTo>
                    <a:cubicBezTo>
                      <a:pt x="446" y="154"/>
                      <a:pt x="441" y="154"/>
                      <a:pt x="436" y="151"/>
                    </a:cubicBezTo>
                    <a:cubicBezTo>
                      <a:pt x="424" y="144"/>
                      <a:pt x="416" y="137"/>
                      <a:pt x="411" y="128"/>
                    </a:cubicBezTo>
                    <a:cubicBezTo>
                      <a:pt x="408" y="122"/>
                      <a:pt x="406" y="113"/>
                      <a:pt x="405" y="105"/>
                    </a:cubicBezTo>
                    <a:cubicBezTo>
                      <a:pt x="404" y="98"/>
                      <a:pt x="407" y="94"/>
                      <a:pt x="412" y="91"/>
                    </a:cubicBezTo>
                    <a:cubicBezTo>
                      <a:pt x="416" y="88"/>
                      <a:pt x="424" y="86"/>
                      <a:pt x="428" y="84"/>
                    </a:cubicBezTo>
                    <a:cubicBezTo>
                      <a:pt x="439" y="81"/>
                      <a:pt x="452" y="76"/>
                      <a:pt x="464" y="68"/>
                    </a:cubicBezTo>
                    <a:cubicBezTo>
                      <a:pt x="468" y="65"/>
                      <a:pt x="471" y="64"/>
                      <a:pt x="473" y="71"/>
                    </a:cubicBezTo>
                    <a:cubicBezTo>
                      <a:pt x="475" y="75"/>
                      <a:pt x="475" y="80"/>
                      <a:pt x="478" y="82"/>
                    </a:cubicBezTo>
                    <a:cubicBezTo>
                      <a:pt x="479" y="84"/>
                      <a:pt x="480" y="83"/>
                      <a:pt x="482" y="81"/>
                    </a:cubicBezTo>
                    <a:cubicBezTo>
                      <a:pt x="483" y="78"/>
                      <a:pt x="484" y="77"/>
                      <a:pt x="486" y="77"/>
                    </a:cubicBezTo>
                    <a:cubicBezTo>
                      <a:pt x="489" y="77"/>
                      <a:pt x="491" y="85"/>
                      <a:pt x="490" y="95"/>
                    </a:cubicBezTo>
                    <a:close/>
                    <a:moveTo>
                      <a:pt x="532" y="194"/>
                    </a:moveTo>
                    <a:cubicBezTo>
                      <a:pt x="513" y="170"/>
                      <a:pt x="492" y="177"/>
                      <a:pt x="476" y="164"/>
                    </a:cubicBezTo>
                    <a:cubicBezTo>
                      <a:pt x="504" y="204"/>
                      <a:pt x="504" y="204"/>
                      <a:pt x="504" y="204"/>
                    </a:cubicBezTo>
                    <a:cubicBezTo>
                      <a:pt x="462" y="195"/>
                      <a:pt x="462" y="195"/>
                      <a:pt x="462" y="195"/>
                    </a:cubicBezTo>
                    <a:cubicBezTo>
                      <a:pt x="450" y="273"/>
                      <a:pt x="450" y="273"/>
                      <a:pt x="450" y="273"/>
                    </a:cubicBezTo>
                    <a:cubicBezTo>
                      <a:pt x="432" y="196"/>
                      <a:pt x="432" y="196"/>
                      <a:pt x="432" y="196"/>
                    </a:cubicBezTo>
                    <a:cubicBezTo>
                      <a:pt x="391" y="205"/>
                      <a:pt x="391" y="205"/>
                      <a:pt x="391" y="205"/>
                    </a:cubicBezTo>
                    <a:cubicBezTo>
                      <a:pt x="415" y="164"/>
                      <a:pt x="415" y="164"/>
                      <a:pt x="415" y="164"/>
                    </a:cubicBezTo>
                    <a:cubicBezTo>
                      <a:pt x="397" y="178"/>
                      <a:pt x="378" y="170"/>
                      <a:pt x="358" y="194"/>
                    </a:cubicBezTo>
                    <a:cubicBezTo>
                      <a:pt x="357" y="195"/>
                      <a:pt x="357" y="196"/>
                      <a:pt x="356" y="197"/>
                    </a:cubicBezTo>
                    <a:cubicBezTo>
                      <a:pt x="365" y="201"/>
                      <a:pt x="374" y="207"/>
                      <a:pt x="382" y="218"/>
                    </a:cubicBezTo>
                    <a:cubicBezTo>
                      <a:pt x="403" y="244"/>
                      <a:pt x="406" y="276"/>
                      <a:pt x="407" y="317"/>
                    </a:cubicBezTo>
                    <a:cubicBezTo>
                      <a:pt x="457" y="331"/>
                      <a:pt x="514" y="317"/>
                      <a:pt x="551" y="274"/>
                    </a:cubicBezTo>
                    <a:cubicBezTo>
                      <a:pt x="551" y="241"/>
                      <a:pt x="549" y="215"/>
                      <a:pt x="532" y="194"/>
                    </a:cubicBezTo>
                    <a:close/>
                    <a:moveTo>
                      <a:pt x="400" y="314"/>
                    </a:moveTo>
                    <a:cubicBezTo>
                      <a:pt x="400" y="276"/>
                      <a:pt x="396" y="246"/>
                      <a:pt x="377" y="221"/>
                    </a:cubicBezTo>
                    <a:cubicBezTo>
                      <a:pt x="369" y="211"/>
                      <a:pt x="361" y="206"/>
                      <a:pt x="353" y="202"/>
                    </a:cubicBezTo>
                    <a:cubicBezTo>
                      <a:pt x="337" y="195"/>
                      <a:pt x="322" y="195"/>
                      <a:pt x="308" y="185"/>
                    </a:cubicBezTo>
                    <a:cubicBezTo>
                      <a:pt x="302" y="193"/>
                      <a:pt x="295" y="200"/>
                      <a:pt x="286" y="204"/>
                    </a:cubicBezTo>
                    <a:cubicBezTo>
                      <a:pt x="278" y="207"/>
                      <a:pt x="264" y="207"/>
                      <a:pt x="257" y="204"/>
                    </a:cubicBezTo>
                    <a:cubicBezTo>
                      <a:pt x="247" y="200"/>
                      <a:pt x="240" y="193"/>
                      <a:pt x="234" y="185"/>
                    </a:cubicBezTo>
                    <a:cubicBezTo>
                      <a:pt x="222" y="194"/>
                      <a:pt x="210" y="195"/>
                      <a:pt x="197" y="199"/>
                    </a:cubicBezTo>
                    <a:cubicBezTo>
                      <a:pt x="187" y="203"/>
                      <a:pt x="176" y="208"/>
                      <a:pt x="166" y="221"/>
                    </a:cubicBezTo>
                    <a:cubicBezTo>
                      <a:pt x="146" y="247"/>
                      <a:pt x="143" y="278"/>
                      <a:pt x="143" y="317"/>
                    </a:cubicBezTo>
                    <a:cubicBezTo>
                      <a:pt x="143" y="317"/>
                      <a:pt x="143" y="317"/>
                      <a:pt x="143" y="318"/>
                    </a:cubicBezTo>
                    <a:cubicBezTo>
                      <a:pt x="210" y="395"/>
                      <a:pt x="333" y="395"/>
                      <a:pt x="400" y="318"/>
                    </a:cubicBezTo>
                    <a:cubicBezTo>
                      <a:pt x="400" y="317"/>
                      <a:pt x="400" y="316"/>
                      <a:pt x="400" y="314"/>
                    </a:cubicBezTo>
                    <a:close/>
                    <a:moveTo>
                      <a:pt x="328" y="78"/>
                    </a:moveTo>
                    <a:cubicBezTo>
                      <a:pt x="329" y="71"/>
                      <a:pt x="326" y="75"/>
                      <a:pt x="327" y="67"/>
                    </a:cubicBezTo>
                    <a:cubicBezTo>
                      <a:pt x="328" y="59"/>
                      <a:pt x="328" y="62"/>
                      <a:pt x="328" y="56"/>
                    </a:cubicBezTo>
                    <a:cubicBezTo>
                      <a:pt x="329" y="51"/>
                      <a:pt x="326" y="45"/>
                      <a:pt x="325" y="39"/>
                    </a:cubicBezTo>
                    <a:cubicBezTo>
                      <a:pt x="324" y="33"/>
                      <a:pt x="309" y="26"/>
                      <a:pt x="309" y="19"/>
                    </a:cubicBezTo>
                    <a:cubicBezTo>
                      <a:pt x="311" y="11"/>
                      <a:pt x="299" y="32"/>
                      <a:pt x="297" y="28"/>
                    </a:cubicBezTo>
                    <a:cubicBezTo>
                      <a:pt x="294" y="24"/>
                      <a:pt x="297" y="15"/>
                      <a:pt x="296" y="12"/>
                    </a:cubicBezTo>
                    <a:cubicBezTo>
                      <a:pt x="295" y="10"/>
                      <a:pt x="283" y="23"/>
                      <a:pt x="281" y="22"/>
                    </a:cubicBezTo>
                    <a:cubicBezTo>
                      <a:pt x="279" y="21"/>
                      <a:pt x="287" y="7"/>
                      <a:pt x="286" y="3"/>
                    </a:cubicBezTo>
                    <a:cubicBezTo>
                      <a:pt x="284" y="0"/>
                      <a:pt x="266" y="24"/>
                      <a:pt x="266" y="24"/>
                    </a:cubicBezTo>
                    <a:cubicBezTo>
                      <a:pt x="266" y="24"/>
                      <a:pt x="258" y="16"/>
                      <a:pt x="256" y="15"/>
                    </a:cubicBezTo>
                    <a:cubicBezTo>
                      <a:pt x="254" y="14"/>
                      <a:pt x="246" y="6"/>
                      <a:pt x="248" y="12"/>
                    </a:cubicBezTo>
                    <a:cubicBezTo>
                      <a:pt x="254" y="29"/>
                      <a:pt x="243" y="30"/>
                      <a:pt x="238" y="30"/>
                    </a:cubicBezTo>
                    <a:cubicBezTo>
                      <a:pt x="233" y="30"/>
                      <a:pt x="216" y="25"/>
                      <a:pt x="216" y="25"/>
                    </a:cubicBezTo>
                    <a:cubicBezTo>
                      <a:pt x="216" y="25"/>
                      <a:pt x="224" y="34"/>
                      <a:pt x="224" y="41"/>
                    </a:cubicBezTo>
                    <a:cubicBezTo>
                      <a:pt x="224" y="47"/>
                      <a:pt x="219" y="45"/>
                      <a:pt x="214" y="46"/>
                    </a:cubicBezTo>
                    <a:cubicBezTo>
                      <a:pt x="209" y="48"/>
                      <a:pt x="216" y="57"/>
                      <a:pt x="216" y="57"/>
                    </a:cubicBezTo>
                    <a:cubicBezTo>
                      <a:pt x="216" y="57"/>
                      <a:pt x="216" y="62"/>
                      <a:pt x="216" y="66"/>
                    </a:cubicBezTo>
                    <a:cubicBezTo>
                      <a:pt x="216" y="70"/>
                      <a:pt x="213" y="69"/>
                      <a:pt x="212" y="71"/>
                    </a:cubicBezTo>
                    <a:cubicBezTo>
                      <a:pt x="211" y="72"/>
                      <a:pt x="215" y="77"/>
                      <a:pt x="216" y="80"/>
                    </a:cubicBezTo>
                    <a:cubicBezTo>
                      <a:pt x="217" y="83"/>
                      <a:pt x="218" y="99"/>
                      <a:pt x="218" y="105"/>
                    </a:cubicBezTo>
                    <a:cubicBezTo>
                      <a:pt x="217" y="106"/>
                      <a:pt x="215" y="108"/>
                      <a:pt x="215" y="109"/>
                    </a:cubicBezTo>
                    <a:cubicBezTo>
                      <a:pt x="215" y="115"/>
                      <a:pt x="216" y="124"/>
                      <a:pt x="218" y="135"/>
                    </a:cubicBezTo>
                    <a:cubicBezTo>
                      <a:pt x="219" y="136"/>
                      <a:pt x="221" y="138"/>
                      <a:pt x="223" y="138"/>
                    </a:cubicBezTo>
                    <a:cubicBezTo>
                      <a:pt x="227" y="148"/>
                      <a:pt x="232" y="158"/>
                      <a:pt x="238" y="167"/>
                    </a:cubicBezTo>
                    <a:cubicBezTo>
                      <a:pt x="245" y="177"/>
                      <a:pt x="251" y="183"/>
                      <a:pt x="259" y="186"/>
                    </a:cubicBezTo>
                    <a:cubicBezTo>
                      <a:pt x="269" y="190"/>
                      <a:pt x="273" y="190"/>
                      <a:pt x="283" y="186"/>
                    </a:cubicBezTo>
                    <a:cubicBezTo>
                      <a:pt x="291" y="183"/>
                      <a:pt x="298" y="177"/>
                      <a:pt x="304" y="167"/>
                    </a:cubicBezTo>
                    <a:cubicBezTo>
                      <a:pt x="311" y="158"/>
                      <a:pt x="316" y="148"/>
                      <a:pt x="320" y="138"/>
                    </a:cubicBezTo>
                    <a:cubicBezTo>
                      <a:pt x="322" y="138"/>
                      <a:pt x="324" y="136"/>
                      <a:pt x="324" y="135"/>
                    </a:cubicBezTo>
                    <a:cubicBezTo>
                      <a:pt x="327" y="124"/>
                      <a:pt x="327" y="115"/>
                      <a:pt x="328" y="109"/>
                    </a:cubicBezTo>
                    <a:cubicBezTo>
                      <a:pt x="328" y="108"/>
                      <a:pt x="325" y="105"/>
                      <a:pt x="324" y="105"/>
                    </a:cubicBezTo>
                    <a:cubicBezTo>
                      <a:pt x="324" y="105"/>
                      <a:pt x="324" y="105"/>
                      <a:pt x="324" y="104"/>
                    </a:cubicBezTo>
                    <a:cubicBezTo>
                      <a:pt x="326" y="103"/>
                      <a:pt x="327" y="101"/>
                      <a:pt x="325" y="97"/>
                    </a:cubicBezTo>
                    <a:cubicBezTo>
                      <a:pt x="325" y="97"/>
                      <a:pt x="325" y="94"/>
                      <a:pt x="327" y="89"/>
                    </a:cubicBezTo>
                    <a:cubicBezTo>
                      <a:pt x="328" y="83"/>
                      <a:pt x="327" y="85"/>
                      <a:pt x="328" y="78"/>
                    </a:cubicBezTo>
                    <a:close/>
                    <a:moveTo>
                      <a:pt x="319" y="100"/>
                    </a:moveTo>
                    <a:cubicBezTo>
                      <a:pt x="316" y="110"/>
                      <a:pt x="319" y="118"/>
                      <a:pt x="317" y="125"/>
                    </a:cubicBezTo>
                    <a:cubicBezTo>
                      <a:pt x="315" y="130"/>
                      <a:pt x="312" y="138"/>
                      <a:pt x="309" y="145"/>
                    </a:cubicBezTo>
                    <a:cubicBezTo>
                      <a:pt x="283" y="193"/>
                      <a:pt x="259" y="187"/>
                      <a:pt x="237" y="151"/>
                    </a:cubicBezTo>
                    <a:cubicBezTo>
                      <a:pt x="232" y="142"/>
                      <a:pt x="227" y="128"/>
                      <a:pt x="227" y="121"/>
                    </a:cubicBezTo>
                    <a:cubicBezTo>
                      <a:pt x="227" y="115"/>
                      <a:pt x="224" y="105"/>
                      <a:pt x="224" y="105"/>
                    </a:cubicBezTo>
                    <a:cubicBezTo>
                      <a:pt x="231" y="82"/>
                      <a:pt x="231" y="82"/>
                      <a:pt x="231" y="82"/>
                    </a:cubicBezTo>
                    <a:cubicBezTo>
                      <a:pt x="253" y="95"/>
                      <a:pt x="253" y="95"/>
                      <a:pt x="253" y="95"/>
                    </a:cubicBezTo>
                    <a:cubicBezTo>
                      <a:pt x="245" y="83"/>
                      <a:pt x="245" y="83"/>
                      <a:pt x="245" y="83"/>
                    </a:cubicBezTo>
                    <a:cubicBezTo>
                      <a:pt x="245" y="83"/>
                      <a:pt x="257" y="94"/>
                      <a:pt x="269" y="97"/>
                    </a:cubicBezTo>
                    <a:cubicBezTo>
                      <a:pt x="322" y="110"/>
                      <a:pt x="310" y="84"/>
                      <a:pt x="312" y="88"/>
                    </a:cubicBezTo>
                    <a:cubicBezTo>
                      <a:pt x="314" y="92"/>
                      <a:pt x="321" y="95"/>
                      <a:pt x="319" y="100"/>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900"/>
              </a:p>
            </p:txBody>
          </p:sp>
        </p:grpSp>
        <p:grpSp>
          <p:nvGrpSpPr>
            <p:cNvPr id="90" name="Group 89"/>
            <p:cNvGrpSpPr/>
            <p:nvPr/>
          </p:nvGrpSpPr>
          <p:grpSpPr>
            <a:xfrm>
              <a:off x="4165532" y="3013269"/>
              <a:ext cx="1035152" cy="1035152"/>
              <a:chOff x="5658417" y="6751607"/>
              <a:chExt cx="1005840" cy="1005840"/>
            </a:xfrm>
          </p:grpSpPr>
          <p:sp>
            <p:nvSpPr>
              <p:cNvPr id="91" name="Oval 90"/>
              <p:cNvSpPr/>
              <p:nvPr/>
            </p:nvSpPr>
            <p:spPr>
              <a:xfrm>
                <a:off x="5658417" y="6751607"/>
                <a:ext cx="1005840" cy="1005840"/>
              </a:xfrm>
              <a:prstGeom prst="ellipse">
                <a:avLst/>
              </a:prstGeom>
              <a:solidFill>
                <a:srgbClr val="000000">
                  <a:alpha val="74902"/>
                </a:srgbClr>
              </a:solidFill>
              <a:ln w="19050">
                <a:solidFill>
                  <a:srgbClr val="D56D23"/>
                </a:solidFill>
                <a:miter lim="800000"/>
                <a:headEnd/>
                <a:tailEnd/>
              </a:ln>
              <a:effectLst/>
            </p:spPr>
            <p:txBody>
              <a:bodyPr wrap="square" tIns="68580" bIns="68580" rtlCol="0" anchor="t">
                <a:prstTxWarp prst="textNoShape">
                  <a:avLst/>
                </a:prstTxWarp>
                <a:noAutofit/>
              </a:bodyPr>
              <a:lstStyle/>
              <a:p>
                <a:pPr algn="ctr"/>
                <a:endParaRPr lang="en-US" sz="900" kern="0" dirty="0">
                  <a:solidFill>
                    <a:prstClr val="white"/>
                  </a:solidFill>
                </a:endParaRPr>
              </a:p>
            </p:txBody>
          </p:sp>
          <p:sp>
            <p:nvSpPr>
              <p:cNvPr id="92" name="TextBox 91"/>
              <p:cNvSpPr txBox="1"/>
              <p:nvPr/>
            </p:nvSpPr>
            <p:spPr>
              <a:xfrm>
                <a:off x="5736534" y="6965854"/>
                <a:ext cx="845258" cy="99687"/>
              </a:xfrm>
              <a:prstGeom prst="rect">
                <a:avLst/>
              </a:prstGeom>
              <a:noFill/>
            </p:spPr>
            <p:txBody>
              <a:bodyPr wrap="square" lIns="0" tIns="0" rIns="0" bIns="0" rtlCol="0">
                <a:spAutoFit/>
              </a:bodyPr>
              <a:lstStyle/>
              <a:p>
                <a:pPr algn="ctr">
                  <a:lnSpc>
                    <a:spcPts val="825"/>
                  </a:lnSpc>
                </a:pPr>
                <a:r>
                  <a:rPr lang="en-US" sz="900" b="1" kern="0" dirty="0">
                    <a:solidFill>
                      <a:prstClr val="white"/>
                    </a:solidFill>
                  </a:rPr>
                  <a:t>Automation</a:t>
                </a:r>
                <a:endParaRPr lang="en-US" sz="900" b="1" dirty="0">
                  <a:solidFill>
                    <a:srgbClr val="231F20"/>
                  </a:solidFill>
                </a:endParaRPr>
              </a:p>
            </p:txBody>
          </p:sp>
          <p:sp>
            <p:nvSpPr>
              <p:cNvPr id="93" name="Freeform 4449"/>
              <p:cNvSpPr>
                <a:spLocks noChangeAspect="1" noEditPoints="1"/>
              </p:cNvSpPr>
              <p:nvPr/>
            </p:nvSpPr>
            <p:spPr bwMode="auto">
              <a:xfrm>
                <a:off x="5930396" y="7173458"/>
                <a:ext cx="484133" cy="426720"/>
              </a:xfrm>
              <a:custGeom>
                <a:avLst/>
                <a:gdLst>
                  <a:gd name="T0" fmla="*/ 528 w 563"/>
                  <a:gd name="T1" fmla="*/ 243 h 530"/>
                  <a:gd name="T2" fmla="*/ 320 w 563"/>
                  <a:gd name="T3" fmla="*/ 34 h 530"/>
                  <a:gd name="T4" fmla="*/ 280 w 563"/>
                  <a:gd name="T5" fmla="*/ 0 h 530"/>
                  <a:gd name="T6" fmla="*/ 239 w 563"/>
                  <a:gd name="T7" fmla="*/ 34 h 530"/>
                  <a:gd name="T8" fmla="*/ 34 w 563"/>
                  <a:gd name="T9" fmla="*/ 243 h 530"/>
                  <a:gd name="T10" fmla="*/ 0 w 563"/>
                  <a:gd name="T11" fmla="*/ 283 h 530"/>
                  <a:gd name="T12" fmla="*/ 35 w 563"/>
                  <a:gd name="T13" fmla="*/ 323 h 530"/>
                  <a:gd name="T14" fmla="*/ 281 w 563"/>
                  <a:gd name="T15" fmla="*/ 530 h 530"/>
                  <a:gd name="T16" fmla="*/ 527 w 563"/>
                  <a:gd name="T17" fmla="*/ 324 h 530"/>
                  <a:gd name="T18" fmla="*/ 563 w 563"/>
                  <a:gd name="T19" fmla="*/ 283 h 530"/>
                  <a:gd name="T20" fmla="*/ 528 w 563"/>
                  <a:gd name="T21" fmla="*/ 243 h 530"/>
                  <a:gd name="T22" fmla="*/ 249 w 563"/>
                  <a:gd name="T23" fmla="*/ 336 h 530"/>
                  <a:gd name="T24" fmla="*/ 280 w 563"/>
                  <a:gd name="T25" fmla="*/ 291 h 530"/>
                  <a:gd name="T26" fmla="*/ 311 w 563"/>
                  <a:gd name="T27" fmla="*/ 336 h 530"/>
                  <a:gd name="T28" fmla="*/ 298 w 563"/>
                  <a:gd name="T29" fmla="*/ 336 h 530"/>
                  <a:gd name="T30" fmla="*/ 298 w 563"/>
                  <a:gd name="T31" fmla="*/ 513 h 530"/>
                  <a:gd name="T32" fmla="*/ 281 w 563"/>
                  <a:gd name="T33" fmla="*/ 514 h 530"/>
                  <a:gd name="T34" fmla="*/ 263 w 563"/>
                  <a:gd name="T35" fmla="*/ 513 h 530"/>
                  <a:gd name="T36" fmla="*/ 263 w 563"/>
                  <a:gd name="T37" fmla="*/ 336 h 530"/>
                  <a:gd name="T38" fmla="*/ 249 w 563"/>
                  <a:gd name="T39" fmla="*/ 336 h 530"/>
                  <a:gd name="T40" fmla="*/ 511 w 563"/>
                  <a:gd name="T41" fmla="*/ 322 h 530"/>
                  <a:gd name="T42" fmla="*/ 342 w 563"/>
                  <a:gd name="T43" fmla="*/ 505 h 530"/>
                  <a:gd name="T44" fmla="*/ 342 w 563"/>
                  <a:gd name="T45" fmla="*/ 337 h 530"/>
                  <a:gd name="T46" fmla="*/ 392 w 563"/>
                  <a:gd name="T47" fmla="*/ 337 h 530"/>
                  <a:gd name="T48" fmla="*/ 280 w 563"/>
                  <a:gd name="T49" fmla="*/ 177 h 530"/>
                  <a:gd name="T50" fmla="*/ 168 w 563"/>
                  <a:gd name="T51" fmla="*/ 337 h 530"/>
                  <a:gd name="T52" fmla="*/ 218 w 563"/>
                  <a:gd name="T53" fmla="*/ 337 h 530"/>
                  <a:gd name="T54" fmla="*/ 218 w 563"/>
                  <a:gd name="T55" fmla="*/ 505 h 530"/>
                  <a:gd name="T56" fmla="*/ 52 w 563"/>
                  <a:gd name="T57" fmla="*/ 322 h 530"/>
                  <a:gd name="T58" fmla="*/ 81 w 563"/>
                  <a:gd name="T59" fmla="*/ 283 h 530"/>
                  <a:gd name="T60" fmla="*/ 51 w 563"/>
                  <a:gd name="T61" fmla="*/ 244 h 530"/>
                  <a:gd name="T62" fmla="*/ 240 w 563"/>
                  <a:gd name="T63" fmla="*/ 51 h 530"/>
                  <a:gd name="T64" fmla="*/ 280 w 563"/>
                  <a:gd name="T65" fmla="*/ 81 h 530"/>
                  <a:gd name="T66" fmla="*/ 319 w 563"/>
                  <a:gd name="T67" fmla="*/ 50 h 530"/>
                  <a:gd name="T68" fmla="*/ 511 w 563"/>
                  <a:gd name="T69" fmla="*/ 244 h 530"/>
                  <a:gd name="T70" fmla="*/ 482 w 563"/>
                  <a:gd name="T71" fmla="*/ 283 h 530"/>
                  <a:gd name="T72" fmla="*/ 511 w 563"/>
                  <a:gd name="T73" fmla="*/ 322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63" h="530">
                    <a:moveTo>
                      <a:pt x="528" y="243"/>
                    </a:moveTo>
                    <a:cubicBezTo>
                      <a:pt x="512" y="136"/>
                      <a:pt x="427" y="51"/>
                      <a:pt x="320" y="34"/>
                    </a:cubicBezTo>
                    <a:cubicBezTo>
                      <a:pt x="316" y="15"/>
                      <a:pt x="300" y="0"/>
                      <a:pt x="280" y="0"/>
                    </a:cubicBezTo>
                    <a:cubicBezTo>
                      <a:pt x="259" y="0"/>
                      <a:pt x="242" y="15"/>
                      <a:pt x="239" y="34"/>
                    </a:cubicBezTo>
                    <a:cubicBezTo>
                      <a:pt x="134" y="52"/>
                      <a:pt x="51" y="137"/>
                      <a:pt x="34" y="243"/>
                    </a:cubicBezTo>
                    <a:cubicBezTo>
                      <a:pt x="15" y="246"/>
                      <a:pt x="0" y="263"/>
                      <a:pt x="0" y="283"/>
                    </a:cubicBezTo>
                    <a:cubicBezTo>
                      <a:pt x="0" y="304"/>
                      <a:pt x="15" y="321"/>
                      <a:pt x="35" y="323"/>
                    </a:cubicBezTo>
                    <a:cubicBezTo>
                      <a:pt x="56" y="441"/>
                      <a:pt x="158" y="530"/>
                      <a:pt x="281" y="530"/>
                    </a:cubicBezTo>
                    <a:cubicBezTo>
                      <a:pt x="404" y="530"/>
                      <a:pt x="507" y="441"/>
                      <a:pt x="527" y="324"/>
                    </a:cubicBezTo>
                    <a:cubicBezTo>
                      <a:pt x="547" y="321"/>
                      <a:pt x="563" y="304"/>
                      <a:pt x="563" y="283"/>
                    </a:cubicBezTo>
                    <a:cubicBezTo>
                      <a:pt x="563" y="263"/>
                      <a:pt x="548" y="246"/>
                      <a:pt x="528" y="243"/>
                    </a:cubicBezTo>
                    <a:close/>
                    <a:moveTo>
                      <a:pt x="249" y="336"/>
                    </a:moveTo>
                    <a:cubicBezTo>
                      <a:pt x="280" y="291"/>
                      <a:pt x="280" y="291"/>
                      <a:pt x="280" y="291"/>
                    </a:cubicBezTo>
                    <a:cubicBezTo>
                      <a:pt x="311" y="336"/>
                      <a:pt x="311" y="336"/>
                      <a:pt x="311" y="336"/>
                    </a:cubicBezTo>
                    <a:cubicBezTo>
                      <a:pt x="298" y="336"/>
                      <a:pt x="298" y="336"/>
                      <a:pt x="298" y="336"/>
                    </a:cubicBezTo>
                    <a:cubicBezTo>
                      <a:pt x="298" y="513"/>
                      <a:pt x="298" y="513"/>
                      <a:pt x="298" y="513"/>
                    </a:cubicBezTo>
                    <a:cubicBezTo>
                      <a:pt x="292" y="513"/>
                      <a:pt x="287" y="514"/>
                      <a:pt x="281" y="514"/>
                    </a:cubicBezTo>
                    <a:cubicBezTo>
                      <a:pt x="275" y="514"/>
                      <a:pt x="269" y="513"/>
                      <a:pt x="263" y="513"/>
                    </a:cubicBezTo>
                    <a:cubicBezTo>
                      <a:pt x="263" y="336"/>
                      <a:pt x="263" y="336"/>
                      <a:pt x="263" y="336"/>
                    </a:cubicBezTo>
                    <a:lnTo>
                      <a:pt x="249" y="336"/>
                    </a:lnTo>
                    <a:close/>
                    <a:moveTo>
                      <a:pt x="511" y="322"/>
                    </a:moveTo>
                    <a:cubicBezTo>
                      <a:pt x="494" y="411"/>
                      <a:pt x="428" y="482"/>
                      <a:pt x="342" y="505"/>
                    </a:cubicBezTo>
                    <a:cubicBezTo>
                      <a:pt x="342" y="337"/>
                      <a:pt x="342" y="337"/>
                      <a:pt x="342" y="337"/>
                    </a:cubicBezTo>
                    <a:cubicBezTo>
                      <a:pt x="392" y="337"/>
                      <a:pt x="392" y="337"/>
                      <a:pt x="392" y="337"/>
                    </a:cubicBezTo>
                    <a:cubicBezTo>
                      <a:pt x="280" y="177"/>
                      <a:pt x="280" y="177"/>
                      <a:pt x="280" y="177"/>
                    </a:cubicBezTo>
                    <a:cubicBezTo>
                      <a:pt x="168" y="337"/>
                      <a:pt x="168" y="337"/>
                      <a:pt x="168" y="337"/>
                    </a:cubicBezTo>
                    <a:cubicBezTo>
                      <a:pt x="218" y="337"/>
                      <a:pt x="218" y="337"/>
                      <a:pt x="218" y="337"/>
                    </a:cubicBezTo>
                    <a:cubicBezTo>
                      <a:pt x="218" y="505"/>
                      <a:pt x="218" y="505"/>
                      <a:pt x="218" y="505"/>
                    </a:cubicBezTo>
                    <a:cubicBezTo>
                      <a:pt x="133" y="481"/>
                      <a:pt x="68" y="410"/>
                      <a:pt x="52" y="322"/>
                    </a:cubicBezTo>
                    <a:cubicBezTo>
                      <a:pt x="69" y="317"/>
                      <a:pt x="81" y="302"/>
                      <a:pt x="81" y="283"/>
                    </a:cubicBezTo>
                    <a:cubicBezTo>
                      <a:pt x="81" y="264"/>
                      <a:pt x="68" y="248"/>
                      <a:pt x="51" y="244"/>
                    </a:cubicBezTo>
                    <a:cubicBezTo>
                      <a:pt x="67" y="146"/>
                      <a:pt x="143" y="68"/>
                      <a:pt x="240" y="51"/>
                    </a:cubicBezTo>
                    <a:cubicBezTo>
                      <a:pt x="245" y="68"/>
                      <a:pt x="261" y="81"/>
                      <a:pt x="280" y="81"/>
                    </a:cubicBezTo>
                    <a:cubicBezTo>
                      <a:pt x="299" y="81"/>
                      <a:pt x="315" y="68"/>
                      <a:pt x="319" y="50"/>
                    </a:cubicBezTo>
                    <a:cubicBezTo>
                      <a:pt x="418" y="67"/>
                      <a:pt x="496" y="145"/>
                      <a:pt x="511" y="244"/>
                    </a:cubicBezTo>
                    <a:cubicBezTo>
                      <a:pt x="494" y="249"/>
                      <a:pt x="482" y="264"/>
                      <a:pt x="482" y="283"/>
                    </a:cubicBezTo>
                    <a:cubicBezTo>
                      <a:pt x="482" y="302"/>
                      <a:pt x="494" y="317"/>
                      <a:pt x="511" y="322"/>
                    </a:cubicBez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endParaRPr lang="en-US" sz="900"/>
              </a:p>
            </p:txBody>
          </p:sp>
        </p:grpSp>
        <p:grpSp>
          <p:nvGrpSpPr>
            <p:cNvPr id="94" name="Group 93"/>
            <p:cNvGrpSpPr/>
            <p:nvPr/>
          </p:nvGrpSpPr>
          <p:grpSpPr>
            <a:xfrm>
              <a:off x="4662041" y="866367"/>
              <a:ext cx="1031502" cy="1031502"/>
              <a:chOff x="6763417" y="6751607"/>
              <a:chExt cx="1005840" cy="1005840"/>
            </a:xfrm>
          </p:grpSpPr>
          <p:sp>
            <p:nvSpPr>
              <p:cNvPr id="95" name="Oval 94"/>
              <p:cNvSpPr/>
              <p:nvPr/>
            </p:nvSpPr>
            <p:spPr>
              <a:xfrm>
                <a:off x="6763417" y="6751607"/>
                <a:ext cx="1005840" cy="1005840"/>
              </a:xfrm>
              <a:prstGeom prst="ellipse">
                <a:avLst/>
              </a:prstGeom>
              <a:solidFill>
                <a:srgbClr val="000000">
                  <a:alpha val="74902"/>
                </a:srgbClr>
              </a:solidFill>
              <a:ln w="19050">
                <a:solidFill>
                  <a:srgbClr val="D56D23"/>
                </a:solidFill>
                <a:miter lim="800000"/>
                <a:headEnd/>
                <a:tailEnd/>
              </a:ln>
              <a:effectLst/>
            </p:spPr>
            <p:txBody>
              <a:bodyPr wrap="square" tIns="68580" bIns="68580" rtlCol="0" anchor="t">
                <a:prstTxWarp prst="textNoShape">
                  <a:avLst/>
                </a:prstTxWarp>
                <a:noAutofit/>
              </a:bodyPr>
              <a:lstStyle/>
              <a:p>
                <a:pPr algn="ctr"/>
                <a:endParaRPr lang="en-US" sz="900" kern="0" dirty="0">
                  <a:solidFill>
                    <a:prstClr val="white"/>
                  </a:solidFill>
                </a:endParaRPr>
              </a:p>
            </p:txBody>
          </p:sp>
          <p:sp>
            <p:nvSpPr>
              <p:cNvPr id="96" name="TextBox 95"/>
              <p:cNvSpPr txBox="1"/>
              <p:nvPr/>
            </p:nvSpPr>
            <p:spPr>
              <a:xfrm>
                <a:off x="6841534" y="6965854"/>
                <a:ext cx="845258" cy="100040"/>
              </a:xfrm>
              <a:prstGeom prst="rect">
                <a:avLst/>
              </a:prstGeom>
              <a:noFill/>
            </p:spPr>
            <p:txBody>
              <a:bodyPr wrap="square" lIns="0" tIns="0" rIns="0" bIns="0" rtlCol="0">
                <a:spAutoFit/>
              </a:bodyPr>
              <a:lstStyle/>
              <a:p>
                <a:pPr algn="ctr">
                  <a:lnSpc>
                    <a:spcPts val="825"/>
                  </a:lnSpc>
                </a:pPr>
                <a:r>
                  <a:rPr lang="en-US" sz="900" b="1" kern="0" dirty="0">
                    <a:solidFill>
                      <a:prstClr val="white"/>
                    </a:solidFill>
                  </a:rPr>
                  <a:t>Acquisition</a:t>
                </a:r>
                <a:endParaRPr lang="en-US" sz="900" b="1" dirty="0">
                  <a:solidFill>
                    <a:srgbClr val="231F20"/>
                  </a:solidFill>
                </a:endParaRPr>
              </a:p>
            </p:txBody>
          </p:sp>
          <p:sp>
            <p:nvSpPr>
              <p:cNvPr id="97" name="Freeform 4409"/>
              <p:cNvSpPr>
                <a:spLocks noChangeAspect="1" noEditPoints="1"/>
              </p:cNvSpPr>
              <p:nvPr/>
            </p:nvSpPr>
            <p:spPr bwMode="auto">
              <a:xfrm>
                <a:off x="7013122" y="7184287"/>
                <a:ext cx="520846" cy="350851"/>
              </a:xfrm>
              <a:custGeom>
                <a:avLst/>
                <a:gdLst>
                  <a:gd name="T0" fmla="*/ 523 w 564"/>
                  <a:gd name="T1" fmla="*/ 245 h 406"/>
                  <a:gd name="T2" fmla="*/ 523 w 564"/>
                  <a:gd name="T3" fmla="*/ 163 h 406"/>
                  <a:gd name="T4" fmla="*/ 330 w 564"/>
                  <a:gd name="T5" fmla="*/ 196 h 406"/>
                  <a:gd name="T6" fmla="*/ 404 w 564"/>
                  <a:gd name="T7" fmla="*/ 49 h 406"/>
                  <a:gd name="T8" fmla="*/ 523 w 564"/>
                  <a:gd name="T9" fmla="*/ 82 h 406"/>
                  <a:gd name="T10" fmla="*/ 523 w 564"/>
                  <a:gd name="T11" fmla="*/ 0 h 406"/>
                  <a:gd name="T12" fmla="*/ 396 w 564"/>
                  <a:gd name="T13" fmla="*/ 33 h 406"/>
                  <a:gd name="T14" fmla="*/ 280 w 564"/>
                  <a:gd name="T15" fmla="*/ 152 h 406"/>
                  <a:gd name="T16" fmla="*/ 168 w 564"/>
                  <a:gd name="T17" fmla="*/ 33 h 406"/>
                  <a:gd name="T18" fmla="*/ 41 w 564"/>
                  <a:gd name="T19" fmla="*/ 0 h 406"/>
                  <a:gd name="T20" fmla="*/ 41 w 564"/>
                  <a:gd name="T21" fmla="*/ 82 h 406"/>
                  <a:gd name="T22" fmla="*/ 160 w 564"/>
                  <a:gd name="T23" fmla="*/ 49 h 406"/>
                  <a:gd name="T24" fmla="*/ 230 w 564"/>
                  <a:gd name="T25" fmla="*/ 196 h 406"/>
                  <a:gd name="T26" fmla="*/ 41 w 564"/>
                  <a:gd name="T27" fmla="*/ 163 h 406"/>
                  <a:gd name="T28" fmla="*/ 41 w 564"/>
                  <a:gd name="T29" fmla="*/ 245 h 406"/>
                  <a:gd name="T30" fmla="*/ 231 w 564"/>
                  <a:gd name="T31" fmla="*/ 212 h 406"/>
                  <a:gd name="T32" fmla="*/ 160 w 564"/>
                  <a:gd name="T33" fmla="*/ 357 h 406"/>
                  <a:gd name="T34" fmla="*/ 41 w 564"/>
                  <a:gd name="T35" fmla="*/ 324 h 406"/>
                  <a:gd name="T36" fmla="*/ 41 w 564"/>
                  <a:gd name="T37" fmla="*/ 406 h 406"/>
                  <a:gd name="T38" fmla="*/ 168 w 564"/>
                  <a:gd name="T39" fmla="*/ 373 h 406"/>
                  <a:gd name="T40" fmla="*/ 280 w 564"/>
                  <a:gd name="T41" fmla="*/ 252 h 406"/>
                  <a:gd name="T42" fmla="*/ 396 w 564"/>
                  <a:gd name="T43" fmla="*/ 373 h 406"/>
                  <a:gd name="T44" fmla="*/ 523 w 564"/>
                  <a:gd name="T45" fmla="*/ 406 h 406"/>
                  <a:gd name="T46" fmla="*/ 523 w 564"/>
                  <a:gd name="T47" fmla="*/ 324 h 406"/>
                  <a:gd name="T48" fmla="*/ 404 w 564"/>
                  <a:gd name="T49" fmla="*/ 357 h 406"/>
                  <a:gd name="T50" fmla="*/ 329 w 564"/>
                  <a:gd name="T51" fmla="*/ 212 h 406"/>
                  <a:gd name="T52" fmla="*/ 523 w 564"/>
                  <a:gd name="T53" fmla="*/ 179 h 406"/>
                  <a:gd name="T54" fmla="*/ 523 w 564"/>
                  <a:gd name="T55" fmla="*/ 229 h 406"/>
                  <a:gd name="T56" fmla="*/ 523 w 564"/>
                  <a:gd name="T57" fmla="*/ 179 h 406"/>
                  <a:gd name="T58" fmla="*/ 548 w 564"/>
                  <a:gd name="T59" fmla="*/ 41 h 406"/>
                  <a:gd name="T60" fmla="*/ 498 w 564"/>
                  <a:gd name="T61" fmla="*/ 41 h 406"/>
                  <a:gd name="T62" fmla="*/ 41 w 564"/>
                  <a:gd name="T63" fmla="*/ 66 h 406"/>
                  <a:gd name="T64" fmla="*/ 41 w 564"/>
                  <a:gd name="T65" fmla="*/ 16 h 406"/>
                  <a:gd name="T66" fmla="*/ 41 w 564"/>
                  <a:gd name="T67" fmla="*/ 66 h 406"/>
                  <a:gd name="T68" fmla="*/ 16 w 564"/>
                  <a:gd name="T69" fmla="*/ 204 h 406"/>
                  <a:gd name="T70" fmla="*/ 66 w 564"/>
                  <a:gd name="T71" fmla="*/ 204 h 406"/>
                  <a:gd name="T72" fmla="*/ 41 w 564"/>
                  <a:gd name="T73" fmla="*/ 390 h 406"/>
                  <a:gd name="T74" fmla="*/ 41 w 564"/>
                  <a:gd name="T75" fmla="*/ 340 h 406"/>
                  <a:gd name="T76" fmla="*/ 41 w 564"/>
                  <a:gd name="T77" fmla="*/ 390 h 406"/>
                  <a:gd name="T78" fmla="*/ 548 w 564"/>
                  <a:gd name="T79" fmla="*/ 365 h 406"/>
                  <a:gd name="T80" fmla="*/ 498 w 564"/>
                  <a:gd name="T81" fmla="*/ 365 h 406"/>
                  <a:gd name="T82" fmla="*/ 246 w 564"/>
                  <a:gd name="T83" fmla="*/ 202 h 406"/>
                  <a:gd name="T84" fmla="*/ 314 w 564"/>
                  <a:gd name="T85" fmla="*/ 202 h 406"/>
                  <a:gd name="T86" fmla="*/ 246 w 564"/>
                  <a:gd name="T87" fmla="*/ 202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4" h="406">
                    <a:moveTo>
                      <a:pt x="483" y="212"/>
                    </a:moveTo>
                    <a:cubicBezTo>
                      <a:pt x="486" y="231"/>
                      <a:pt x="503" y="245"/>
                      <a:pt x="523" y="245"/>
                    </a:cubicBezTo>
                    <a:cubicBezTo>
                      <a:pt x="546" y="245"/>
                      <a:pt x="564" y="227"/>
                      <a:pt x="564" y="204"/>
                    </a:cubicBezTo>
                    <a:cubicBezTo>
                      <a:pt x="564" y="181"/>
                      <a:pt x="546" y="163"/>
                      <a:pt x="523" y="163"/>
                    </a:cubicBezTo>
                    <a:cubicBezTo>
                      <a:pt x="503" y="163"/>
                      <a:pt x="487" y="177"/>
                      <a:pt x="483" y="196"/>
                    </a:cubicBezTo>
                    <a:cubicBezTo>
                      <a:pt x="330" y="196"/>
                      <a:pt x="330" y="196"/>
                      <a:pt x="330" y="196"/>
                    </a:cubicBezTo>
                    <a:cubicBezTo>
                      <a:pt x="328" y="186"/>
                      <a:pt x="324" y="176"/>
                      <a:pt x="318" y="169"/>
                    </a:cubicBezTo>
                    <a:cubicBezTo>
                      <a:pt x="404" y="49"/>
                      <a:pt x="404" y="49"/>
                      <a:pt x="404" y="49"/>
                    </a:cubicBezTo>
                    <a:cubicBezTo>
                      <a:pt x="483" y="49"/>
                      <a:pt x="483" y="49"/>
                      <a:pt x="483" y="49"/>
                    </a:cubicBezTo>
                    <a:cubicBezTo>
                      <a:pt x="486" y="68"/>
                      <a:pt x="503" y="82"/>
                      <a:pt x="523" y="82"/>
                    </a:cubicBezTo>
                    <a:cubicBezTo>
                      <a:pt x="546" y="82"/>
                      <a:pt x="564" y="64"/>
                      <a:pt x="564" y="41"/>
                    </a:cubicBezTo>
                    <a:cubicBezTo>
                      <a:pt x="564" y="18"/>
                      <a:pt x="546" y="0"/>
                      <a:pt x="523" y="0"/>
                    </a:cubicBezTo>
                    <a:cubicBezTo>
                      <a:pt x="503" y="0"/>
                      <a:pt x="486" y="14"/>
                      <a:pt x="483" y="33"/>
                    </a:cubicBezTo>
                    <a:cubicBezTo>
                      <a:pt x="396" y="33"/>
                      <a:pt x="396" y="33"/>
                      <a:pt x="396" y="33"/>
                    </a:cubicBezTo>
                    <a:cubicBezTo>
                      <a:pt x="305" y="159"/>
                      <a:pt x="305" y="159"/>
                      <a:pt x="305" y="159"/>
                    </a:cubicBezTo>
                    <a:cubicBezTo>
                      <a:pt x="298" y="155"/>
                      <a:pt x="289" y="152"/>
                      <a:pt x="280" y="152"/>
                    </a:cubicBezTo>
                    <a:cubicBezTo>
                      <a:pt x="272" y="152"/>
                      <a:pt x="264" y="154"/>
                      <a:pt x="258" y="157"/>
                    </a:cubicBezTo>
                    <a:cubicBezTo>
                      <a:pt x="168" y="33"/>
                      <a:pt x="168" y="33"/>
                      <a:pt x="168" y="33"/>
                    </a:cubicBezTo>
                    <a:cubicBezTo>
                      <a:pt x="81" y="33"/>
                      <a:pt x="81" y="33"/>
                      <a:pt x="81" y="33"/>
                    </a:cubicBezTo>
                    <a:cubicBezTo>
                      <a:pt x="78" y="14"/>
                      <a:pt x="61" y="0"/>
                      <a:pt x="41" y="0"/>
                    </a:cubicBezTo>
                    <a:cubicBezTo>
                      <a:pt x="18" y="0"/>
                      <a:pt x="0" y="18"/>
                      <a:pt x="0" y="41"/>
                    </a:cubicBezTo>
                    <a:cubicBezTo>
                      <a:pt x="0" y="64"/>
                      <a:pt x="18" y="82"/>
                      <a:pt x="41" y="82"/>
                    </a:cubicBezTo>
                    <a:cubicBezTo>
                      <a:pt x="61" y="82"/>
                      <a:pt x="78" y="68"/>
                      <a:pt x="81" y="49"/>
                    </a:cubicBezTo>
                    <a:cubicBezTo>
                      <a:pt x="160" y="49"/>
                      <a:pt x="160" y="49"/>
                      <a:pt x="160" y="49"/>
                    </a:cubicBezTo>
                    <a:cubicBezTo>
                      <a:pt x="245" y="167"/>
                      <a:pt x="245" y="167"/>
                      <a:pt x="245" y="167"/>
                    </a:cubicBezTo>
                    <a:cubicBezTo>
                      <a:pt x="237" y="174"/>
                      <a:pt x="232" y="184"/>
                      <a:pt x="230" y="196"/>
                    </a:cubicBezTo>
                    <a:cubicBezTo>
                      <a:pt x="81" y="196"/>
                      <a:pt x="81" y="196"/>
                      <a:pt x="81" y="196"/>
                    </a:cubicBezTo>
                    <a:cubicBezTo>
                      <a:pt x="77" y="177"/>
                      <a:pt x="61" y="163"/>
                      <a:pt x="41" y="163"/>
                    </a:cubicBezTo>
                    <a:cubicBezTo>
                      <a:pt x="18" y="163"/>
                      <a:pt x="0" y="181"/>
                      <a:pt x="0" y="204"/>
                    </a:cubicBezTo>
                    <a:cubicBezTo>
                      <a:pt x="0" y="227"/>
                      <a:pt x="18" y="245"/>
                      <a:pt x="41" y="245"/>
                    </a:cubicBezTo>
                    <a:cubicBezTo>
                      <a:pt x="61" y="245"/>
                      <a:pt x="78" y="231"/>
                      <a:pt x="81" y="212"/>
                    </a:cubicBezTo>
                    <a:cubicBezTo>
                      <a:pt x="231" y="212"/>
                      <a:pt x="231" y="212"/>
                      <a:pt x="231" y="212"/>
                    </a:cubicBezTo>
                    <a:cubicBezTo>
                      <a:pt x="233" y="222"/>
                      <a:pt x="238" y="231"/>
                      <a:pt x="246" y="238"/>
                    </a:cubicBezTo>
                    <a:cubicBezTo>
                      <a:pt x="160" y="357"/>
                      <a:pt x="160" y="357"/>
                      <a:pt x="160" y="357"/>
                    </a:cubicBezTo>
                    <a:cubicBezTo>
                      <a:pt x="81" y="357"/>
                      <a:pt x="81" y="357"/>
                      <a:pt x="81" y="357"/>
                    </a:cubicBezTo>
                    <a:cubicBezTo>
                      <a:pt x="78" y="338"/>
                      <a:pt x="61" y="324"/>
                      <a:pt x="41" y="324"/>
                    </a:cubicBezTo>
                    <a:cubicBezTo>
                      <a:pt x="18" y="324"/>
                      <a:pt x="0" y="342"/>
                      <a:pt x="0" y="365"/>
                    </a:cubicBezTo>
                    <a:cubicBezTo>
                      <a:pt x="0" y="388"/>
                      <a:pt x="18" y="406"/>
                      <a:pt x="41" y="406"/>
                    </a:cubicBezTo>
                    <a:cubicBezTo>
                      <a:pt x="61" y="406"/>
                      <a:pt x="78" y="392"/>
                      <a:pt x="81" y="373"/>
                    </a:cubicBezTo>
                    <a:cubicBezTo>
                      <a:pt x="168" y="373"/>
                      <a:pt x="168" y="373"/>
                      <a:pt x="168" y="373"/>
                    </a:cubicBezTo>
                    <a:cubicBezTo>
                      <a:pt x="259" y="247"/>
                      <a:pt x="259" y="247"/>
                      <a:pt x="259" y="247"/>
                    </a:cubicBezTo>
                    <a:cubicBezTo>
                      <a:pt x="265" y="250"/>
                      <a:pt x="272" y="252"/>
                      <a:pt x="280" y="252"/>
                    </a:cubicBezTo>
                    <a:cubicBezTo>
                      <a:pt x="289" y="252"/>
                      <a:pt x="297" y="250"/>
                      <a:pt x="304" y="246"/>
                    </a:cubicBezTo>
                    <a:cubicBezTo>
                      <a:pt x="396" y="373"/>
                      <a:pt x="396" y="373"/>
                      <a:pt x="396" y="373"/>
                    </a:cubicBezTo>
                    <a:cubicBezTo>
                      <a:pt x="483" y="373"/>
                      <a:pt x="483" y="373"/>
                      <a:pt x="483" y="373"/>
                    </a:cubicBezTo>
                    <a:cubicBezTo>
                      <a:pt x="486" y="392"/>
                      <a:pt x="503" y="406"/>
                      <a:pt x="523" y="406"/>
                    </a:cubicBezTo>
                    <a:cubicBezTo>
                      <a:pt x="546" y="406"/>
                      <a:pt x="564" y="388"/>
                      <a:pt x="564" y="365"/>
                    </a:cubicBezTo>
                    <a:cubicBezTo>
                      <a:pt x="564" y="342"/>
                      <a:pt x="546" y="324"/>
                      <a:pt x="523" y="324"/>
                    </a:cubicBezTo>
                    <a:cubicBezTo>
                      <a:pt x="503" y="324"/>
                      <a:pt x="486" y="338"/>
                      <a:pt x="483" y="357"/>
                    </a:cubicBezTo>
                    <a:cubicBezTo>
                      <a:pt x="404" y="357"/>
                      <a:pt x="404" y="357"/>
                      <a:pt x="404" y="357"/>
                    </a:cubicBezTo>
                    <a:cubicBezTo>
                      <a:pt x="317" y="236"/>
                      <a:pt x="317" y="236"/>
                      <a:pt x="317" y="236"/>
                    </a:cubicBezTo>
                    <a:cubicBezTo>
                      <a:pt x="323" y="229"/>
                      <a:pt x="327" y="221"/>
                      <a:pt x="329" y="212"/>
                    </a:cubicBezTo>
                    <a:lnTo>
                      <a:pt x="483" y="212"/>
                    </a:lnTo>
                    <a:close/>
                    <a:moveTo>
                      <a:pt x="523" y="179"/>
                    </a:moveTo>
                    <a:cubicBezTo>
                      <a:pt x="537" y="179"/>
                      <a:pt x="548" y="190"/>
                      <a:pt x="548" y="204"/>
                    </a:cubicBezTo>
                    <a:cubicBezTo>
                      <a:pt x="548" y="218"/>
                      <a:pt x="537" y="229"/>
                      <a:pt x="523" y="229"/>
                    </a:cubicBezTo>
                    <a:cubicBezTo>
                      <a:pt x="509" y="229"/>
                      <a:pt x="498" y="218"/>
                      <a:pt x="498" y="204"/>
                    </a:cubicBezTo>
                    <a:cubicBezTo>
                      <a:pt x="498" y="190"/>
                      <a:pt x="509" y="179"/>
                      <a:pt x="523" y="179"/>
                    </a:cubicBezTo>
                    <a:close/>
                    <a:moveTo>
                      <a:pt x="523" y="16"/>
                    </a:moveTo>
                    <a:cubicBezTo>
                      <a:pt x="537" y="16"/>
                      <a:pt x="548" y="27"/>
                      <a:pt x="548" y="41"/>
                    </a:cubicBezTo>
                    <a:cubicBezTo>
                      <a:pt x="548" y="55"/>
                      <a:pt x="537" y="66"/>
                      <a:pt x="523" y="66"/>
                    </a:cubicBezTo>
                    <a:cubicBezTo>
                      <a:pt x="509" y="66"/>
                      <a:pt x="498" y="55"/>
                      <a:pt x="498" y="41"/>
                    </a:cubicBezTo>
                    <a:cubicBezTo>
                      <a:pt x="498" y="27"/>
                      <a:pt x="509" y="16"/>
                      <a:pt x="523" y="16"/>
                    </a:cubicBezTo>
                    <a:close/>
                    <a:moveTo>
                      <a:pt x="41" y="66"/>
                    </a:moveTo>
                    <a:cubicBezTo>
                      <a:pt x="27" y="66"/>
                      <a:pt x="16" y="55"/>
                      <a:pt x="16" y="41"/>
                    </a:cubicBezTo>
                    <a:cubicBezTo>
                      <a:pt x="16" y="27"/>
                      <a:pt x="27" y="16"/>
                      <a:pt x="41" y="16"/>
                    </a:cubicBezTo>
                    <a:cubicBezTo>
                      <a:pt x="55" y="16"/>
                      <a:pt x="66" y="27"/>
                      <a:pt x="66" y="41"/>
                    </a:cubicBezTo>
                    <a:cubicBezTo>
                      <a:pt x="66" y="55"/>
                      <a:pt x="55" y="66"/>
                      <a:pt x="41" y="66"/>
                    </a:cubicBezTo>
                    <a:close/>
                    <a:moveTo>
                      <a:pt x="41" y="229"/>
                    </a:moveTo>
                    <a:cubicBezTo>
                      <a:pt x="27" y="229"/>
                      <a:pt x="16" y="218"/>
                      <a:pt x="16" y="204"/>
                    </a:cubicBezTo>
                    <a:cubicBezTo>
                      <a:pt x="16" y="190"/>
                      <a:pt x="27" y="179"/>
                      <a:pt x="41" y="179"/>
                    </a:cubicBezTo>
                    <a:cubicBezTo>
                      <a:pt x="55" y="179"/>
                      <a:pt x="66" y="190"/>
                      <a:pt x="66" y="204"/>
                    </a:cubicBezTo>
                    <a:cubicBezTo>
                      <a:pt x="66" y="218"/>
                      <a:pt x="55" y="229"/>
                      <a:pt x="41" y="229"/>
                    </a:cubicBezTo>
                    <a:close/>
                    <a:moveTo>
                      <a:pt x="41" y="390"/>
                    </a:moveTo>
                    <a:cubicBezTo>
                      <a:pt x="27" y="390"/>
                      <a:pt x="16" y="379"/>
                      <a:pt x="16" y="365"/>
                    </a:cubicBezTo>
                    <a:cubicBezTo>
                      <a:pt x="16" y="351"/>
                      <a:pt x="27" y="340"/>
                      <a:pt x="41" y="340"/>
                    </a:cubicBezTo>
                    <a:cubicBezTo>
                      <a:pt x="55" y="340"/>
                      <a:pt x="66" y="351"/>
                      <a:pt x="66" y="365"/>
                    </a:cubicBezTo>
                    <a:cubicBezTo>
                      <a:pt x="66" y="379"/>
                      <a:pt x="55" y="390"/>
                      <a:pt x="41" y="390"/>
                    </a:cubicBezTo>
                    <a:close/>
                    <a:moveTo>
                      <a:pt x="523" y="340"/>
                    </a:moveTo>
                    <a:cubicBezTo>
                      <a:pt x="537" y="340"/>
                      <a:pt x="548" y="351"/>
                      <a:pt x="548" y="365"/>
                    </a:cubicBezTo>
                    <a:cubicBezTo>
                      <a:pt x="548" y="379"/>
                      <a:pt x="537" y="390"/>
                      <a:pt x="523" y="390"/>
                    </a:cubicBezTo>
                    <a:cubicBezTo>
                      <a:pt x="509" y="390"/>
                      <a:pt x="498" y="379"/>
                      <a:pt x="498" y="365"/>
                    </a:cubicBezTo>
                    <a:cubicBezTo>
                      <a:pt x="498" y="351"/>
                      <a:pt x="509" y="340"/>
                      <a:pt x="523" y="340"/>
                    </a:cubicBezTo>
                    <a:close/>
                    <a:moveTo>
                      <a:pt x="246" y="202"/>
                    </a:moveTo>
                    <a:cubicBezTo>
                      <a:pt x="246" y="183"/>
                      <a:pt x="261" y="168"/>
                      <a:pt x="280" y="168"/>
                    </a:cubicBezTo>
                    <a:cubicBezTo>
                      <a:pt x="299" y="168"/>
                      <a:pt x="314" y="183"/>
                      <a:pt x="314" y="202"/>
                    </a:cubicBezTo>
                    <a:cubicBezTo>
                      <a:pt x="314" y="221"/>
                      <a:pt x="299" y="236"/>
                      <a:pt x="280" y="236"/>
                    </a:cubicBezTo>
                    <a:cubicBezTo>
                      <a:pt x="261" y="236"/>
                      <a:pt x="246" y="221"/>
                      <a:pt x="246" y="202"/>
                    </a:cubicBez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endParaRPr lang="en-US" sz="900"/>
              </a:p>
            </p:txBody>
          </p:sp>
        </p:grpSp>
        <p:grpSp>
          <p:nvGrpSpPr>
            <p:cNvPr id="98" name="Group 97"/>
            <p:cNvGrpSpPr/>
            <p:nvPr/>
          </p:nvGrpSpPr>
          <p:grpSpPr>
            <a:xfrm>
              <a:off x="5014133" y="1909676"/>
              <a:ext cx="1517835" cy="1521626"/>
              <a:chOff x="3866413" y="1968011"/>
              <a:chExt cx="1806000" cy="1810512"/>
            </a:xfrm>
          </p:grpSpPr>
          <p:sp>
            <p:nvSpPr>
              <p:cNvPr id="99" name="Oval 98"/>
              <p:cNvSpPr/>
              <p:nvPr/>
            </p:nvSpPr>
            <p:spPr>
              <a:xfrm>
                <a:off x="3866413" y="1968011"/>
                <a:ext cx="1806000" cy="1810512"/>
              </a:xfrm>
              <a:prstGeom prst="ellipse">
                <a:avLst/>
              </a:prstGeom>
              <a:solidFill>
                <a:srgbClr val="D56D23"/>
              </a:solidFill>
              <a:ln w="38100">
                <a:solidFill>
                  <a:schemeClr val="tx1"/>
                </a:solidFill>
                <a:miter lim="800000"/>
                <a:headEnd/>
                <a:tailEnd/>
              </a:ln>
              <a:effectLst/>
            </p:spPr>
            <p:txBody>
              <a:bodyPr wrap="square" tIns="68580" bIns="68580" rtlCol="0" anchor="t">
                <a:prstTxWarp prst="textNoShape">
                  <a:avLst/>
                </a:prstTxWarp>
                <a:noAutofit/>
              </a:bodyPr>
              <a:lstStyle/>
              <a:p>
                <a:pPr algn="ctr"/>
                <a:endParaRPr lang="en-US" sz="1350" kern="0" dirty="0">
                  <a:solidFill>
                    <a:prstClr val="white"/>
                  </a:solidFill>
                </a:endParaRPr>
              </a:p>
            </p:txBody>
          </p:sp>
          <p:sp>
            <p:nvSpPr>
              <p:cNvPr id="100" name="TextBox 99"/>
              <p:cNvSpPr txBox="1"/>
              <p:nvPr/>
            </p:nvSpPr>
            <p:spPr>
              <a:xfrm>
                <a:off x="3947338" y="2477603"/>
                <a:ext cx="1605970" cy="823970"/>
              </a:xfrm>
              <a:prstGeom prst="rect">
                <a:avLst/>
              </a:prstGeom>
              <a:noFill/>
            </p:spPr>
            <p:txBody>
              <a:bodyPr wrap="square" lIns="0" tIns="0" rIns="0" bIns="0" rtlCol="0">
                <a:spAutoFit/>
              </a:bodyPr>
              <a:lstStyle/>
              <a:p>
                <a:pPr algn="ctr"/>
                <a:r>
                  <a:rPr lang="en-US" sz="1500" b="1" kern="0" dirty="0">
                    <a:solidFill>
                      <a:prstClr val="white"/>
                    </a:solidFill>
                    <a:latin typeface="Century Gothic" panose="020B0502020202020204" pitchFamily="34" charset="0"/>
                  </a:rPr>
                  <a:t>Successful</a:t>
                </a:r>
              </a:p>
              <a:p>
                <a:pPr algn="ctr"/>
                <a:r>
                  <a:rPr lang="en-US" sz="1500" b="1" kern="0" dirty="0">
                    <a:solidFill>
                      <a:prstClr val="white"/>
                    </a:solidFill>
                    <a:latin typeface="Century Gothic" panose="020B0502020202020204" pitchFamily="34" charset="0"/>
                  </a:rPr>
                  <a:t>Digital</a:t>
                </a:r>
              </a:p>
              <a:p>
                <a:pPr algn="ctr"/>
                <a:r>
                  <a:rPr lang="en-US" sz="1500" b="1" kern="0" dirty="0">
                    <a:solidFill>
                      <a:prstClr val="white"/>
                    </a:solidFill>
                    <a:latin typeface="Century Gothic" panose="020B0502020202020204" pitchFamily="34" charset="0"/>
                  </a:rPr>
                  <a:t>Marketing</a:t>
                </a:r>
                <a:endParaRPr lang="en-US" sz="1200" dirty="0">
                  <a:solidFill>
                    <a:srgbClr val="231F20"/>
                  </a:solidFill>
                </a:endParaRPr>
              </a:p>
            </p:txBody>
          </p:sp>
        </p:grpSp>
      </p:grpSp>
      <p:cxnSp>
        <p:nvCxnSpPr>
          <p:cNvPr id="25" name="Straight Connector 24"/>
          <p:cNvCxnSpPr/>
          <p:nvPr/>
        </p:nvCxnSpPr>
        <p:spPr>
          <a:xfrm>
            <a:off x="1796669" y="2824196"/>
            <a:ext cx="1049702" cy="110125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2834049" y="2796969"/>
            <a:ext cx="1030736" cy="1128477"/>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864785" y="2796968"/>
            <a:ext cx="1039415" cy="11430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4904200" y="2796968"/>
            <a:ext cx="1017985" cy="1153031"/>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5922186" y="2796968"/>
            <a:ext cx="1049177" cy="1153031"/>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Title 4"/>
          <p:cNvSpPr txBox="1">
            <a:spLocks/>
          </p:cNvSpPr>
          <p:nvPr/>
        </p:nvSpPr>
        <p:spPr bwMode="gray">
          <a:xfrm>
            <a:off x="1485900" y="-24384"/>
            <a:ext cx="6172200" cy="704088"/>
          </a:xfrm>
          <a:prstGeom prst="rect">
            <a:avLst/>
          </a:prstGeom>
        </p:spPr>
        <p:txBody>
          <a:bodyPr vert="horz" lIns="0" tIns="0" rIns="0" bIns="0" rtlCol="0" anchor="b" anchorCtr="0">
            <a:noAutofit/>
          </a:bodyPr>
          <a:lstStyle>
            <a:lvl1pPr algn="l" defTabSz="914400" rtl="0" eaLnBrk="1" latinLnBrk="0" hangingPunct="1">
              <a:lnSpc>
                <a:spcPct val="95000"/>
              </a:lnSpc>
              <a:spcBef>
                <a:spcPct val="0"/>
              </a:spcBef>
              <a:buNone/>
              <a:defRPr sz="2400" kern="1200" baseline="0">
                <a:solidFill>
                  <a:schemeClr val="accent1"/>
                </a:solidFill>
                <a:latin typeface="+mj-lt"/>
                <a:ea typeface="+mj-ea"/>
                <a:cs typeface="+mj-cs"/>
              </a:defRPr>
            </a:lvl1pPr>
          </a:lstStyle>
          <a:p>
            <a:r>
              <a:rPr lang="en-US" sz="1800" b="1" dirty="0">
                <a:solidFill>
                  <a:schemeClr val="bg1"/>
                </a:solidFill>
              </a:rPr>
              <a:t>Data-Driven Campaign Support</a:t>
            </a:r>
          </a:p>
        </p:txBody>
      </p:sp>
      <p:sp>
        <p:nvSpPr>
          <p:cNvPr id="2" name="Title 1"/>
          <p:cNvSpPr>
            <a:spLocks noGrp="1"/>
          </p:cNvSpPr>
          <p:nvPr>
            <p:ph type="title"/>
          </p:nvPr>
        </p:nvSpPr>
        <p:spPr>
          <a:xfrm>
            <a:off x="457200" y="315913"/>
            <a:ext cx="8229600" cy="406448"/>
          </a:xfrm>
        </p:spPr>
        <p:txBody>
          <a:bodyPr/>
          <a:lstStyle/>
          <a:p>
            <a:r>
              <a:rPr lang="en-US" dirty="0"/>
              <a:t>Teradata Interactive Services </a:t>
            </a:r>
          </a:p>
        </p:txBody>
      </p:sp>
      <p:grpSp>
        <p:nvGrpSpPr>
          <p:cNvPr id="10" name="Group 9"/>
          <p:cNvGrpSpPr/>
          <p:nvPr/>
        </p:nvGrpSpPr>
        <p:grpSpPr>
          <a:xfrm>
            <a:off x="6449631" y="3434190"/>
            <a:ext cx="1028700" cy="1028700"/>
            <a:chOff x="7353300" y="4050029"/>
            <a:chExt cx="1371600" cy="1371600"/>
          </a:xfrm>
        </p:grpSpPr>
        <p:sp>
          <p:nvSpPr>
            <p:cNvPr id="46" name="Oval 45"/>
            <p:cNvSpPr/>
            <p:nvPr/>
          </p:nvSpPr>
          <p:spPr>
            <a:xfrm>
              <a:off x="7353300" y="4050029"/>
              <a:ext cx="1371600" cy="1371600"/>
            </a:xfrm>
            <a:prstGeom prst="ellipse">
              <a:avLst/>
            </a:prstGeom>
            <a:solidFill>
              <a:schemeClr val="bg1"/>
            </a:solidFill>
            <a:ln w="25400">
              <a:solidFill>
                <a:schemeClr val="bg1">
                  <a:lumMod val="85000"/>
                </a:schemeClr>
              </a:solidFill>
              <a:miter lim="800000"/>
              <a:headEnd/>
              <a:tailEnd/>
            </a:ln>
            <a:effectLst/>
          </p:spPr>
          <p:txBody>
            <a:bodyPr wrap="square" tIns="68580" bIns="68580" rtlCol="0" anchor="t">
              <a:prstTxWarp prst="textNoShape">
                <a:avLst/>
              </a:prstTxWarp>
              <a:noAutofit/>
            </a:bodyPr>
            <a:lstStyle/>
            <a:p>
              <a:pPr algn="ctr"/>
              <a:endParaRPr lang="en-US" sz="825" kern="0" dirty="0">
                <a:solidFill>
                  <a:prstClr val="white"/>
                </a:solidFill>
              </a:endParaRPr>
            </a:p>
          </p:txBody>
        </p:sp>
        <p:sp>
          <p:nvSpPr>
            <p:cNvPr id="47" name="Oval 46"/>
            <p:cNvSpPr/>
            <p:nvPr/>
          </p:nvSpPr>
          <p:spPr>
            <a:xfrm>
              <a:off x="7405982" y="4097260"/>
              <a:ext cx="1271606" cy="1271606"/>
            </a:xfrm>
            <a:prstGeom prst="ellipse">
              <a:avLst/>
            </a:prstGeom>
            <a:solidFill>
              <a:schemeClr val="accent5"/>
            </a:solidFill>
            <a:ln w="9525">
              <a:noFill/>
              <a:miter lim="800000"/>
              <a:headEnd/>
              <a:tailEnd/>
            </a:ln>
            <a:effectLst/>
          </p:spPr>
          <p:txBody>
            <a:bodyPr wrap="square" tIns="68580" bIns="68580" rtlCol="0" anchor="t">
              <a:prstTxWarp prst="textNoShape">
                <a:avLst/>
              </a:prstTxWarp>
              <a:noAutofit/>
            </a:bodyPr>
            <a:lstStyle/>
            <a:p>
              <a:pPr algn="ctr"/>
              <a:endParaRPr lang="en-US" sz="825" kern="0" dirty="0">
                <a:solidFill>
                  <a:prstClr val="white"/>
                </a:solidFill>
              </a:endParaRPr>
            </a:p>
          </p:txBody>
        </p:sp>
        <p:sp>
          <p:nvSpPr>
            <p:cNvPr id="49" name="Rectangle 48"/>
            <p:cNvSpPr/>
            <p:nvPr/>
          </p:nvSpPr>
          <p:spPr>
            <a:xfrm>
              <a:off x="7423005" y="4784044"/>
              <a:ext cx="1268440" cy="427809"/>
            </a:xfrm>
            <a:prstGeom prst="rect">
              <a:avLst/>
            </a:prstGeom>
          </p:spPr>
          <p:txBody>
            <a:bodyPr wrap="square">
              <a:spAutoFit/>
            </a:bodyPr>
            <a:lstStyle/>
            <a:p>
              <a:pPr marL="214313" indent="-214313" algn="ctr" eaLnBrk="0" fontAlgn="base" hangingPunct="0">
                <a:lnSpc>
                  <a:spcPct val="90000"/>
                </a:lnSpc>
                <a:spcBef>
                  <a:spcPct val="0"/>
                </a:spcBef>
                <a:spcAft>
                  <a:spcPct val="0"/>
                </a:spcAft>
                <a:buClr>
                  <a:srgbClr val="5F6062"/>
                </a:buClr>
                <a:defRPr/>
              </a:pPr>
              <a:r>
                <a:rPr lang="en-US" sz="825" b="1" dirty="0">
                  <a:solidFill>
                    <a:schemeClr val="bg1"/>
                  </a:solidFill>
                  <a:latin typeface="Century Gothic"/>
                  <a:cs typeface="Century Gothic"/>
                </a:rPr>
                <a:t>Technical</a:t>
              </a:r>
            </a:p>
            <a:p>
              <a:pPr marL="214313" indent="-214313" algn="ctr" eaLnBrk="0" fontAlgn="base" hangingPunct="0">
                <a:lnSpc>
                  <a:spcPct val="90000"/>
                </a:lnSpc>
                <a:spcBef>
                  <a:spcPct val="0"/>
                </a:spcBef>
                <a:spcAft>
                  <a:spcPct val="0"/>
                </a:spcAft>
                <a:buClr>
                  <a:srgbClr val="5F6062"/>
                </a:buClr>
                <a:defRPr/>
              </a:pPr>
              <a:r>
                <a:rPr lang="en-US" sz="825" b="1" dirty="0">
                  <a:solidFill>
                    <a:schemeClr val="bg1"/>
                  </a:solidFill>
                  <a:latin typeface="Century Gothic"/>
                  <a:cs typeface="Century Gothic"/>
                </a:rPr>
                <a:t>Development</a:t>
              </a:r>
            </a:p>
          </p:txBody>
        </p:sp>
        <p:pic>
          <p:nvPicPr>
            <p:cNvPr id="55" name="Picture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54389" y="4202778"/>
              <a:ext cx="615039" cy="535742"/>
            </a:xfrm>
            <a:prstGeom prst="rect">
              <a:avLst/>
            </a:prstGeom>
          </p:spPr>
        </p:pic>
      </p:grpSp>
      <p:grpSp>
        <p:nvGrpSpPr>
          <p:cNvPr id="9" name="Group 8"/>
          <p:cNvGrpSpPr/>
          <p:nvPr/>
        </p:nvGrpSpPr>
        <p:grpSpPr>
          <a:xfrm>
            <a:off x="5415216" y="2284077"/>
            <a:ext cx="1028700" cy="1028700"/>
            <a:chOff x="5974080" y="2516545"/>
            <a:chExt cx="1371600" cy="1371600"/>
          </a:xfrm>
        </p:grpSpPr>
        <p:sp>
          <p:nvSpPr>
            <p:cNvPr id="41" name="Oval 40"/>
            <p:cNvSpPr/>
            <p:nvPr/>
          </p:nvSpPr>
          <p:spPr>
            <a:xfrm>
              <a:off x="5974080" y="2516545"/>
              <a:ext cx="1371600" cy="1371600"/>
            </a:xfrm>
            <a:prstGeom prst="ellipse">
              <a:avLst/>
            </a:prstGeom>
            <a:solidFill>
              <a:schemeClr val="bg1"/>
            </a:solidFill>
            <a:ln w="25400">
              <a:solidFill>
                <a:schemeClr val="bg1">
                  <a:lumMod val="85000"/>
                </a:schemeClr>
              </a:solidFill>
              <a:miter lim="800000"/>
              <a:headEnd/>
              <a:tailEnd/>
            </a:ln>
            <a:effectLst/>
          </p:spPr>
          <p:txBody>
            <a:bodyPr wrap="square" tIns="68580" bIns="68580" rtlCol="0" anchor="t">
              <a:prstTxWarp prst="textNoShape">
                <a:avLst/>
              </a:prstTxWarp>
              <a:noAutofit/>
            </a:bodyPr>
            <a:lstStyle/>
            <a:p>
              <a:pPr algn="ctr"/>
              <a:endParaRPr lang="en-US" sz="825" kern="0" dirty="0">
                <a:solidFill>
                  <a:prstClr val="white"/>
                </a:solidFill>
              </a:endParaRPr>
            </a:p>
          </p:txBody>
        </p:sp>
        <p:sp>
          <p:nvSpPr>
            <p:cNvPr id="42" name="Oval 41"/>
            <p:cNvSpPr/>
            <p:nvPr/>
          </p:nvSpPr>
          <p:spPr>
            <a:xfrm>
              <a:off x="6026762" y="2563776"/>
              <a:ext cx="1271606" cy="1271606"/>
            </a:xfrm>
            <a:prstGeom prst="ellipse">
              <a:avLst/>
            </a:prstGeom>
            <a:solidFill>
              <a:schemeClr val="tx2"/>
            </a:solidFill>
            <a:ln w="9525">
              <a:noFill/>
              <a:miter lim="800000"/>
              <a:headEnd/>
              <a:tailEnd/>
            </a:ln>
            <a:effectLst/>
          </p:spPr>
          <p:txBody>
            <a:bodyPr wrap="square" tIns="68580" bIns="68580" rtlCol="0" anchor="t">
              <a:prstTxWarp prst="textNoShape">
                <a:avLst/>
              </a:prstTxWarp>
              <a:noAutofit/>
            </a:bodyPr>
            <a:lstStyle/>
            <a:p>
              <a:pPr algn="ctr"/>
              <a:endParaRPr lang="en-US" sz="825" kern="0" dirty="0">
                <a:solidFill>
                  <a:prstClr val="white"/>
                </a:solidFill>
              </a:endParaRPr>
            </a:p>
          </p:txBody>
        </p:sp>
        <p:sp>
          <p:nvSpPr>
            <p:cNvPr id="44" name="Rectangle 43"/>
            <p:cNvSpPr/>
            <p:nvPr/>
          </p:nvSpPr>
          <p:spPr>
            <a:xfrm>
              <a:off x="6043785" y="3236704"/>
              <a:ext cx="1268440" cy="427809"/>
            </a:xfrm>
            <a:prstGeom prst="rect">
              <a:avLst/>
            </a:prstGeom>
          </p:spPr>
          <p:txBody>
            <a:bodyPr wrap="square">
              <a:spAutoFit/>
            </a:bodyPr>
            <a:lstStyle/>
            <a:p>
              <a:pPr marL="214313" indent="-214313" algn="ctr" eaLnBrk="0" fontAlgn="base" hangingPunct="0">
                <a:lnSpc>
                  <a:spcPct val="90000"/>
                </a:lnSpc>
                <a:spcBef>
                  <a:spcPct val="0"/>
                </a:spcBef>
                <a:spcAft>
                  <a:spcPct val="0"/>
                </a:spcAft>
                <a:buClr>
                  <a:srgbClr val="5F6062"/>
                </a:buClr>
                <a:defRPr/>
              </a:pPr>
              <a:r>
                <a:rPr lang="en-US" sz="825" b="1" dirty="0">
                  <a:solidFill>
                    <a:schemeClr val="bg1"/>
                  </a:solidFill>
                  <a:latin typeface="Century Gothic"/>
                  <a:cs typeface="Century Gothic"/>
                </a:rPr>
                <a:t>Creative</a:t>
              </a:r>
            </a:p>
            <a:p>
              <a:pPr marL="214313" indent="-214313" algn="ctr" eaLnBrk="0" fontAlgn="base" hangingPunct="0">
                <a:lnSpc>
                  <a:spcPct val="90000"/>
                </a:lnSpc>
                <a:spcBef>
                  <a:spcPct val="0"/>
                </a:spcBef>
                <a:spcAft>
                  <a:spcPct val="0"/>
                </a:spcAft>
                <a:buClr>
                  <a:srgbClr val="5F6062"/>
                </a:buClr>
                <a:defRPr/>
              </a:pPr>
              <a:r>
                <a:rPr lang="en-US" sz="825" b="1" dirty="0">
                  <a:solidFill>
                    <a:schemeClr val="bg1"/>
                  </a:solidFill>
                  <a:latin typeface="Century Gothic"/>
                  <a:cs typeface="Century Gothic"/>
                </a:rPr>
                <a:t>Development</a:t>
              </a:r>
            </a:p>
          </p:txBody>
        </p:sp>
        <p:sp>
          <p:nvSpPr>
            <p:cNvPr id="57" name="Freeform 119"/>
            <p:cNvSpPr>
              <a:spLocks/>
            </p:cNvSpPr>
            <p:nvPr/>
          </p:nvSpPr>
          <p:spPr bwMode="auto">
            <a:xfrm>
              <a:off x="6731313" y="2668983"/>
              <a:ext cx="191331" cy="191332"/>
            </a:xfrm>
            <a:custGeom>
              <a:avLst/>
              <a:gdLst>
                <a:gd name="T0" fmla="*/ 158 w 172"/>
                <a:gd name="T1" fmla="*/ 87 h 172"/>
                <a:gd name="T2" fmla="*/ 85 w 172"/>
                <a:gd name="T3" fmla="*/ 13 h 172"/>
                <a:gd name="T4" fmla="*/ 36 w 172"/>
                <a:gd name="T5" fmla="*/ 13 h 172"/>
                <a:gd name="T6" fmla="*/ 0 w 172"/>
                <a:gd name="T7" fmla="*/ 50 h 172"/>
                <a:gd name="T8" fmla="*/ 122 w 172"/>
                <a:gd name="T9" fmla="*/ 172 h 172"/>
                <a:gd name="T10" fmla="*/ 158 w 172"/>
                <a:gd name="T11" fmla="*/ 135 h 172"/>
                <a:gd name="T12" fmla="*/ 158 w 172"/>
                <a:gd name="T13" fmla="*/ 87 h 172"/>
              </a:gdLst>
              <a:ahLst/>
              <a:cxnLst>
                <a:cxn ang="0">
                  <a:pos x="T0" y="T1"/>
                </a:cxn>
                <a:cxn ang="0">
                  <a:pos x="T2" y="T3"/>
                </a:cxn>
                <a:cxn ang="0">
                  <a:pos x="T4" y="T5"/>
                </a:cxn>
                <a:cxn ang="0">
                  <a:pos x="T6" y="T7"/>
                </a:cxn>
                <a:cxn ang="0">
                  <a:pos x="T8" y="T9"/>
                </a:cxn>
                <a:cxn ang="0">
                  <a:pos x="T10" y="T11"/>
                </a:cxn>
                <a:cxn ang="0">
                  <a:pos x="T12" y="T13"/>
                </a:cxn>
              </a:cxnLst>
              <a:rect l="0" t="0" r="r" b="b"/>
              <a:pathLst>
                <a:path w="172" h="172">
                  <a:moveTo>
                    <a:pt x="158" y="87"/>
                  </a:moveTo>
                  <a:cubicBezTo>
                    <a:pt x="85" y="13"/>
                    <a:pt x="85" y="13"/>
                    <a:pt x="85" y="13"/>
                  </a:cubicBezTo>
                  <a:cubicBezTo>
                    <a:pt x="72" y="0"/>
                    <a:pt x="50" y="0"/>
                    <a:pt x="36" y="13"/>
                  </a:cubicBezTo>
                  <a:cubicBezTo>
                    <a:pt x="0" y="50"/>
                    <a:pt x="0" y="50"/>
                    <a:pt x="0" y="50"/>
                  </a:cubicBezTo>
                  <a:cubicBezTo>
                    <a:pt x="122" y="172"/>
                    <a:pt x="122" y="172"/>
                    <a:pt x="122" y="172"/>
                  </a:cubicBezTo>
                  <a:cubicBezTo>
                    <a:pt x="158" y="135"/>
                    <a:pt x="158" y="135"/>
                    <a:pt x="158" y="135"/>
                  </a:cubicBezTo>
                  <a:cubicBezTo>
                    <a:pt x="172" y="122"/>
                    <a:pt x="172" y="100"/>
                    <a:pt x="158" y="87"/>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825"/>
            </a:p>
          </p:txBody>
        </p:sp>
        <p:sp>
          <p:nvSpPr>
            <p:cNvPr id="58" name="Freeform 120"/>
            <p:cNvSpPr>
              <a:spLocks/>
            </p:cNvSpPr>
            <p:nvPr/>
          </p:nvSpPr>
          <p:spPr bwMode="auto">
            <a:xfrm>
              <a:off x="6410385" y="2738730"/>
              <a:ext cx="442984" cy="441099"/>
            </a:xfrm>
            <a:custGeom>
              <a:avLst/>
              <a:gdLst>
                <a:gd name="T0" fmla="*/ 398 w 398"/>
                <a:gd name="T1" fmla="*/ 122 h 396"/>
                <a:gd name="T2" fmla="*/ 380 w 398"/>
                <a:gd name="T3" fmla="*/ 104 h 396"/>
                <a:gd name="T4" fmla="*/ 256 w 398"/>
                <a:gd name="T5" fmla="*/ 225 h 396"/>
                <a:gd name="T6" fmla="*/ 237 w 398"/>
                <a:gd name="T7" fmla="*/ 225 h 396"/>
                <a:gd name="T8" fmla="*/ 237 w 398"/>
                <a:gd name="T9" fmla="*/ 206 h 396"/>
                <a:gd name="T10" fmla="*/ 361 w 398"/>
                <a:gd name="T11" fmla="*/ 84 h 396"/>
                <a:gd name="T12" fmla="*/ 277 w 398"/>
                <a:gd name="T13" fmla="*/ 0 h 396"/>
                <a:gd name="T14" fmla="*/ 57 w 398"/>
                <a:gd name="T15" fmla="*/ 219 h 396"/>
                <a:gd name="T16" fmla="*/ 56 w 398"/>
                <a:gd name="T17" fmla="*/ 219 h 396"/>
                <a:gd name="T18" fmla="*/ 6 w 398"/>
                <a:gd name="T19" fmla="*/ 369 h 396"/>
                <a:gd name="T20" fmla="*/ 28 w 398"/>
                <a:gd name="T21" fmla="*/ 390 h 396"/>
                <a:gd name="T22" fmla="*/ 178 w 398"/>
                <a:gd name="T23" fmla="*/ 340 h 396"/>
                <a:gd name="T24" fmla="*/ 178 w 398"/>
                <a:gd name="T25" fmla="*/ 340 h 396"/>
                <a:gd name="T26" fmla="*/ 398 w 398"/>
                <a:gd name="T27" fmla="*/ 122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8" h="396">
                  <a:moveTo>
                    <a:pt x="398" y="122"/>
                  </a:moveTo>
                  <a:cubicBezTo>
                    <a:pt x="380" y="104"/>
                    <a:pt x="380" y="104"/>
                    <a:pt x="380" y="104"/>
                  </a:cubicBezTo>
                  <a:cubicBezTo>
                    <a:pt x="256" y="225"/>
                    <a:pt x="256" y="225"/>
                    <a:pt x="256" y="225"/>
                  </a:cubicBezTo>
                  <a:cubicBezTo>
                    <a:pt x="251" y="231"/>
                    <a:pt x="242" y="231"/>
                    <a:pt x="237" y="225"/>
                  </a:cubicBezTo>
                  <a:cubicBezTo>
                    <a:pt x="232" y="220"/>
                    <a:pt x="232" y="211"/>
                    <a:pt x="237" y="206"/>
                  </a:cubicBezTo>
                  <a:cubicBezTo>
                    <a:pt x="361" y="84"/>
                    <a:pt x="361" y="84"/>
                    <a:pt x="361" y="84"/>
                  </a:cubicBezTo>
                  <a:cubicBezTo>
                    <a:pt x="277" y="0"/>
                    <a:pt x="277" y="0"/>
                    <a:pt x="277" y="0"/>
                  </a:cubicBezTo>
                  <a:cubicBezTo>
                    <a:pt x="57" y="219"/>
                    <a:pt x="57" y="219"/>
                    <a:pt x="57" y="219"/>
                  </a:cubicBezTo>
                  <a:cubicBezTo>
                    <a:pt x="56" y="219"/>
                    <a:pt x="56" y="219"/>
                    <a:pt x="56" y="219"/>
                  </a:cubicBezTo>
                  <a:cubicBezTo>
                    <a:pt x="6" y="369"/>
                    <a:pt x="6" y="369"/>
                    <a:pt x="6" y="369"/>
                  </a:cubicBezTo>
                  <a:cubicBezTo>
                    <a:pt x="0" y="387"/>
                    <a:pt x="10" y="396"/>
                    <a:pt x="28" y="390"/>
                  </a:cubicBezTo>
                  <a:cubicBezTo>
                    <a:pt x="178" y="340"/>
                    <a:pt x="178" y="340"/>
                    <a:pt x="178" y="340"/>
                  </a:cubicBezTo>
                  <a:cubicBezTo>
                    <a:pt x="178" y="340"/>
                    <a:pt x="178" y="340"/>
                    <a:pt x="178" y="340"/>
                  </a:cubicBezTo>
                  <a:lnTo>
                    <a:pt x="398" y="122"/>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825"/>
            </a:p>
          </p:txBody>
        </p:sp>
      </p:grpSp>
      <p:grpSp>
        <p:nvGrpSpPr>
          <p:cNvPr id="19" name="Group 18"/>
          <p:cNvGrpSpPr/>
          <p:nvPr/>
        </p:nvGrpSpPr>
        <p:grpSpPr>
          <a:xfrm>
            <a:off x="4380801" y="3434190"/>
            <a:ext cx="1028700" cy="1028700"/>
            <a:chOff x="4594860" y="4050029"/>
            <a:chExt cx="1371600" cy="1371600"/>
          </a:xfrm>
        </p:grpSpPr>
        <p:sp>
          <p:nvSpPr>
            <p:cNvPr id="36" name="Oval 35"/>
            <p:cNvSpPr/>
            <p:nvPr/>
          </p:nvSpPr>
          <p:spPr>
            <a:xfrm>
              <a:off x="4594860" y="4050029"/>
              <a:ext cx="1371600" cy="1371600"/>
            </a:xfrm>
            <a:prstGeom prst="ellipse">
              <a:avLst/>
            </a:prstGeom>
            <a:solidFill>
              <a:schemeClr val="bg1"/>
            </a:solidFill>
            <a:ln w="25400">
              <a:solidFill>
                <a:schemeClr val="bg1">
                  <a:lumMod val="85000"/>
                </a:schemeClr>
              </a:solidFill>
              <a:miter lim="800000"/>
              <a:headEnd/>
              <a:tailEnd/>
            </a:ln>
            <a:effectLst/>
          </p:spPr>
          <p:txBody>
            <a:bodyPr wrap="square" tIns="68580" bIns="68580" rtlCol="0" anchor="t">
              <a:prstTxWarp prst="textNoShape">
                <a:avLst/>
              </a:prstTxWarp>
              <a:noAutofit/>
            </a:bodyPr>
            <a:lstStyle/>
            <a:p>
              <a:pPr algn="ctr"/>
              <a:endParaRPr lang="en-US" sz="825" kern="0" dirty="0">
                <a:solidFill>
                  <a:prstClr val="white"/>
                </a:solidFill>
              </a:endParaRPr>
            </a:p>
          </p:txBody>
        </p:sp>
        <p:sp>
          <p:nvSpPr>
            <p:cNvPr id="37" name="Oval 36"/>
            <p:cNvSpPr/>
            <p:nvPr/>
          </p:nvSpPr>
          <p:spPr>
            <a:xfrm>
              <a:off x="4647542" y="4097260"/>
              <a:ext cx="1271606" cy="1271606"/>
            </a:xfrm>
            <a:prstGeom prst="ellipse">
              <a:avLst/>
            </a:prstGeom>
            <a:solidFill>
              <a:schemeClr val="accent1"/>
            </a:solidFill>
            <a:ln w="9525">
              <a:noFill/>
              <a:miter lim="800000"/>
              <a:headEnd/>
              <a:tailEnd/>
            </a:ln>
            <a:effectLst/>
          </p:spPr>
          <p:txBody>
            <a:bodyPr wrap="square" tIns="68580" bIns="68580" rtlCol="0" anchor="t">
              <a:prstTxWarp prst="textNoShape">
                <a:avLst/>
              </a:prstTxWarp>
              <a:noAutofit/>
            </a:bodyPr>
            <a:lstStyle/>
            <a:p>
              <a:pPr algn="ctr"/>
              <a:endParaRPr lang="en-US" sz="825" kern="0" dirty="0">
                <a:solidFill>
                  <a:prstClr val="white"/>
                </a:solidFill>
              </a:endParaRPr>
            </a:p>
          </p:txBody>
        </p:sp>
        <p:sp>
          <p:nvSpPr>
            <p:cNvPr id="39" name="Rectangle 38"/>
            <p:cNvSpPr/>
            <p:nvPr/>
          </p:nvSpPr>
          <p:spPr>
            <a:xfrm>
              <a:off x="4650711" y="4784044"/>
              <a:ext cx="1268440" cy="427809"/>
            </a:xfrm>
            <a:prstGeom prst="rect">
              <a:avLst/>
            </a:prstGeom>
          </p:spPr>
          <p:txBody>
            <a:bodyPr wrap="square">
              <a:spAutoFit/>
            </a:bodyPr>
            <a:lstStyle/>
            <a:p>
              <a:pPr marL="214313" indent="-214313" algn="ctr" eaLnBrk="0" fontAlgn="base" hangingPunct="0">
                <a:lnSpc>
                  <a:spcPct val="90000"/>
                </a:lnSpc>
                <a:spcBef>
                  <a:spcPct val="0"/>
                </a:spcBef>
                <a:spcAft>
                  <a:spcPct val="0"/>
                </a:spcAft>
                <a:buClr>
                  <a:srgbClr val="5F6062"/>
                </a:buClr>
                <a:defRPr/>
              </a:pPr>
              <a:r>
                <a:rPr lang="en-US" sz="825" b="1" dirty="0">
                  <a:solidFill>
                    <a:schemeClr val="bg1"/>
                  </a:solidFill>
                  <a:latin typeface="Century Gothic"/>
                  <a:cs typeface="Century Gothic"/>
                </a:rPr>
                <a:t>UI</a:t>
              </a:r>
            </a:p>
            <a:p>
              <a:pPr marL="214313" indent="-214313" algn="ctr" eaLnBrk="0" fontAlgn="base" hangingPunct="0">
                <a:lnSpc>
                  <a:spcPct val="90000"/>
                </a:lnSpc>
                <a:spcBef>
                  <a:spcPct val="0"/>
                </a:spcBef>
                <a:spcAft>
                  <a:spcPct val="0"/>
                </a:spcAft>
                <a:buClr>
                  <a:srgbClr val="5F6062"/>
                </a:buClr>
                <a:defRPr/>
              </a:pPr>
              <a:r>
                <a:rPr lang="en-US" sz="825" b="1" dirty="0">
                  <a:solidFill>
                    <a:schemeClr val="bg1"/>
                  </a:solidFill>
                  <a:latin typeface="Century Gothic"/>
                  <a:cs typeface="Century Gothic"/>
                </a:rPr>
                <a:t>Development</a:t>
              </a:r>
            </a:p>
          </p:txBody>
        </p:sp>
        <p:pic>
          <p:nvPicPr>
            <p:cNvPr id="40"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0391" y="4183755"/>
              <a:ext cx="358274" cy="521282"/>
            </a:xfrm>
            <a:prstGeom prst="rect">
              <a:avLst/>
            </a:prstGeom>
          </p:spPr>
        </p:pic>
      </p:grpSp>
      <p:grpSp>
        <p:nvGrpSpPr>
          <p:cNvPr id="8" name="Group 7"/>
          <p:cNvGrpSpPr/>
          <p:nvPr/>
        </p:nvGrpSpPr>
        <p:grpSpPr>
          <a:xfrm>
            <a:off x="3346386" y="2284077"/>
            <a:ext cx="1028700" cy="1028700"/>
            <a:chOff x="3215640" y="2516545"/>
            <a:chExt cx="1371600" cy="1371600"/>
          </a:xfrm>
        </p:grpSpPr>
        <p:sp>
          <p:nvSpPr>
            <p:cNvPr id="31" name="Oval 30"/>
            <p:cNvSpPr/>
            <p:nvPr/>
          </p:nvSpPr>
          <p:spPr>
            <a:xfrm>
              <a:off x="3215640" y="2516545"/>
              <a:ext cx="1371600" cy="1371600"/>
            </a:xfrm>
            <a:prstGeom prst="ellipse">
              <a:avLst/>
            </a:prstGeom>
            <a:solidFill>
              <a:schemeClr val="bg1"/>
            </a:solidFill>
            <a:ln w="25400">
              <a:solidFill>
                <a:schemeClr val="bg1">
                  <a:lumMod val="85000"/>
                </a:schemeClr>
              </a:solidFill>
              <a:miter lim="800000"/>
              <a:headEnd/>
              <a:tailEnd/>
            </a:ln>
            <a:effectLst/>
          </p:spPr>
          <p:txBody>
            <a:bodyPr wrap="square" tIns="68580" bIns="68580" rtlCol="0" anchor="t">
              <a:prstTxWarp prst="textNoShape">
                <a:avLst/>
              </a:prstTxWarp>
              <a:noAutofit/>
            </a:bodyPr>
            <a:lstStyle/>
            <a:p>
              <a:pPr algn="ctr"/>
              <a:endParaRPr lang="en-US" sz="825" kern="0" dirty="0">
                <a:solidFill>
                  <a:prstClr val="white"/>
                </a:solidFill>
              </a:endParaRPr>
            </a:p>
          </p:txBody>
        </p:sp>
        <p:sp>
          <p:nvSpPr>
            <p:cNvPr id="32" name="Oval 31"/>
            <p:cNvSpPr/>
            <p:nvPr/>
          </p:nvSpPr>
          <p:spPr>
            <a:xfrm>
              <a:off x="3268322" y="2563776"/>
              <a:ext cx="1271606" cy="1271606"/>
            </a:xfrm>
            <a:prstGeom prst="ellipse">
              <a:avLst/>
            </a:prstGeom>
            <a:solidFill>
              <a:schemeClr val="accent5"/>
            </a:solidFill>
            <a:ln w="9525">
              <a:noFill/>
              <a:miter lim="800000"/>
              <a:headEnd/>
              <a:tailEnd/>
            </a:ln>
            <a:effectLst/>
          </p:spPr>
          <p:txBody>
            <a:bodyPr wrap="square" tIns="68580" bIns="68580" rtlCol="0" anchor="t">
              <a:prstTxWarp prst="textNoShape">
                <a:avLst/>
              </a:prstTxWarp>
              <a:noAutofit/>
            </a:bodyPr>
            <a:lstStyle/>
            <a:p>
              <a:pPr algn="ctr"/>
              <a:endParaRPr lang="en-US" sz="825" kern="0" dirty="0">
                <a:solidFill>
                  <a:prstClr val="white"/>
                </a:solidFill>
              </a:endParaRPr>
            </a:p>
          </p:txBody>
        </p:sp>
        <p:sp>
          <p:nvSpPr>
            <p:cNvPr id="34" name="Rectangle 33"/>
            <p:cNvSpPr/>
            <p:nvPr/>
          </p:nvSpPr>
          <p:spPr>
            <a:xfrm>
              <a:off x="3285345" y="3236704"/>
              <a:ext cx="1268440" cy="427809"/>
            </a:xfrm>
            <a:prstGeom prst="rect">
              <a:avLst/>
            </a:prstGeom>
          </p:spPr>
          <p:txBody>
            <a:bodyPr wrap="square">
              <a:spAutoFit/>
            </a:bodyPr>
            <a:lstStyle/>
            <a:p>
              <a:pPr marL="214313" indent="-214313" algn="ctr" eaLnBrk="0" fontAlgn="base" hangingPunct="0">
                <a:lnSpc>
                  <a:spcPct val="90000"/>
                </a:lnSpc>
                <a:spcBef>
                  <a:spcPct val="0"/>
                </a:spcBef>
                <a:spcAft>
                  <a:spcPct val="0"/>
                </a:spcAft>
                <a:buClr>
                  <a:srgbClr val="5F6062"/>
                </a:buClr>
                <a:defRPr/>
              </a:pPr>
              <a:r>
                <a:rPr lang="en-US" sz="825" b="1" dirty="0">
                  <a:solidFill>
                    <a:schemeClr val="bg1"/>
                  </a:solidFill>
                  <a:latin typeface="Century Gothic"/>
                  <a:cs typeface="Century Gothic"/>
                </a:rPr>
                <a:t>Strategic</a:t>
              </a:r>
            </a:p>
            <a:p>
              <a:pPr marL="214313" indent="-214313" algn="ctr" eaLnBrk="0" fontAlgn="base" hangingPunct="0">
                <a:lnSpc>
                  <a:spcPct val="90000"/>
                </a:lnSpc>
                <a:spcBef>
                  <a:spcPct val="0"/>
                </a:spcBef>
                <a:spcAft>
                  <a:spcPct val="0"/>
                </a:spcAft>
                <a:buClr>
                  <a:srgbClr val="5F6062"/>
                </a:buClr>
                <a:defRPr/>
              </a:pPr>
              <a:r>
                <a:rPr lang="en-US" sz="825" b="1" dirty="0">
                  <a:solidFill>
                    <a:schemeClr val="bg1"/>
                  </a:solidFill>
                  <a:latin typeface="Century Gothic"/>
                  <a:cs typeface="Century Gothic"/>
                </a:rPr>
                <a:t>Development</a:t>
              </a:r>
            </a:p>
          </p:txBody>
        </p:sp>
        <p:pic>
          <p:nvPicPr>
            <p:cNvPr id="59" name="Picture 5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5144" y="2659099"/>
              <a:ext cx="352589" cy="513945"/>
            </a:xfrm>
            <a:prstGeom prst="rect">
              <a:avLst/>
            </a:prstGeom>
          </p:spPr>
        </p:pic>
      </p:grpSp>
      <p:grpSp>
        <p:nvGrpSpPr>
          <p:cNvPr id="20" name="Group 19"/>
          <p:cNvGrpSpPr/>
          <p:nvPr/>
        </p:nvGrpSpPr>
        <p:grpSpPr>
          <a:xfrm>
            <a:off x="2311971" y="3434190"/>
            <a:ext cx="1028700" cy="1028700"/>
            <a:chOff x="1836420" y="4050029"/>
            <a:chExt cx="1371600" cy="1371600"/>
          </a:xfrm>
        </p:grpSpPr>
        <p:sp>
          <p:nvSpPr>
            <p:cNvPr id="26" name="Oval 25"/>
            <p:cNvSpPr/>
            <p:nvPr/>
          </p:nvSpPr>
          <p:spPr>
            <a:xfrm>
              <a:off x="1836420" y="4050029"/>
              <a:ext cx="1371600" cy="1371600"/>
            </a:xfrm>
            <a:prstGeom prst="ellipse">
              <a:avLst/>
            </a:prstGeom>
            <a:solidFill>
              <a:schemeClr val="bg1"/>
            </a:solidFill>
            <a:ln w="25400">
              <a:solidFill>
                <a:schemeClr val="bg1">
                  <a:lumMod val="85000"/>
                </a:schemeClr>
              </a:solidFill>
              <a:miter lim="800000"/>
              <a:headEnd/>
              <a:tailEnd/>
            </a:ln>
            <a:effectLst/>
          </p:spPr>
          <p:txBody>
            <a:bodyPr wrap="square" tIns="68580" bIns="68580" rtlCol="0" anchor="t">
              <a:prstTxWarp prst="textNoShape">
                <a:avLst/>
              </a:prstTxWarp>
              <a:noAutofit/>
            </a:bodyPr>
            <a:lstStyle/>
            <a:p>
              <a:pPr algn="ctr"/>
              <a:endParaRPr lang="en-US" sz="825" kern="0" dirty="0">
                <a:solidFill>
                  <a:prstClr val="white"/>
                </a:solidFill>
              </a:endParaRPr>
            </a:p>
          </p:txBody>
        </p:sp>
        <p:sp>
          <p:nvSpPr>
            <p:cNvPr id="27" name="Oval 26"/>
            <p:cNvSpPr/>
            <p:nvPr/>
          </p:nvSpPr>
          <p:spPr>
            <a:xfrm>
              <a:off x="1889102" y="4097260"/>
              <a:ext cx="1271606" cy="1271606"/>
            </a:xfrm>
            <a:prstGeom prst="ellipse">
              <a:avLst/>
            </a:prstGeom>
            <a:solidFill>
              <a:schemeClr val="tx2"/>
            </a:solidFill>
            <a:ln w="9525">
              <a:noFill/>
              <a:miter lim="800000"/>
              <a:headEnd/>
              <a:tailEnd/>
            </a:ln>
            <a:effectLst/>
          </p:spPr>
          <p:txBody>
            <a:bodyPr wrap="square" tIns="68580" bIns="68580" rtlCol="0" anchor="t">
              <a:prstTxWarp prst="textNoShape">
                <a:avLst/>
              </a:prstTxWarp>
              <a:noAutofit/>
            </a:bodyPr>
            <a:lstStyle/>
            <a:p>
              <a:pPr algn="ctr"/>
              <a:endParaRPr lang="en-US" sz="825" kern="0" dirty="0">
                <a:solidFill>
                  <a:prstClr val="white"/>
                </a:solidFill>
              </a:endParaRPr>
            </a:p>
          </p:txBody>
        </p:sp>
        <p:sp>
          <p:nvSpPr>
            <p:cNvPr id="29" name="Rectangle 28"/>
            <p:cNvSpPr/>
            <p:nvPr/>
          </p:nvSpPr>
          <p:spPr>
            <a:xfrm>
              <a:off x="1892271" y="4825608"/>
              <a:ext cx="1268440" cy="427809"/>
            </a:xfrm>
            <a:prstGeom prst="rect">
              <a:avLst/>
            </a:prstGeom>
          </p:spPr>
          <p:txBody>
            <a:bodyPr wrap="square">
              <a:spAutoFit/>
            </a:bodyPr>
            <a:lstStyle/>
            <a:p>
              <a:pPr marL="214313" indent="-214313" algn="ctr" eaLnBrk="0" fontAlgn="base" hangingPunct="0">
                <a:lnSpc>
                  <a:spcPct val="90000"/>
                </a:lnSpc>
                <a:spcBef>
                  <a:spcPct val="0"/>
                </a:spcBef>
                <a:spcAft>
                  <a:spcPct val="0"/>
                </a:spcAft>
                <a:buClr>
                  <a:srgbClr val="5F6062"/>
                </a:buClr>
                <a:defRPr/>
              </a:pPr>
              <a:r>
                <a:rPr lang="en-US" sz="825" b="1" dirty="0">
                  <a:solidFill>
                    <a:schemeClr val="bg1"/>
                  </a:solidFill>
                  <a:latin typeface="Century Gothic"/>
                  <a:cs typeface="Century Gothic"/>
                </a:rPr>
                <a:t>Functional</a:t>
              </a:r>
            </a:p>
            <a:p>
              <a:pPr marL="214313" indent="-214313" algn="ctr" eaLnBrk="0" fontAlgn="base" hangingPunct="0">
                <a:lnSpc>
                  <a:spcPct val="90000"/>
                </a:lnSpc>
                <a:spcBef>
                  <a:spcPct val="0"/>
                </a:spcBef>
                <a:spcAft>
                  <a:spcPct val="0"/>
                </a:spcAft>
                <a:buClr>
                  <a:srgbClr val="5F6062"/>
                </a:buClr>
                <a:defRPr/>
              </a:pPr>
              <a:r>
                <a:rPr lang="en-US" sz="825" b="1" dirty="0">
                  <a:solidFill>
                    <a:schemeClr val="bg1"/>
                  </a:solidFill>
                  <a:latin typeface="Century Gothic"/>
                  <a:cs typeface="Century Gothic"/>
                </a:rPr>
                <a:t>Discovery</a:t>
              </a:r>
            </a:p>
          </p:txBody>
        </p:sp>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68479" y="4173569"/>
              <a:ext cx="524676" cy="549408"/>
            </a:xfrm>
            <a:prstGeom prst="rect">
              <a:avLst/>
            </a:prstGeom>
          </p:spPr>
        </p:pic>
      </p:grpSp>
      <p:grpSp>
        <p:nvGrpSpPr>
          <p:cNvPr id="3" name="Group 2"/>
          <p:cNvGrpSpPr/>
          <p:nvPr/>
        </p:nvGrpSpPr>
        <p:grpSpPr>
          <a:xfrm>
            <a:off x="1277556" y="2284077"/>
            <a:ext cx="1028700" cy="1028700"/>
            <a:chOff x="457200" y="2516545"/>
            <a:chExt cx="1371600" cy="1371600"/>
          </a:xfrm>
        </p:grpSpPr>
        <p:sp>
          <p:nvSpPr>
            <p:cNvPr id="12" name="Oval 11"/>
            <p:cNvSpPr/>
            <p:nvPr/>
          </p:nvSpPr>
          <p:spPr>
            <a:xfrm>
              <a:off x="457200" y="2516545"/>
              <a:ext cx="1371600" cy="1371600"/>
            </a:xfrm>
            <a:prstGeom prst="ellipse">
              <a:avLst/>
            </a:prstGeom>
            <a:solidFill>
              <a:schemeClr val="bg1"/>
            </a:solidFill>
            <a:ln w="25400">
              <a:solidFill>
                <a:schemeClr val="bg1">
                  <a:lumMod val="85000"/>
                </a:schemeClr>
              </a:solidFill>
              <a:miter lim="800000"/>
              <a:headEnd/>
              <a:tailEnd/>
            </a:ln>
            <a:effectLst/>
          </p:spPr>
          <p:txBody>
            <a:bodyPr wrap="square" tIns="68580" bIns="68580" rtlCol="0" anchor="t">
              <a:prstTxWarp prst="textNoShape">
                <a:avLst/>
              </a:prstTxWarp>
              <a:noAutofit/>
            </a:bodyPr>
            <a:lstStyle/>
            <a:p>
              <a:pPr algn="ctr"/>
              <a:endParaRPr lang="en-US" sz="825" kern="0" dirty="0">
                <a:solidFill>
                  <a:prstClr val="white"/>
                </a:solidFill>
              </a:endParaRPr>
            </a:p>
          </p:txBody>
        </p:sp>
        <p:sp>
          <p:nvSpPr>
            <p:cNvPr id="13" name="Oval 12"/>
            <p:cNvSpPr/>
            <p:nvPr/>
          </p:nvSpPr>
          <p:spPr>
            <a:xfrm>
              <a:off x="509882" y="2563776"/>
              <a:ext cx="1271606" cy="1271606"/>
            </a:xfrm>
            <a:prstGeom prst="ellipse">
              <a:avLst/>
            </a:prstGeom>
            <a:solidFill>
              <a:schemeClr val="accent1"/>
            </a:solidFill>
            <a:ln w="9525">
              <a:noFill/>
              <a:miter lim="800000"/>
              <a:headEnd/>
              <a:tailEnd/>
            </a:ln>
            <a:effectLst/>
          </p:spPr>
          <p:txBody>
            <a:bodyPr wrap="square" tIns="68580" bIns="68580" rtlCol="0" anchor="t">
              <a:prstTxWarp prst="textNoShape">
                <a:avLst/>
              </a:prstTxWarp>
              <a:noAutofit/>
            </a:bodyPr>
            <a:lstStyle/>
            <a:p>
              <a:pPr algn="ctr"/>
              <a:endParaRPr lang="en-US" sz="825" kern="0" dirty="0">
                <a:solidFill>
                  <a:prstClr val="white"/>
                </a:solidFill>
              </a:endParaRPr>
            </a:p>
          </p:txBody>
        </p:sp>
        <p:sp>
          <p:nvSpPr>
            <p:cNvPr id="15" name="Rectangle 14"/>
            <p:cNvSpPr/>
            <p:nvPr/>
          </p:nvSpPr>
          <p:spPr>
            <a:xfrm>
              <a:off x="742831" y="3319836"/>
              <a:ext cx="836588" cy="427809"/>
            </a:xfrm>
            <a:prstGeom prst="rect">
              <a:avLst/>
            </a:prstGeom>
          </p:spPr>
          <p:txBody>
            <a:bodyPr wrap="square">
              <a:spAutoFit/>
            </a:bodyPr>
            <a:lstStyle/>
            <a:p>
              <a:pPr marL="214313" indent="-214313" algn="ctr" eaLnBrk="0" fontAlgn="base" hangingPunct="0">
                <a:lnSpc>
                  <a:spcPct val="90000"/>
                </a:lnSpc>
                <a:spcBef>
                  <a:spcPct val="0"/>
                </a:spcBef>
                <a:spcAft>
                  <a:spcPct val="0"/>
                </a:spcAft>
                <a:buClr>
                  <a:srgbClr val="5F6062"/>
                </a:buClr>
                <a:defRPr/>
              </a:pPr>
              <a:r>
                <a:rPr lang="en-US" sz="825" b="1" dirty="0">
                  <a:solidFill>
                    <a:schemeClr val="bg1"/>
                  </a:solidFill>
                  <a:latin typeface="Century Gothic"/>
                  <a:cs typeface="Century Gothic"/>
                </a:rPr>
                <a:t>Client </a:t>
              </a:r>
            </a:p>
            <a:p>
              <a:pPr marL="214313" indent="-214313" algn="ctr" eaLnBrk="0" fontAlgn="base" hangingPunct="0">
                <a:lnSpc>
                  <a:spcPct val="90000"/>
                </a:lnSpc>
                <a:spcBef>
                  <a:spcPct val="0"/>
                </a:spcBef>
                <a:spcAft>
                  <a:spcPct val="0"/>
                </a:spcAft>
                <a:buClr>
                  <a:srgbClr val="5F6062"/>
                </a:buClr>
                <a:defRPr/>
              </a:pPr>
              <a:r>
                <a:rPr lang="en-US" sz="825" b="1" dirty="0">
                  <a:solidFill>
                    <a:schemeClr val="bg1"/>
                  </a:solidFill>
                  <a:latin typeface="Century Gothic"/>
                  <a:cs typeface="Century Gothic"/>
                </a:rPr>
                <a:t>Input</a:t>
              </a:r>
            </a:p>
          </p:txBody>
        </p:sp>
        <p:sp>
          <p:nvSpPr>
            <p:cNvPr id="48" name="Freeform 4414"/>
            <p:cNvSpPr>
              <a:spLocks noEditPoints="1"/>
            </p:cNvSpPr>
            <p:nvPr/>
          </p:nvSpPr>
          <p:spPr bwMode="auto">
            <a:xfrm>
              <a:off x="1005162" y="2829965"/>
              <a:ext cx="327596" cy="416552"/>
            </a:xfrm>
            <a:custGeom>
              <a:avLst/>
              <a:gdLst>
                <a:gd name="T0" fmla="*/ 262 w 324"/>
                <a:gd name="T1" fmla="*/ 303 h 412"/>
                <a:gd name="T2" fmla="*/ 197 w 324"/>
                <a:gd name="T3" fmla="*/ 303 h 412"/>
                <a:gd name="T4" fmla="*/ 197 w 324"/>
                <a:gd name="T5" fmla="*/ 293 h 412"/>
                <a:gd name="T6" fmla="*/ 262 w 324"/>
                <a:gd name="T7" fmla="*/ 293 h 412"/>
                <a:gd name="T8" fmla="*/ 262 w 324"/>
                <a:gd name="T9" fmla="*/ 303 h 412"/>
                <a:gd name="T10" fmla="*/ 92 w 324"/>
                <a:gd name="T11" fmla="*/ 93 h 412"/>
                <a:gd name="T12" fmla="*/ 96 w 324"/>
                <a:gd name="T13" fmla="*/ 125 h 412"/>
                <a:gd name="T14" fmla="*/ 102 w 324"/>
                <a:gd name="T15" fmla="*/ 129 h 412"/>
                <a:gd name="T16" fmla="*/ 121 w 324"/>
                <a:gd name="T17" fmla="*/ 165 h 412"/>
                <a:gd name="T18" fmla="*/ 147 w 324"/>
                <a:gd name="T19" fmla="*/ 188 h 412"/>
                <a:gd name="T20" fmla="*/ 176 w 324"/>
                <a:gd name="T21" fmla="*/ 188 h 412"/>
                <a:gd name="T22" fmla="*/ 202 w 324"/>
                <a:gd name="T23" fmla="*/ 165 h 412"/>
                <a:gd name="T24" fmla="*/ 221 w 324"/>
                <a:gd name="T25" fmla="*/ 129 h 412"/>
                <a:gd name="T26" fmla="*/ 227 w 324"/>
                <a:gd name="T27" fmla="*/ 125 h 412"/>
                <a:gd name="T28" fmla="*/ 231 w 324"/>
                <a:gd name="T29" fmla="*/ 93 h 412"/>
                <a:gd name="T30" fmla="*/ 226 w 324"/>
                <a:gd name="T31" fmla="*/ 88 h 412"/>
                <a:gd name="T32" fmla="*/ 226 w 324"/>
                <a:gd name="T33" fmla="*/ 76 h 412"/>
                <a:gd name="T34" fmla="*/ 231 w 324"/>
                <a:gd name="T35" fmla="*/ 81 h 412"/>
                <a:gd name="T36" fmla="*/ 232 w 324"/>
                <a:gd name="T37" fmla="*/ 74 h 412"/>
                <a:gd name="T38" fmla="*/ 232 w 324"/>
                <a:gd name="T39" fmla="*/ 67 h 412"/>
                <a:gd name="T40" fmla="*/ 233 w 324"/>
                <a:gd name="T41" fmla="*/ 57 h 412"/>
                <a:gd name="T42" fmla="*/ 229 w 324"/>
                <a:gd name="T43" fmla="*/ 32 h 412"/>
                <a:gd name="T44" fmla="*/ 219 w 324"/>
                <a:gd name="T45" fmla="*/ 22 h 412"/>
                <a:gd name="T46" fmla="*/ 210 w 324"/>
                <a:gd name="T47" fmla="*/ 14 h 412"/>
                <a:gd name="T48" fmla="*/ 202 w 324"/>
                <a:gd name="T49" fmla="*/ 10 h 412"/>
                <a:gd name="T50" fmla="*/ 191 w 324"/>
                <a:gd name="T51" fmla="*/ 5 h 412"/>
                <a:gd name="T52" fmla="*/ 149 w 324"/>
                <a:gd name="T53" fmla="*/ 1 h 412"/>
                <a:gd name="T54" fmla="*/ 111 w 324"/>
                <a:gd name="T55" fmla="*/ 7 h 412"/>
                <a:gd name="T56" fmla="*/ 109 w 324"/>
                <a:gd name="T57" fmla="*/ 15 h 412"/>
                <a:gd name="T58" fmla="*/ 96 w 324"/>
                <a:gd name="T59" fmla="*/ 26 h 412"/>
                <a:gd name="T60" fmla="*/ 96 w 324"/>
                <a:gd name="T61" fmla="*/ 49 h 412"/>
                <a:gd name="T62" fmla="*/ 94 w 324"/>
                <a:gd name="T63" fmla="*/ 75 h 412"/>
                <a:gd name="T64" fmla="*/ 95 w 324"/>
                <a:gd name="T65" fmla="*/ 83 h 412"/>
                <a:gd name="T66" fmla="*/ 95 w 324"/>
                <a:gd name="T67" fmla="*/ 84 h 412"/>
                <a:gd name="T68" fmla="*/ 97 w 324"/>
                <a:gd name="T69" fmla="*/ 84 h 412"/>
                <a:gd name="T70" fmla="*/ 97 w 324"/>
                <a:gd name="T71" fmla="*/ 88 h 412"/>
                <a:gd name="T72" fmla="*/ 92 w 324"/>
                <a:gd name="T73" fmla="*/ 93 h 412"/>
                <a:gd name="T74" fmla="*/ 294 w 324"/>
                <a:gd name="T75" fmla="*/ 219 h 412"/>
                <a:gd name="T76" fmla="*/ 219 w 324"/>
                <a:gd name="T77" fmla="*/ 182 h 412"/>
                <a:gd name="T78" fmla="*/ 174 w 324"/>
                <a:gd name="T79" fmla="*/ 256 h 412"/>
                <a:gd name="T80" fmla="*/ 170 w 324"/>
                <a:gd name="T81" fmla="*/ 221 h 412"/>
                <a:gd name="T82" fmla="*/ 180 w 324"/>
                <a:gd name="T83" fmla="*/ 204 h 412"/>
                <a:gd name="T84" fmla="*/ 180 w 324"/>
                <a:gd name="T85" fmla="*/ 198 h 412"/>
                <a:gd name="T86" fmla="*/ 143 w 324"/>
                <a:gd name="T87" fmla="*/ 198 h 412"/>
                <a:gd name="T88" fmla="*/ 144 w 324"/>
                <a:gd name="T89" fmla="*/ 204 h 412"/>
                <a:gd name="T90" fmla="*/ 153 w 324"/>
                <a:gd name="T91" fmla="*/ 221 h 412"/>
                <a:gd name="T92" fmla="*/ 149 w 324"/>
                <a:gd name="T93" fmla="*/ 256 h 412"/>
                <a:gd name="T94" fmla="*/ 105 w 324"/>
                <a:gd name="T95" fmla="*/ 182 h 412"/>
                <a:gd name="T96" fmla="*/ 29 w 324"/>
                <a:gd name="T97" fmla="*/ 219 h 412"/>
                <a:gd name="T98" fmla="*/ 0 w 324"/>
                <a:gd name="T99" fmla="*/ 335 h 412"/>
                <a:gd name="T100" fmla="*/ 161 w 324"/>
                <a:gd name="T101" fmla="*/ 412 h 412"/>
                <a:gd name="T102" fmla="*/ 323 w 324"/>
                <a:gd name="T103" fmla="*/ 335 h 412"/>
                <a:gd name="T104" fmla="*/ 294 w 324"/>
                <a:gd name="T105" fmla="*/ 219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4" h="412">
                  <a:moveTo>
                    <a:pt x="262" y="303"/>
                  </a:moveTo>
                  <a:cubicBezTo>
                    <a:pt x="197" y="303"/>
                    <a:pt x="197" y="303"/>
                    <a:pt x="197" y="303"/>
                  </a:cubicBezTo>
                  <a:cubicBezTo>
                    <a:pt x="197" y="293"/>
                    <a:pt x="197" y="293"/>
                    <a:pt x="197" y="293"/>
                  </a:cubicBezTo>
                  <a:cubicBezTo>
                    <a:pt x="262" y="293"/>
                    <a:pt x="262" y="293"/>
                    <a:pt x="262" y="293"/>
                  </a:cubicBezTo>
                  <a:lnTo>
                    <a:pt x="262" y="303"/>
                  </a:lnTo>
                  <a:close/>
                  <a:moveTo>
                    <a:pt x="92" y="93"/>
                  </a:moveTo>
                  <a:cubicBezTo>
                    <a:pt x="92" y="101"/>
                    <a:pt x="93" y="112"/>
                    <a:pt x="96" y="125"/>
                  </a:cubicBezTo>
                  <a:cubicBezTo>
                    <a:pt x="97" y="127"/>
                    <a:pt x="100" y="129"/>
                    <a:pt x="102" y="129"/>
                  </a:cubicBezTo>
                  <a:cubicBezTo>
                    <a:pt x="107" y="142"/>
                    <a:pt x="113" y="154"/>
                    <a:pt x="121" y="165"/>
                  </a:cubicBezTo>
                  <a:cubicBezTo>
                    <a:pt x="129" y="177"/>
                    <a:pt x="137" y="185"/>
                    <a:pt x="147" y="188"/>
                  </a:cubicBezTo>
                  <a:cubicBezTo>
                    <a:pt x="154" y="191"/>
                    <a:pt x="170" y="191"/>
                    <a:pt x="176" y="188"/>
                  </a:cubicBezTo>
                  <a:cubicBezTo>
                    <a:pt x="186" y="185"/>
                    <a:pt x="194" y="177"/>
                    <a:pt x="202" y="165"/>
                  </a:cubicBezTo>
                  <a:cubicBezTo>
                    <a:pt x="210" y="154"/>
                    <a:pt x="216" y="142"/>
                    <a:pt x="221" y="129"/>
                  </a:cubicBezTo>
                  <a:cubicBezTo>
                    <a:pt x="224" y="129"/>
                    <a:pt x="226" y="127"/>
                    <a:pt x="227" y="125"/>
                  </a:cubicBezTo>
                  <a:cubicBezTo>
                    <a:pt x="230" y="112"/>
                    <a:pt x="231" y="101"/>
                    <a:pt x="231" y="93"/>
                  </a:cubicBezTo>
                  <a:cubicBezTo>
                    <a:pt x="231" y="92"/>
                    <a:pt x="228" y="89"/>
                    <a:pt x="226" y="88"/>
                  </a:cubicBezTo>
                  <a:cubicBezTo>
                    <a:pt x="226" y="84"/>
                    <a:pt x="226" y="80"/>
                    <a:pt x="226" y="76"/>
                  </a:cubicBezTo>
                  <a:cubicBezTo>
                    <a:pt x="228" y="85"/>
                    <a:pt x="231" y="81"/>
                    <a:pt x="231" y="81"/>
                  </a:cubicBezTo>
                  <a:cubicBezTo>
                    <a:pt x="231" y="81"/>
                    <a:pt x="231" y="81"/>
                    <a:pt x="232" y="74"/>
                  </a:cubicBezTo>
                  <a:cubicBezTo>
                    <a:pt x="233" y="67"/>
                    <a:pt x="232" y="72"/>
                    <a:pt x="232" y="67"/>
                  </a:cubicBezTo>
                  <a:cubicBezTo>
                    <a:pt x="233" y="63"/>
                    <a:pt x="232" y="65"/>
                    <a:pt x="233" y="57"/>
                  </a:cubicBezTo>
                  <a:cubicBezTo>
                    <a:pt x="233" y="49"/>
                    <a:pt x="233" y="39"/>
                    <a:pt x="229" y="32"/>
                  </a:cubicBezTo>
                  <a:cubicBezTo>
                    <a:pt x="225" y="25"/>
                    <a:pt x="223" y="28"/>
                    <a:pt x="219" y="22"/>
                  </a:cubicBezTo>
                  <a:cubicBezTo>
                    <a:pt x="216" y="15"/>
                    <a:pt x="213" y="21"/>
                    <a:pt x="210" y="14"/>
                  </a:cubicBezTo>
                  <a:cubicBezTo>
                    <a:pt x="207" y="7"/>
                    <a:pt x="205" y="13"/>
                    <a:pt x="202" y="10"/>
                  </a:cubicBezTo>
                  <a:cubicBezTo>
                    <a:pt x="200" y="7"/>
                    <a:pt x="193" y="10"/>
                    <a:pt x="191" y="5"/>
                  </a:cubicBezTo>
                  <a:cubicBezTo>
                    <a:pt x="190" y="0"/>
                    <a:pt x="154" y="0"/>
                    <a:pt x="149" y="1"/>
                  </a:cubicBezTo>
                  <a:cubicBezTo>
                    <a:pt x="145" y="2"/>
                    <a:pt x="114" y="2"/>
                    <a:pt x="111" y="7"/>
                  </a:cubicBezTo>
                  <a:cubicBezTo>
                    <a:pt x="108" y="12"/>
                    <a:pt x="111" y="10"/>
                    <a:pt x="109" y="15"/>
                  </a:cubicBezTo>
                  <a:cubicBezTo>
                    <a:pt x="108" y="21"/>
                    <a:pt x="102" y="23"/>
                    <a:pt x="96" y="26"/>
                  </a:cubicBezTo>
                  <a:cubicBezTo>
                    <a:pt x="89" y="29"/>
                    <a:pt x="96" y="38"/>
                    <a:pt x="96" y="49"/>
                  </a:cubicBezTo>
                  <a:cubicBezTo>
                    <a:pt x="96" y="60"/>
                    <a:pt x="94" y="75"/>
                    <a:pt x="94" y="75"/>
                  </a:cubicBezTo>
                  <a:cubicBezTo>
                    <a:pt x="95" y="83"/>
                    <a:pt x="95" y="83"/>
                    <a:pt x="95" y="83"/>
                  </a:cubicBezTo>
                  <a:cubicBezTo>
                    <a:pt x="95" y="84"/>
                    <a:pt x="95" y="84"/>
                    <a:pt x="95" y="84"/>
                  </a:cubicBezTo>
                  <a:cubicBezTo>
                    <a:pt x="95" y="84"/>
                    <a:pt x="96" y="84"/>
                    <a:pt x="97" y="84"/>
                  </a:cubicBezTo>
                  <a:cubicBezTo>
                    <a:pt x="97" y="85"/>
                    <a:pt x="97" y="87"/>
                    <a:pt x="97" y="88"/>
                  </a:cubicBezTo>
                  <a:cubicBezTo>
                    <a:pt x="95" y="89"/>
                    <a:pt x="92" y="92"/>
                    <a:pt x="92" y="93"/>
                  </a:cubicBezTo>
                  <a:close/>
                  <a:moveTo>
                    <a:pt x="294" y="219"/>
                  </a:moveTo>
                  <a:cubicBezTo>
                    <a:pt x="277" y="198"/>
                    <a:pt x="246" y="182"/>
                    <a:pt x="219" y="182"/>
                  </a:cubicBezTo>
                  <a:cubicBezTo>
                    <a:pt x="174" y="256"/>
                    <a:pt x="174" y="256"/>
                    <a:pt x="174" y="256"/>
                  </a:cubicBezTo>
                  <a:cubicBezTo>
                    <a:pt x="170" y="221"/>
                    <a:pt x="170" y="221"/>
                    <a:pt x="170" y="221"/>
                  </a:cubicBezTo>
                  <a:cubicBezTo>
                    <a:pt x="180" y="204"/>
                    <a:pt x="180" y="204"/>
                    <a:pt x="180" y="204"/>
                  </a:cubicBezTo>
                  <a:cubicBezTo>
                    <a:pt x="181" y="202"/>
                    <a:pt x="181" y="200"/>
                    <a:pt x="180" y="198"/>
                  </a:cubicBezTo>
                  <a:cubicBezTo>
                    <a:pt x="170" y="201"/>
                    <a:pt x="153" y="201"/>
                    <a:pt x="143" y="198"/>
                  </a:cubicBezTo>
                  <a:cubicBezTo>
                    <a:pt x="142" y="200"/>
                    <a:pt x="142" y="203"/>
                    <a:pt x="144" y="204"/>
                  </a:cubicBezTo>
                  <a:cubicBezTo>
                    <a:pt x="153" y="221"/>
                    <a:pt x="153" y="221"/>
                    <a:pt x="153" y="221"/>
                  </a:cubicBezTo>
                  <a:cubicBezTo>
                    <a:pt x="149" y="256"/>
                    <a:pt x="149" y="256"/>
                    <a:pt x="149" y="256"/>
                  </a:cubicBezTo>
                  <a:cubicBezTo>
                    <a:pt x="105" y="182"/>
                    <a:pt x="105" y="182"/>
                    <a:pt x="105" y="182"/>
                  </a:cubicBezTo>
                  <a:cubicBezTo>
                    <a:pt x="76" y="184"/>
                    <a:pt x="50" y="192"/>
                    <a:pt x="29" y="219"/>
                  </a:cubicBezTo>
                  <a:cubicBezTo>
                    <a:pt x="0" y="256"/>
                    <a:pt x="0" y="277"/>
                    <a:pt x="0" y="335"/>
                  </a:cubicBezTo>
                  <a:cubicBezTo>
                    <a:pt x="0" y="335"/>
                    <a:pt x="36" y="412"/>
                    <a:pt x="161" y="412"/>
                  </a:cubicBezTo>
                  <a:cubicBezTo>
                    <a:pt x="284" y="412"/>
                    <a:pt x="323" y="335"/>
                    <a:pt x="323" y="335"/>
                  </a:cubicBezTo>
                  <a:cubicBezTo>
                    <a:pt x="324" y="277"/>
                    <a:pt x="323" y="256"/>
                    <a:pt x="294" y="219"/>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825"/>
            </a:p>
          </p:txBody>
        </p:sp>
        <p:sp>
          <p:nvSpPr>
            <p:cNvPr id="54" name="Freeform 4415"/>
            <p:cNvSpPr>
              <a:spLocks noEditPoints="1"/>
            </p:cNvSpPr>
            <p:nvPr/>
          </p:nvSpPr>
          <p:spPr bwMode="auto">
            <a:xfrm flipH="1">
              <a:off x="929851" y="2674988"/>
              <a:ext cx="200683" cy="204428"/>
            </a:xfrm>
            <a:custGeom>
              <a:avLst/>
              <a:gdLst>
                <a:gd name="T0" fmla="*/ 202 w 272"/>
                <a:gd name="T1" fmla="*/ 0 h 277"/>
                <a:gd name="T2" fmla="*/ 70 w 272"/>
                <a:gd name="T3" fmla="*/ 0 h 277"/>
                <a:gd name="T4" fmla="*/ 0 w 272"/>
                <a:gd name="T5" fmla="*/ 70 h 277"/>
                <a:gd name="T6" fmla="*/ 0 w 272"/>
                <a:gd name="T7" fmla="*/ 142 h 277"/>
                <a:gd name="T8" fmla="*/ 65 w 272"/>
                <a:gd name="T9" fmla="*/ 212 h 277"/>
                <a:gd name="T10" fmla="*/ 65 w 272"/>
                <a:gd name="T11" fmla="*/ 277 h 277"/>
                <a:gd name="T12" fmla="*/ 114 w 272"/>
                <a:gd name="T13" fmla="*/ 212 h 277"/>
                <a:gd name="T14" fmla="*/ 202 w 272"/>
                <a:gd name="T15" fmla="*/ 212 h 277"/>
                <a:gd name="T16" fmla="*/ 272 w 272"/>
                <a:gd name="T17" fmla="*/ 142 h 277"/>
                <a:gd name="T18" fmla="*/ 272 w 272"/>
                <a:gd name="T19" fmla="*/ 70 h 277"/>
                <a:gd name="T20" fmla="*/ 202 w 272"/>
                <a:gd name="T21" fmla="*/ 0 h 277"/>
                <a:gd name="T22" fmla="*/ 61 w 272"/>
                <a:gd name="T23" fmla="*/ 93 h 277"/>
                <a:gd name="T24" fmla="*/ 96 w 272"/>
                <a:gd name="T25" fmla="*/ 93 h 277"/>
                <a:gd name="T26" fmla="*/ 96 w 272"/>
                <a:gd name="T27" fmla="*/ 109 h 277"/>
                <a:gd name="T28" fmla="*/ 61 w 272"/>
                <a:gd name="T29" fmla="*/ 109 h 277"/>
                <a:gd name="T30" fmla="*/ 61 w 272"/>
                <a:gd name="T31" fmla="*/ 93 h 277"/>
                <a:gd name="T32" fmla="*/ 132 w 272"/>
                <a:gd name="T33" fmla="*/ 153 h 277"/>
                <a:gd name="T34" fmla="*/ 61 w 272"/>
                <a:gd name="T35" fmla="*/ 153 h 277"/>
                <a:gd name="T36" fmla="*/ 61 w 272"/>
                <a:gd name="T37" fmla="*/ 138 h 277"/>
                <a:gd name="T38" fmla="*/ 132 w 272"/>
                <a:gd name="T39" fmla="*/ 138 h 277"/>
                <a:gd name="T40" fmla="*/ 132 w 272"/>
                <a:gd name="T41" fmla="*/ 153 h 277"/>
                <a:gd name="T42" fmla="*/ 111 w 272"/>
                <a:gd name="T43" fmla="*/ 109 h 277"/>
                <a:gd name="T44" fmla="*/ 111 w 272"/>
                <a:gd name="T45" fmla="*/ 93 h 277"/>
                <a:gd name="T46" fmla="*/ 127 w 272"/>
                <a:gd name="T47" fmla="*/ 93 h 277"/>
                <a:gd name="T48" fmla="*/ 127 w 272"/>
                <a:gd name="T49" fmla="*/ 109 h 277"/>
                <a:gd name="T50" fmla="*/ 111 w 272"/>
                <a:gd name="T51" fmla="*/ 109 h 277"/>
                <a:gd name="T52" fmla="*/ 212 w 272"/>
                <a:gd name="T53" fmla="*/ 153 h 277"/>
                <a:gd name="T54" fmla="*/ 150 w 272"/>
                <a:gd name="T55" fmla="*/ 153 h 277"/>
                <a:gd name="T56" fmla="*/ 150 w 272"/>
                <a:gd name="T57" fmla="*/ 138 h 277"/>
                <a:gd name="T58" fmla="*/ 212 w 272"/>
                <a:gd name="T59" fmla="*/ 138 h 277"/>
                <a:gd name="T60" fmla="*/ 212 w 272"/>
                <a:gd name="T61" fmla="*/ 153 h 277"/>
                <a:gd name="T62" fmla="*/ 141 w 272"/>
                <a:gd name="T63" fmla="*/ 109 h 277"/>
                <a:gd name="T64" fmla="*/ 141 w 272"/>
                <a:gd name="T65" fmla="*/ 93 h 277"/>
                <a:gd name="T66" fmla="*/ 171 w 272"/>
                <a:gd name="T67" fmla="*/ 93 h 277"/>
                <a:gd name="T68" fmla="*/ 171 w 272"/>
                <a:gd name="T69" fmla="*/ 109 h 277"/>
                <a:gd name="T70" fmla="*/ 141 w 272"/>
                <a:gd name="T71" fmla="*/ 109 h 277"/>
                <a:gd name="T72" fmla="*/ 212 w 272"/>
                <a:gd name="T73" fmla="*/ 109 h 277"/>
                <a:gd name="T74" fmla="*/ 180 w 272"/>
                <a:gd name="T75" fmla="*/ 109 h 277"/>
                <a:gd name="T76" fmla="*/ 180 w 272"/>
                <a:gd name="T77" fmla="*/ 93 h 277"/>
                <a:gd name="T78" fmla="*/ 212 w 272"/>
                <a:gd name="T79" fmla="*/ 93 h 277"/>
                <a:gd name="T80" fmla="*/ 212 w 272"/>
                <a:gd name="T81" fmla="*/ 109 h 277"/>
                <a:gd name="T82" fmla="*/ 212 w 272"/>
                <a:gd name="T83" fmla="*/ 64 h 277"/>
                <a:gd name="T84" fmla="*/ 61 w 272"/>
                <a:gd name="T85" fmla="*/ 64 h 277"/>
                <a:gd name="T86" fmla="*/ 61 w 272"/>
                <a:gd name="T87" fmla="*/ 49 h 277"/>
                <a:gd name="T88" fmla="*/ 212 w 272"/>
                <a:gd name="T89" fmla="*/ 49 h 277"/>
                <a:gd name="T90" fmla="*/ 212 w 272"/>
                <a:gd name="T91" fmla="*/ 64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72" h="277">
                  <a:moveTo>
                    <a:pt x="202" y="0"/>
                  </a:moveTo>
                  <a:cubicBezTo>
                    <a:pt x="70" y="0"/>
                    <a:pt x="70" y="0"/>
                    <a:pt x="70" y="0"/>
                  </a:cubicBezTo>
                  <a:cubicBezTo>
                    <a:pt x="31" y="0"/>
                    <a:pt x="0" y="31"/>
                    <a:pt x="0" y="70"/>
                  </a:cubicBezTo>
                  <a:cubicBezTo>
                    <a:pt x="0" y="142"/>
                    <a:pt x="0" y="142"/>
                    <a:pt x="0" y="142"/>
                  </a:cubicBezTo>
                  <a:cubicBezTo>
                    <a:pt x="0" y="179"/>
                    <a:pt x="29" y="209"/>
                    <a:pt x="65" y="212"/>
                  </a:cubicBezTo>
                  <a:cubicBezTo>
                    <a:pt x="65" y="277"/>
                    <a:pt x="65" y="277"/>
                    <a:pt x="65" y="277"/>
                  </a:cubicBezTo>
                  <a:cubicBezTo>
                    <a:pt x="114" y="212"/>
                    <a:pt x="114" y="212"/>
                    <a:pt x="114" y="212"/>
                  </a:cubicBezTo>
                  <a:cubicBezTo>
                    <a:pt x="202" y="212"/>
                    <a:pt x="202" y="212"/>
                    <a:pt x="202" y="212"/>
                  </a:cubicBezTo>
                  <a:cubicBezTo>
                    <a:pt x="241" y="212"/>
                    <a:pt x="272" y="181"/>
                    <a:pt x="272" y="142"/>
                  </a:cubicBezTo>
                  <a:cubicBezTo>
                    <a:pt x="272" y="70"/>
                    <a:pt x="272" y="70"/>
                    <a:pt x="272" y="70"/>
                  </a:cubicBezTo>
                  <a:cubicBezTo>
                    <a:pt x="272" y="31"/>
                    <a:pt x="241" y="0"/>
                    <a:pt x="202" y="0"/>
                  </a:cubicBezTo>
                  <a:close/>
                  <a:moveTo>
                    <a:pt x="61" y="93"/>
                  </a:moveTo>
                  <a:cubicBezTo>
                    <a:pt x="96" y="93"/>
                    <a:pt x="96" y="93"/>
                    <a:pt x="96" y="93"/>
                  </a:cubicBezTo>
                  <a:cubicBezTo>
                    <a:pt x="96" y="109"/>
                    <a:pt x="96" y="109"/>
                    <a:pt x="96" y="109"/>
                  </a:cubicBezTo>
                  <a:cubicBezTo>
                    <a:pt x="61" y="109"/>
                    <a:pt x="61" y="109"/>
                    <a:pt x="61" y="109"/>
                  </a:cubicBezTo>
                  <a:lnTo>
                    <a:pt x="61" y="93"/>
                  </a:lnTo>
                  <a:close/>
                  <a:moveTo>
                    <a:pt x="132" y="153"/>
                  </a:moveTo>
                  <a:cubicBezTo>
                    <a:pt x="61" y="153"/>
                    <a:pt x="61" y="153"/>
                    <a:pt x="61" y="153"/>
                  </a:cubicBezTo>
                  <a:cubicBezTo>
                    <a:pt x="61" y="138"/>
                    <a:pt x="61" y="138"/>
                    <a:pt x="61" y="138"/>
                  </a:cubicBezTo>
                  <a:cubicBezTo>
                    <a:pt x="132" y="138"/>
                    <a:pt x="132" y="138"/>
                    <a:pt x="132" y="138"/>
                  </a:cubicBezTo>
                  <a:lnTo>
                    <a:pt x="132" y="153"/>
                  </a:lnTo>
                  <a:close/>
                  <a:moveTo>
                    <a:pt x="111" y="109"/>
                  </a:moveTo>
                  <a:cubicBezTo>
                    <a:pt x="111" y="93"/>
                    <a:pt x="111" y="93"/>
                    <a:pt x="111" y="93"/>
                  </a:cubicBezTo>
                  <a:cubicBezTo>
                    <a:pt x="127" y="93"/>
                    <a:pt x="127" y="93"/>
                    <a:pt x="127" y="93"/>
                  </a:cubicBezTo>
                  <a:cubicBezTo>
                    <a:pt x="127" y="109"/>
                    <a:pt x="127" y="109"/>
                    <a:pt x="127" y="109"/>
                  </a:cubicBezTo>
                  <a:lnTo>
                    <a:pt x="111" y="109"/>
                  </a:lnTo>
                  <a:close/>
                  <a:moveTo>
                    <a:pt x="212" y="153"/>
                  </a:moveTo>
                  <a:cubicBezTo>
                    <a:pt x="150" y="153"/>
                    <a:pt x="150" y="153"/>
                    <a:pt x="150" y="153"/>
                  </a:cubicBezTo>
                  <a:cubicBezTo>
                    <a:pt x="150" y="138"/>
                    <a:pt x="150" y="138"/>
                    <a:pt x="150" y="138"/>
                  </a:cubicBezTo>
                  <a:cubicBezTo>
                    <a:pt x="212" y="138"/>
                    <a:pt x="212" y="138"/>
                    <a:pt x="212" y="138"/>
                  </a:cubicBezTo>
                  <a:lnTo>
                    <a:pt x="212" y="153"/>
                  </a:lnTo>
                  <a:close/>
                  <a:moveTo>
                    <a:pt x="141" y="109"/>
                  </a:moveTo>
                  <a:cubicBezTo>
                    <a:pt x="141" y="93"/>
                    <a:pt x="141" y="93"/>
                    <a:pt x="141" y="93"/>
                  </a:cubicBezTo>
                  <a:cubicBezTo>
                    <a:pt x="171" y="93"/>
                    <a:pt x="171" y="93"/>
                    <a:pt x="171" y="93"/>
                  </a:cubicBezTo>
                  <a:cubicBezTo>
                    <a:pt x="171" y="109"/>
                    <a:pt x="171" y="109"/>
                    <a:pt x="171" y="109"/>
                  </a:cubicBezTo>
                  <a:lnTo>
                    <a:pt x="141" y="109"/>
                  </a:lnTo>
                  <a:close/>
                  <a:moveTo>
                    <a:pt x="212" y="109"/>
                  </a:moveTo>
                  <a:cubicBezTo>
                    <a:pt x="180" y="109"/>
                    <a:pt x="180" y="109"/>
                    <a:pt x="180" y="109"/>
                  </a:cubicBezTo>
                  <a:cubicBezTo>
                    <a:pt x="180" y="93"/>
                    <a:pt x="180" y="93"/>
                    <a:pt x="180" y="93"/>
                  </a:cubicBezTo>
                  <a:cubicBezTo>
                    <a:pt x="212" y="93"/>
                    <a:pt x="212" y="93"/>
                    <a:pt x="212" y="93"/>
                  </a:cubicBezTo>
                  <a:lnTo>
                    <a:pt x="212" y="109"/>
                  </a:lnTo>
                  <a:close/>
                  <a:moveTo>
                    <a:pt x="212" y="64"/>
                  </a:moveTo>
                  <a:cubicBezTo>
                    <a:pt x="61" y="64"/>
                    <a:pt x="61" y="64"/>
                    <a:pt x="61" y="64"/>
                  </a:cubicBezTo>
                  <a:cubicBezTo>
                    <a:pt x="61" y="49"/>
                    <a:pt x="61" y="49"/>
                    <a:pt x="61" y="49"/>
                  </a:cubicBezTo>
                  <a:cubicBezTo>
                    <a:pt x="212" y="49"/>
                    <a:pt x="212" y="49"/>
                    <a:pt x="212" y="49"/>
                  </a:cubicBezTo>
                  <a:lnTo>
                    <a:pt x="212" y="6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825"/>
            </a:p>
          </p:txBody>
        </p:sp>
      </p:grpSp>
      <p:sp>
        <p:nvSpPr>
          <p:cNvPr id="102" name="TextBox 101"/>
          <p:cNvSpPr txBox="1"/>
          <p:nvPr/>
        </p:nvSpPr>
        <p:spPr>
          <a:xfrm>
            <a:off x="457199" y="954690"/>
            <a:ext cx="8257629" cy="926109"/>
          </a:xfrm>
          <a:prstGeom prst="roundRect">
            <a:avLst>
              <a:gd name="adj" fmla="val 13923"/>
            </a:avLst>
          </a:prstGeom>
          <a:solidFill>
            <a:srgbClr val="0088A8"/>
          </a:solidFill>
        </p:spPr>
        <p:txBody>
          <a:bodyPr wrap="square" lIns="137160" tIns="68580" rIns="68580" bIns="68580" rtlCol="0" anchor="ctr" anchorCtr="0">
            <a:noAutofit/>
          </a:bodyPr>
          <a:lstStyle>
            <a:defPPr>
              <a:defRPr lang="en-US"/>
            </a:defPPr>
            <a:lvl1pPr>
              <a:lnSpc>
                <a:spcPts val="1875"/>
              </a:lnSpc>
              <a:defRPr sz="1300">
                <a:solidFill>
                  <a:schemeClr val="bg1"/>
                </a:solidFill>
              </a:defRPr>
            </a:lvl1pPr>
          </a:lstStyle>
          <a:p>
            <a:r>
              <a:rPr lang="en-US" dirty="0"/>
              <a:t>Through experiences and communications that strengthen relationships between brands and their consumers, we help turn insights into meaningful interactions – with results that are as measureable </a:t>
            </a:r>
            <a:br>
              <a:rPr lang="en-US" dirty="0"/>
            </a:br>
            <a:r>
              <a:rPr lang="en-US" dirty="0"/>
              <a:t>as they are memorable.</a:t>
            </a:r>
          </a:p>
        </p:txBody>
      </p:sp>
    </p:spTree>
    <p:extLst>
      <p:ext uri="{BB962C8B-B14F-4D97-AF65-F5344CB8AC3E}">
        <p14:creationId xmlns:p14="http://schemas.microsoft.com/office/powerpoint/2010/main" val="3702821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xit" presetSubtype="0" accel="100000" fill="hold" nodeType="afterEffect">
                                  <p:stCondLst>
                                    <p:cond delay="0"/>
                                  </p:stCondLst>
                                  <p:childTnLst>
                                    <p:anim calcmode="lin" valueType="num">
                                      <p:cBhvr>
                                        <p:cTn id="6" dur="1000"/>
                                        <p:tgtEl>
                                          <p:spTgt spid="6"/>
                                        </p:tgtEl>
                                        <p:attrNameLst>
                                          <p:attrName>ppt_w</p:attrName>
                                        </p:attrNameLst>
                                      </p:cBhvr>
                                      <p:tavLst>
                                        <p:tav tm="0">
                                          <p:val>
                                            <p:strVal val="ppt_w"/>
                                          </p:val>
                                        </p:tav>
                                        <p:tav tm="100000">
                                          <p:val>
                                            <p:fltVal val="0"/>
                                          </p:val>
                                        </p:tav>
                                      </p:tavLst>
                                    </p:anim>
                                    <p:anim calcmode="lin" valueType="num">
                                      <p:cBhvr>
                                        <p:cTn id="7" dur="1000"/>
                                        <p:tgtEl>
                                          <p:spTgt spid="6"/>
                                        </p:tgtEl>
                                        <p:attrNameLst>
                                          <p:attrName>ppt_h</p:attrName>
                                        </p:attrNameLst>
                                      </p:cBhvr>
                                      <p:tavLst>
                                        <p:tav tm="0">
                                          <p:val>
                                            <p:strVal val="ppt_h"/>
                                          </p:val>
                                        </p:tav>
                                        <p:tav tm="100000">
                                          <p:val>
                                            <p:fltVal val="0"/>
                                          </p:val>
                                        </p:tav>
                                      </p:tavLst>
                                    </p:anim>
                                    <p:anim calcmode="lin" valueType="num">
                                      <p:cBhvr>
                                        <p:cTn id="8" dur="1000"/>
                                        <p:tgtEl>
                                          <p:spTgt spid="6"/>
                                        </p:tgtEl>
                                        <p:attrNameLst>
                                          <p:attrName>style.rotation</p:attrName>
                                        </p:attrNameLst>
                                      </p:cBhvr>
                                      <p:tavLst>
                                        <p:tav tm="0">
                                          <p:val>
                                            <p:fltVal val="0"/>
                                          </p:val>
                                        </p:tav>
                                        <p:tav tm="100000">
                                          <p:val>
                                            <p:fltVal val="360"/>
                                          </p:val>
                                        </p:tav>
                                      </p:tavLst>
                                    </p:anim>
                                    <p:animEffect transition="out" filter="fade">
                                      <p:cBhvr>
                                        <p:cTn id="9" dur="1000"/>
                                        <p:tgtEl>
                                          <p:spTgt spid="6"/>
                                        </p:tgtEl>
                                      </p:cBhvr>
                                    </p:animEffect>
                                    <p:set>
                                      <p:cBhvr>
                                        <p:cTn id="10" dur="1" fill="hold">
                                          <p:stCondLst>
                                            <p:cond delay="999"/>
                                          </p:stCondLst>
                                        </p:cTn>
                                        <p:tgtEl>
                                          <p:spTgt spid="6"/>
                                        </p:tgtEl>
                                        <p:attrNameLst>
                                          <p:attrName>style.visibility</p:attrName>
                                        </p:attrNameLst>
                                      </p:cBhvr>
                                      <p:to>
                                        <p:strVal val="hidden"/>
                                      </p:to>
                                    </p:set>
                                  </p:childTnLst>
                                </p:cTn>
                              </p:par>
                              <p:par>
                                <p:cTn id="11" presetID="2" presetClass="exit" presetSubtype="8" fill="hold" grpId="0" nodeType="withEffect">
                                  <p:stCondLst>
                                    <p:cond delay="0"/>
                                  </p:stCondLst>
                                  <p:childTnLst>
                                    <p:anim calcmode="lin" valueType="num">
                                      <p:cBhvr additive="base">
                                        <p:cTn id="12" dur="1000"/>
                                        <p:tgtEl>
                                          <p:spTgt spid="103"/>
                                        </p:tgtEl>
                                        <p:attrNameLst>
                                          <p:attrName>ppt_x</p:attrName>
                                        </p:attrNameLst>
                                      </p:cBhvr>
                                      <p:tavLst>
                                        <p:tav tm="0">
                                          <p:val>
                                            <p:strVal val="ppt_x"/>
                                          </p:val>
                                        </p:tav>
                                        <p:tav tm="100000">
                                          <p:val>
                                            <p:strVal val="0-ppt_w/2"/>
                                          </p:val>
                                        </p:tav>
                                      </p:tavLst>
                                    </p:anim>
                                    <p:anim calcmode="lin" valueType="num">
                                      <p:cBhvr additive="base">
                                        <p:cTn id="13" dur="1000"/>
                                        <p:tgtEl>
                                          <p:spTgt spid="103"/>
                                        </p:tgtEl>
                                        <p:attrNameLst>
                                          <p:attrName>ppt_y</p:attrName>
                                        </p:attrNameLst>
                                      </p:cBhvr>
                                      <p:tavLst>
                                        <p:tav tm="0">
                                          <p:val>
                                            <p:strVal val="ppt_y"/>
                                          </p:val>
                                        </p:tav>
                                        <p:tav tm="100000">
                                          <p:val>
                                            <p:strVal val="ppt_y"/>
                                          </p:val>
                                        </p:tav>
                                      </p:tavLst>
                                    </p:anim>
                                    <p:set>
                                      <p:cBhvr>
                                        <p:cTn id="14" dur="1" fill="hold">
                                          <p:stCondLst>
                                            <p:cond delay="999"/>
                                          </p:stCondLst>
                                        </p:cTn>
                                        <p:tgtEl>
                                          <p:spTgt spid="103"/>
                                        </p:tgtEl>
                                        <p:attrNameLst>
                                          <p:attrName>style.visibility</p:attrName>
                                        </p:attrNameLst>
                                      </p:cBhvr>
                                      <p:to>
                                        <p:strVal val="hidden"/>
                                      </p:to>
                                    </p:set>
                                  </p:childTnLst>
                                </p:cTn>
                              </p:par>
                              <p:par>
                                <p:cTn id="15" presetID="42" presetClass="entr" presetSubtype="0" fill="hold" grpId="0" nodeType="withEffect">
                                  <p:stCondLst>
                                    <p:cond delay="300"/>
                                  </p:stCondLst>
                                  <p:childTnLst>
                                    <p:set>
                                      <p:cBhvr>
                                        <p:cTn id="16" dur="1" fill="hold">
                                          <p:stCondLst>
                                            <p:cond delay="0"/>
                                          </p:stCondLst>
                                        </p:cTn>
                                        <p:tgtEl>
                                          <p:spTgt spid="102"/>
                                        </p:tgtEl>
                                        <p:attrNameLst>
                                          <p:attrName>style.visibility</p:attrName>
                                        </p:attrNameLst>
                                      </p:cBhvr>
                                      <p:to>
                                        <p:strVal val="visible"/>
                                      </p:to>
                                    </p:set>
                                    <p:animEffect transition="in" filter="fade">
                                      <p:cBhvr>
                                        <p:cTn id="17" dur="1000"/>
                                        <p:tgtEl>
                                          <p:spTgt spid="102"/>
                                        </p:tgtEl>
                                      </p:cBhvr>
                                    </p:animEffect>
                                    <p:anim calcmode="lin" valueType="num">
                                      <p:cBhvr>
                                        <p:cTn id="18" dur="1000" fill="hold"/>
                                        <p:tgtEl>
                                          <p:spTgt spid="102"/>
                                        </p:tgtEl>
                                        <p:attrNameLst>
                                          <p:attrName>ppt_x</p:attrName>
                                        </p:attrNameLst>
                                      </p:cBhvr>
                                      <p:tavLst>
                                        <p:tav tm="0">
                                          <p:val>
                                            <p:strVal val="#ppt_x"/>
                                          </p:val>
                                        </p:tav>
                                        <p:tav tm="100000">
                                          <p:val>
                                            <p:strVal val="#ppt_x"/>
                                          </p:val>
                                        </p:tav>
                                      </p:tavLst>
                                    </p:anim>
                                    <p:anim calcmode="lin" valueType="num">
                                      <p:cBhvr>
                                        <p:cTn id="19" dur="1000" fill="hold"/>
                                        <p:tgtEl>
                                          <p:spTgt spid="102"/>
                                        </p:tgtEl>
                                        <p:attrNameLst>
                                          <p:attrName>ppt_y</p:attrName>
                                        </p:attrNameLst>
                                      </p:cBhvr>
                                      <p:tavLst>
                                        <p:tav tm="0">
                                          <p:val>
                                            <p:strVal val="#ppt_y+.1"/>
                                          </p:val>
                                        </p:tav>
                                        <p:tav tm="100000">
                                          <p:val>
                                            <p:strVal val="#ppt_y"/>
                                          </p:val>
                                        </p:tav>
                                      </p:tavLst>
                                    </p:anim>
                                  </p:childTnLst>
                                </p:cTn>
                              </p:par>
                            </p:childTnLst>
                          </p:cTn>
                        </p:par>
                        <p:par>
                          <p:cTn id="20" fill="hold">
                            <p:stCondLst>
                              <p:cond delay="1300"/>
                            </p:stCondLst>
                            <p:childTnLst>
                              <p:par>
                                <p:cTn id="21" presetID="10"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par>
                          <p:cTn id="24" fill="hold">
                            <p:stCondLst>
                              <p:cond delay="1800"/>
                            </p:stCondLst>
                            <p:childTnLst>
                              <p:par>
                                <p:cTn id="25" presetID="10" presetClass="entr" presetSubtype="0"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750"/>
                                        <p:tgtEl>
                                          <p:spTgt spid="20"/>
                                        </p:tgtEl>
                                      </p:cBhvr>
                                    </p:animEffect>
                                  </p:childTnLst>
                                </p:cTn>
                              </p:par>
                              <p:par>
                                <p:cTn id="28" presetID="42" presetClass="path" presetSubtype="0" decel="100000" fill="hold" nodeType="withEffect">
                                  <p:stCondLst>
                                    <p:cond delay="0"/>
                                  </p:stCondLst>
                                  <p:childTnLst>
                                    <p:animMotion origin="layout" path="M 2.22222E-6 -4.32099E-6 L -0.15018 -0.22777 " pathEditMode="relative" rAng="0" ptsTypes="AA">
                                      <p:cBhvr>
                                        <p:cTn id="29" dur="750" spd="-100000" fill="hold"/>
                                        <p:tgtEl>
                                          <p:spTgt spid="20"/>
                                        </p:tgtEl>
                                        <p:attrNameLst>
                                          <p:attrName>ppt_x</p:attrName>
                                          <p:attrName>ppt_y</p:attrName>
                                        </p:attrNameLst>
                                      </p:cBhvr>
                                      <p:rCtr x="-7517" y="-11389"/>
                                    </p:animMotion>
                                  </p:childTnLst>
                                </p:cTn>
                              </p:par>
                              <p:par>
                                <p:cTn id="30" presetID="22" presetClass="entr" presetSubtype="8"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left)">
                                      <p:cBhvr>
                                        <p:cTn id="32" dur="750"/>
                                        <p:tgtEl>
                                          <p:spTgt spid="25"/>
                                        </p:tgtEl>
                                      </p:cBhvr>
                                    </p:animEffect>
                                  </p:childTnLst>
                                </p:cTn>
                              </p:par>
                            </p:childTnLst>
                          </p:cTn>
                        </p:par>
                        <p:par>
                          <p:cTn id="33" fill="hold">
                            <p:stCondLst>
                              <p:cond delay="2550"/>
                            </p:stCondLst>
                            <p:childTnLst>
                              <p:par>
                                <p:cTn id="34" presetID="10" presetClass="entr" presetSubtype="0"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750"/>
                                        <p:tgtEl>
                                          <p:spTgt spid="8"/>
                                        </p:tgtEl>
                                      </p:cBhvr>
                                    </p:animEffect>
                                  </p:childTnLst>
                                </p:cTn>
                              </p:par>
                              <p:par>
                                <p:cTn id="37" presetID="42" presetClass="path" presetSubtype="0" decel="100000" fill="hold" nodeType="withEffect">
                                  <p:stCondLst>
                                    <p:cond delay="0"/>
                                  </p:stCondLst>
                                  <p:childTnLst>
                                    <p:animMotion origin="layout" path="M -2.22222E-6 1.11111E-6 L -0.15087 0.22346 " pathEditMode="relative" rAng="0" ptsTypes="AA">
                                      <p:cBhvr>
                                        <p:cTn id="38" dur="750" spd="-100000" fill="hold"/>
                                        <p:tgtEl>
                                          <p:spTgt spid="8"/>
                                        </p:tgtEl>
                                        <p:attrNameLst>
                                          <p:attrName>ppt_x</p:attrName>
                                          <p:attrName>ppt_y</p:attrName>
                                        </p:attrNameLst>
                                      </p:cBhvr>
                                      <p:rCtr x="-7552" y="11173"/>
                                    </p:animMotion>
                                  </p:childTnLst>
                                </p:cTn>
                              </p:par>
                              <p:par>
                                <p:cTn id="39" presetID="22" presetClass="entr" presetSubtype="8" fill="hold" nodeType="withEffect">
                                  <p:stCondLst>
                                    <p:cond delay="0"/>
                                  </p:stCondLst>
                                  <p:childTnLst>
                                    <p:set>
                                      <p:cBhvr>
                                        <p:cTn id="40" dur="1" fill="hold">
                                          <p:stCondLst>
                                            <p:cond delay="0"/>
                                          </p:stCondLst>
                                        </p:cTn>
                                        <p:tgtEl>
                                          <p:spTgt spid="61"/>
                                        </p:tgtEl>
                                        <p:attrNameLst>
                                          <p:attrName>style.visibility</p:attrName>
                                        </p:attrNameLst>
                                      </p:cBhvr>
                                      <p:to>
                                        <p:strVal val="visible"/>
                                      </p:to>
                                    </p:set>
                                    <p:animEffect transition="in" filter="wipe(left)">
                                      <p:cBhvr>
                                        <p:cTn id="41" dur="750"/>
                                        <p:tgtEl>
                                          <p:spTgt spid="61"/>
                                        </p:tgtEl>
                                      </p:cBhvr>
                                    </p:animEffect>
                                  </p:childTnLst>
                                </p:cTn>
                              </p:par>
                            </p:childTnLst>
                          </p:cTn>
                        </p:par>
                        <p:par>
                          <p:cTn id="42" fill="hold">
                            <p:stCondLst>
                              <p:cond delay="3300"/>
                            </p:stCondLst>
                            <p:childTnLst>
                              <p:par>
                                <p:cTn id="43" presetID="10" presetClass="entr" presetSubtype="0" fill="hold"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750"/>
                                        <p:tgtEl>
                                          <p:spTgt spid="19"/>
                                        </p:tgtEl>
                                      </p:cBhvr>
                                    </p:animEffect>
                                  </p:childTnLst>
                                </p:cTn>
                              </p:par>
                              <p:par>
                                <p:cTn id="46" presetID="42" presetClass="path" presetSubtype="0" decel="100000" fill="hold" nodeType="withEffect">
                                  <p:stCondLst>
                                    <p:cond delay="0"/>
                                  </p:stCondLst>
                                  <p:childTnLst>
                                    <p:animMotion origin="layout" path="M 3.33333E-6 -4.32099E-6 L -0.15018 -0.22777 " pathEditMode="relative" rAng="0" ptsTypes="AA">
                                      <p:cBhvr>
                                        <p:cTn id="47" dur="750" spd="-100000" fill="hold"/>
                                        <p:tgtEl>
                                          <p:spTgt spid="19"/>
                                        </p:tgtEl>
                                        <p:attrNameLst>
                                          <p:attrName>ppt_x</p:attrName>
                                          <p:attrName>ppt_y</p:attrName>
                                        </p:attrNameLst>
                                      </p:cBhvr>
                                      <p:rCtr x="-7517" y="-11389"/>
                                    </p:animMotion>
                                  </p:childTnLst>
                                </p:cTn>
                              </p:par>
                              <p:par>
                                <p:cTn id="48" presetID="22" presetClass="entr" presetSubtype="8" fill="hold" nodeType="withEffect">
                                  <p:stCondLst>
                                    <p:cond delay="0"/>
                                  </p:stCondLst>
                                  <p:childTnLst>
                                    <p:set>
                                      <p:cBhvr>
                                        <p:cTn id="49" dur="1" fill="hold">
                                          <p:stCondLst>
                                            <p:cond delay="0"/>
                                          </p:stCondLst>
                                        </p:cTn>
                                        <p:tgtEl>
                                          <p:spTgt spid="62"/>
                                        </p:tgtEl>
                                        <p:attrNameLst>
                                          <p:attrName>style.visibility</p:attrName>
                                        </p:attrNameLst>
                                      </p:cBhvr>
                                      <p:to>
                                        <p:strVal val="visible"/>
                                      </p:to>
                                    </p:set>
                                    <p:animEffect transition="in" filter="wipe(left)">
                                      <p:cBhvr>
                                        <p:cTn id="50" dur="750"/>
                                        <p:tgtEl>
                                          <p:spTgt spid="62"/>
                                        </p:tgtEl>
                                      </p:cBhvr>
                                    </p:animEffect>
                                  </p:childTnLst>
                                </p:cTn>
                              </p:par>
                            </p:childTnLst>
                          </p:cTn>
                        </p:par>
                        <p:par>
                          <p:cTn id="51" fill="hold">
                            <p:stCondLst>
                              <p:cond delay="4050"/>
                            </p:stCondLst>
                            <p:childTnLst>
                              <p:par>
                                <p:cTn id="52" presetID="10" presetClass="entr" presetSubtype="0" fill="hold" nodeType="after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750"/>
                                        <p:tgtEl>
                                          <p:spTgt spid="9"/>
                                        </p:tgtEl>
                                      </p:cBhvr>
                                    </p:animEffect>
                                  </p:childTnLst>
                                </p:cTn>
                              </p:par>
                              <p:par>
                                <p:cTn id="55" presetID="42" presetClass="path" presetSubtype="0" decel="100000" fill="hold" nodeType="withEffect">
                                  <p:stCondLst>
                                    <p:cond delay="0"/>
                                  </p:stCondLst>
                                  <p:childTnLst>
                                    <p:animMotion origin="layout" path="M 2.5E-6 1.11111E-6 L -0.15087 0.22346 " pathEditMode="relative" rAng="0" ptsTypes="AA">
                                      <p:cBhvr>
                                        <p:cTn id="56" dur="750" spd="-100000" fill="hold"/>
                                        <p:tgtEl>
                                          <p:spTgt spid="9"/>
                                        </p:tgtEl>
                                        <p:attrNameLst>
                                          <p:attrName>ppt_x</p:attrName>
                                          <p:attrName>ppt_y</p:attrName>
                                        </p:attrNameLst>
                                      </p:cBhvr>
                                      <p:rCtr x="-7552" y="11173"/>
                                    </p:animMotion>
                                  </p:childTnLst>
                                </p:cTn>
                              </p:par>
                              <p:par>
                                <p:cTn id="57" presetID="22" presetClass="entr" presetSubtype="8" fill="hold" nodeType="withEffect">
                                  <p:stCondLst>
                                    <p:cond delay="0"/>
                                  </p:stCondLst>
                                  <p:childTnLst>
                                    <p:set>
                                      <p:cBhvr>
                                        <p:cTn id="58" dur="1" fill="hold">
                                          <p:stCondLst>
                                            <p:cond delay="0"/>
                                          </p:stCondLst>
                                        </p:cTn>
                                        <p:tgtEl>
                                          <p:spTgt spid="63"/>
                                        </p:tgtEl>
                                        <p:attrNameLst>
                                          <p:attrName>style.visibility</p:attrName>
                                        </p:attrNameLst>
                                      </p:cBhvr>
                                      <p:to>
                                        <p:strVal val="visible"/>
                                      </p:to>
                                    </p:set>
                                    <p:animEffect transition="in" filter="wipe(left)">
                                      <p:cBhvr>
                                        <p:cTn id="59" dur="750"/>
                                        <p:tgtEl>
                                          <p:spTgt spid="63"/>
                                        </p:tgtEl>
                                      </p:cBhvr>
                                    </p:animEffect>
                                  </p:childTnLst>
                                </p:cTn>
                              </p:par>
                            </p:childTnLst>
                          </p:cTn>
                        </p:par>
                        <p:par>
                          <p:cTn id="60" fill="hold">
                            <p:stCondLst>
                              <p:cond delay="4800"/>
                            </p:stCondLst>
                            <p:childTnLst>
                              <p:par>
                                <p:cTn id="61" presetID="10" presetClass="entr" presetSubtype="0" fill="hold" nodeType="after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750"/>
                                        <p:tgtEl>
                                          <p:spTgt spid="10"/>
                                        </p:tgtEl>
                                      </p:cBhvr>
                                    </p:animEffect>
                                  </p:childTnLst>
                                </p:cTn>
                              </p:par>
                              <p:par>
                                <p:cTn id="64" presetID="42" presetClass="path" presetSubtype="0" decel="100000" fill="hold" nodeType="withEffect">
                                  <p:stCondLst>
                                    <p:cond delay="0"/>
                                  </p:stCondLst>
                                  <p:childTnLst>
                                    <p:animMotion origin="layout" path="M -1.94444E-6 -4.32099E-6 L -0.15017 -0.22777 " pathEditMode="relative" rAng="0" ptsTypes="AA">
                                      <p:cBhvr>
                                        <p:cTn id="65" dur="750" spd="-100000" fill="hold"/>
                                        <p:tgtEl>
                                          <p:spTgt spid="10"/>
                                        </p:tgtEl>
                                        <p:attrNameLst>
                                          <p:attrName>ppt_x</p:attrName>
                                          <p:attrName>ppt_y</p:attrName>
                                        </p:attrNameLst>
                                      </p:cBhvr>
                                      <p:rCtr x="-7517" y="-11389"/>
                                    </p:animMotion>
                                  </p:childTnLst>
                                </p:cTn>
                              </p:par>
                              <p:par>
                                <p:cTn id="66" presetID="22" presetClass="entr" presetSubtype="8" fill="hold" nodeType="withEffect">
                                  <p:stCondLst>
                                    <p:cond delay="0"/>
                                  </p:stCondLst>
                                  <p:childTnLst>
                                    <p:set>
                                      <p:cBhvr>
                                        <p:cTn id="67" dur="1" fill="hold">
                                          <p:stCondLst>
                                            <p:cond delay="0"/>
                                          </p:stCondLst>
                                        </p:cTn>
                                        <p:tgtEl>
                                          <p:spTgt spid="64"/>
                                        </p:tgtEl>
                                        <p:attrNameLst>
                                          <p:attrName>style.visibility</p:attrName>
                                        </p:attrNameLst>
                                      </p:cBhvr>
                                      <p:to>
                                        <p:strVal val="visible"/>
                                      </p:to>
                                    </p:set>
                                    <p:animEffect transition="in" filter="wipe(left)">
                                      <p:cBhvr>
                                        <p:cTn id="68" dur="75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200150" y="850107"/>
            <a:ext cx="6757416" cy="603504"/>
          </a:xfrm>
          <a:prstGeom prst="roundRect">
            <a:avLst/>
          </a:prstGeom>
          <a:solidFill>
            <a:srgbClr val="0088A8"/>
          </a:solidFill>
        </p:spPr>
        <p:txBody>
          <a:bodyPr wrap="square" lIns="68580" tIns="68580" rIns="68580" bIns="68580" rtlCol="0" anchor="ctr" anchorCtr="0">
            <a:noAutofit/>
          </a:bodyPr>
          <a:lstStyle>
            <a:defPPr>
              <a:defRPr lang="en-US"/>
            </a:defPPr>
            <a:lvl1pPr>
              <a:defRPr sz="2000">
                <a:solidFill>
                  <a:schemeClr val="bg1"/>
                </a:solidFill>
              </a:defRPr>
            </a:lvl1pPr>
          </a:lstStyle>
          <a:p>
            <a:r>
              <a:rPr lang="en-US" sz="1300" dirty="0"/>
              <a:t>Teradata helped Titan engage their customer across multiple channels and devices – ensuring their message was relevant and timely.</a:t>
            </a:r>
          </a:p>
        </p:txBody>
      </p:sp>
      <p:sp>
        <p:nvSpPr>
          <p:cNvPr id="9" name="TextBox 8"/>
          <p:cNvSpPr txBox="1"/>
          <p:nvPr/>
        </p:nvSpPr>
        <p:spPr>
          <a:xfrm>
            <a:off x="1200150" y="3706399"/>
            <a:ext cx="6757416" cy="603504"/>
          </a:xfrm>
          <a:prstGeom prst="roundRect">
            <a:avLst>
              <a:gd name="adj" fmla="val 21169"/>
            </a:avLst>
          </a:prstGeom>
          <a:solidFill>
            <a:schemeClr val="tx1">
              <a:alpha val="85000"/>
            </a:schemeClr>
          </a:solidFill>
        </p:spPr>
        <p:txBody>
          <a:bodyPr wrap="square" lIns="68580" tIns="68580" rIns="68580" bIns="68580" rtlCol="0" anchor="ctr" anchorCtr="0">
            <a:noAutofit/>
          </a:bodyPr>
          <a:lstStyle>
            <a:defPPr>
              <a:defRPr lang="en-US"/>
            </a:defPPr>
            <a:lvl1pPr>
              <a:defRPr sz="1300">
                <a:solidFill>
                  <a:schemeClr val="bg1"/>
                </a:solidFill>
              </a:defRPr>
            </a:lvl1pPr>
          </a:lstStyle>
          <a:p>
            <a:r>
              <a:rPr lang="en-US" dirty="0"/>
              <a:t>This is a more complex campaign that features A/B testing, </a:t>
            </a:r>
            <a:r>
              <a:rPr lang="en-US" dirty="0" err="1"/>
              <a:t>LiveRamp</a:t>
            </a:r>
            <a:r>
              <a:rPr lang="en-US" dirty="0"/>
              <a:t> integration, and mobile push notifications all in one communication flow.</a:t>
            </a:r>
          </a:p>
        </p:txBody>
      </p:sp>
      <p:pic>
        <p:nvPicPr>
          <p:cNvPr id="13" name="Picture 1" descr="image003"/>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b="30"/>
          <a:stretch/>
        </p:blipFill>
        <p:spPr bwMode="auto">
          <a:xfrm>
            <a:off x="1200150" y="1608993"/>
            <a:ext cx="6753396" cy="1888589"/>
          </a:xfrm>
          <a:prstGeom prst="roundRect">
            <a:avLst>
              <a:gd name="adj" fmla="val 1819"/>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title"/>
          </p:nvPr>
        </p:nvSpPr>
        <p:spPr/>
        <p:txBody>
          <a:bodyPr/>
          <a:lstStyle/>
          <a:p>
            <a:r>
              <a:rPr lang="en-US" dirty="0"/>
              <a:t>Inside Titan</a:t>
            </a:r>
          </a:p>
        </p:txBody>
      </p:sp>
      <p:pic>
        <p:nvPicPr>
          <p:cNvPr id="17" name="Picture 1" descr="image003"/>
          <p:cNvPicPr>
            <a:picLocks noChangeAspect="1" noChangeArrowheads="1"/>
          </p:cNvPicPr>
          <p:nvPr/>
        </p:nvPicPr>
        <p:blipFill rotWithShape="1">
          <a:blip r:embed="rId4">
            <a:extLst>
              <a:ext uri="{28A0092B-C50C-407E-A947-70E740481C1C}">
                <a14:useLocalDpi xmlns:a14="http://schemas.microsoft.com/office/drawing/2010/main" val="0"/>
              </a:ext>
            </a:extLst>
          </a:blip>
          <a:srcRect t="4896" b="36653"/>
          <a:stretch/>
        </p:blipFill>
        <p:spPr bwMode="auto">
          <a:xfrm>
            <a:off x="1200150" y="1608993"/>
            <a:ext cx="6753396" cy="1888589"/>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 descr="image003"/>
          <p:cNvPicPr>
            <a:picLocks noChangeAspect="1" noChangeArrowheads="1"/>
          </p:cNvPicPr>
          <p:nvPr/>
        </p:nvPicPr>
        <p:blipFill rotWithShape="1">
          <a:blip r:embed="rId4">
            <a:extLst>
              <a:ext uri="{28A0092B-C50C-407E-A947-70E740481C1C}">
                <a14:useLocalDpi xmlns:a14="http://schemas.microsoft.com/office/drawing/2010/main" val="0"/>
              </a:ext>
            </a:extLst>
          </a:blip>
          <a:srcRect l="6532" t="19953" r="80297" b="60419"/>
          <a:stretch/>
        </p:blipFill>
        <p:spPr bwMode="auto">
          <a:xfrm>
            <a:off x="1612371" y="1996347"/>
            <a:ext cx="1071060" cy="768083"/>
          </a:xfrm>
          <a:prstGeom prst="roundRect">
            <a:avLst>
              <a:gd name="adj" fmla="val 2725"/>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 descr="image003"/>
          <p:cNvPicPr>
            <a:picLocks noChangeAspect="1" noChangeArrowheads="1"/>
          </p:cNvPicPr>
          <p:nvPr/>
        </p:nvPicPr>
        <p:blipFill rotWithShape="1">
          <a:blip r:embed="rId4">
            <a:extLst>
              <a:ext uri="{28A0092B-C50C-407E-A947-70E740481C1C}">
                <a14:useLocalDpi xmlns:a14="http://schemas.microsoft.com/office/drawing/2010/main" val="0"/>
              </a:ext>
            </a:extLst>
          </a:blip>
          <a:srcRect l="24902" t="19954" r="61927" b="48693"/>
          <a:stretch/>
        </p:blipFill>
        <p:spPr bwMode="auto">
          <a:xfrm>
            <a:off x="2753725" y="1996347"/>
            <a:ext cx="1071060" cy="1226913"/>
          </a:xfrm>
          <a:prstGeom prst="roundRect">
            <a:avLst>
              <a:gd name="adj" fmla="val 2725"/>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15996" t="12937" r="72927" b="74769"/>
          <a:stretch/>
        </p:blipFill>
        <p:spPr>
          <a:xfrm>
            <a:off x="6915142" y="2552637"/>
            <a:ext cx="297732" cy="427631"/>
          </a:xfrm>
          <a:prstGeom prst="rect">
            <a:avLst/>
          </a:prstGeom>
        </p:spPr>
      </p:pic>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39087" t="12937" r="45660" b="77291"/>
          <a:stretch/>
        </p:blipFill>
        <p:spPr>
          <a:xfrm>
            <a:off x="4944980" y="2980268"/>
            <a:ext cx="360721" cy="299083"/>
          </a:xfrm>
          <a:prstGeom prst="rect">
            <a:avLst/>
          </a:prstGeom>
        </p:spPr>
      </p:pic>
      <p:pic>
        <p:nvPicPr>
          <p:cNvPr id="2" name="Picture 1" descr="icons.ai"/>
          <p:cNvPicPr>
            <a:picLocks noChangeAspect="1"/>
          </p:cNvPicPr>
          <p:nvPr/>
        </p:nvPicPr>
        <p:blipFill rotWithShape="1">
          <a:blip r:embed="rId5" cstate="print">
            <a:extLst>
              <a:ext uri="{28A0092B-C50C-407E-A947-70E740481C1C}">
                <a14:useLocalDpi xmlns:a14="http://schemas.microsoft.com/office/drawing/2010/main" val="0"/>
              </a:ext>
            </a:extLst>
          </a:blip>
          <a:srcRect l="39228" t="31393" r="46637" b="55510"/>
          <a:stretch/>
        </p:blipFill>
        <p:spPr>
          <a:xfrm>
            <a:off x="4223946" y="2527236"/>
            <a:ext cx="313267" cy="342807"/>
          </a:xfrm>
          <a:prstGeom prst="rect">
            <a:avLst/>
          </a:prstGeom>
        </p:spPr>
      </p:pic>
      <p:pic>
        <p:nvPicPr>
          <p:cNvPr id="20" name="Picture 1" descr="image003"/>
          <p:cNvPicPr>
            <a:picLocks noChangeAspect="1" noChangeArrowheads="1"/>
          </p:cNvPicPr>
          <p:nvPr/>
        </p:nvPicPr>
        <p:blipFill rotWithShape="1">
          <a:blip r:embed="rId4">
            <a:extLst>
              <a:ext uri="{28A0092B-C50C-407E-A947-70E740481C1C}">
                <a14:useLocalDpi xmlns:a14="http://schemas.microsoft.com/office/drawing/2010/main" val="0"/>
              </a:ext>
            </a:extLst>
          </a:blip>
          <a:srcRect l="43469" t="19954" r="43614" b="66434"/>
          <a:stretch/>
        </p:blipFill>
        <p:spPr bwMode="auto">
          <a:xfrm>
            <a:off x="3895081" y="2025640"/>
            <a:ext cx="970998" cy="492406"/>
          </a:xfrm>
          <a:prstGeom prst="roundRect">
            <a:avLst>
              <a:gd name="adj" fmla="val 2725"/>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1" descr="image003"/>
          <p:cNvPicPr>
            <a:picLocks noChangeAspect="1" noChangeArrowheads="1"/>
          </p:cNvPicPr>
          <p:nvPr/>
        </p:nvPicPr>
        <p:blipFill rotWithShape="1">
          <a:blip r:embed="rId4">
            <a:extLst>
              <a:ext uri="{28A0092B-C50C-407E-A947-70E740481C1C}">
                <a14:useLocalDpi xmlns:a14="http://schemas.microsoft.com/office/drawing/2010/main" val="0"/>
              </a:ext>
            </a:extLst>
          </a:blip>
          <a:srcRect l="61929" t="19953" r="25154" b="40776"/>
          <a:stretch/>
        </p:blipFill>
        <p:spPr bwMode="auto">
          <a:xfrm>
            <a:off x="5305701" y="2025639"/>
            <a:ext cx="970998" cy="1420591"/>
          </a:xfrm>
          <a:prstGeom prst="roundRect">
            <a:avLst>
              <a:gd name="adj" fmla="val 2725"/>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1" descr="image003"/>
          <p:cNvPicPr>
            <a:picLocks noChangeAspect="1" noChangeArrowheads="1"/>
          </p:cNvPicPr>
          <p:nvPr/>
        </p:nvPicPr>
        <p:blipFill rotWithShape="1">
          <a:blip r:embed="rId4">
            <a:extLst>
              <a:ext uri="{28A0092B-C50C-407E-A947-70E740481C1C}">
                <a14:useLocalDpi xmlns:a14="http://schemas.microsoft.com/office/drawing/2010/main" val="0"/>
              </a:ext>
            </a:extLst>
          </a:blip>
          <a:srcRect l="80206" t="19953" r="6877" b="66181"/>
          <a:stretch/>
        </p:blipFill>
        <p:spPr bwMode="auto">
          <a:xfrm>
            <a:off x="6578509" y="2025639"/>
            <a:ext cx="970998" cy="501597"/>
          </a:xfrm>
          <a:prstGeom prst="roundRect">
            <a:avLst>
              <a:gd name="adj" fmla="val 2725"/>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19365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35" presetClass="path" presetSubtype="0" decel="100000" fill="hold" grpId="1" nodeType="withEffect">
                                  <p:stCondLst>
                                    <p:cond delay="0"/>
                                  </p:stCondLst>
                                  <p:childTnLst>
                                    <p:animMotion origin="layout" path="M 3.05556E-6 2.83951E-6 L 0.00139 0.13734 " pathEditMode="relative" rAng="0" ptsTypes="AA">
                                      <p:cBhvr>
                                        <p:cTn id="9" dur="750" spd="-100000" fill="hold"/>
                                        <p:tgtEl>
                                          <p:spTgt spid="8"/>
                                        </p:tgtEl>
                                        <p:attrNameLst>
                                          <p:attrName>ppt_x</p:attrName>
                                          <p:attrName>ppt_y</p:attrName>
                                        </p:attrNameLst>
                                      </p:cBhvr>
                                      <p:rCtr x="69" y="6852"/>
                                    </p:animMotion>
                                  </p:childTnLst>
                                </p:cTn>
                              </p:par>
                              <p:par>
                                <p:cTn id="10" presetID="10" presetClass="entr" presetSubtype="0" fill="hold" grpId="0" nodeType="withEffect">
                                  <p:stCondLst>
                                    <p:cond delay="75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par>
                                <p:cTn id="13" presetID="35" presetClass="path" presetSubtype="0" decel="100000" fill="hold" grpId="1" nodeType="withEffect">
                                  <p:stCondLst>
                                    <p:cond delay="750"/>
                                  </p:stCondLst>
                                  <p:childTnLst>
                                    <p:animMotion origin="layout" path="M 3.05556E-6 4.44444E-6 L -0.00052 -0.1392 " pathEditMode="relative" rAng="0" ptsTypes="AA">
                                      <p:cBhvr>
                                        <p:cTn id="14" dur="1000" spd="-100000" fill="hold"/>
                                        <p:tgtEl>
                                          <p:spTgt spid="9"/>
                                        </p:tgtEl>
                                        <p:attrNameLst>
                                          <p:attrName>ppt_x</p:attrName>
                                          <p:attrName>ppt_y</p:attrName>
                                        </p:attrNameLst>
                                      </p:cBhvr>
                                      <p:rCtr x="-35" y="-6975"/>
                                    </p:animMotion>
                                  </p:childTnLst>
                                </p:cTn>
                              </p:par>
                            </p:childTnLst>
                          </p:cTn>
                        </p:par>
                        <p:par>
                          <p:cTn id="15" fill="hold">
                            <p:stCondLst>
                              <p:cond delay="1750"/>
                            </p:stCondLst>
                            <p:childTnLst>
                              <p:par>
                                <p:cTn id="16" presetID="10" presetClass="entr" presetSubtype="0"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nodeType="withEffect">
                                  <p:stCondLst>
                                    <p:cond delay="25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nodeType="withEffect">
                                  <p:stCondLst>
                                    <p:cond delay="50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47" presetClass="entr" presetSubtype="0" fill="hold" nodeType="withEffect">
                                  <p:stCondLst>
                                    <p:cond delay="5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10" presetClass="entr" presetSubtype="0" fill="hold" nodeType="withEffect">
                                  <p:stCondLst>
                                    <p:cond delay="50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0" presetClass="entr" presetSubtype="0" fill="hold" nodeType="withEffect">
                                  <p:stCondLst>
                                    <p:cond delay="75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750"/>
                                        <p:tgtEl>
                                          <p:spTgt spid="16"/>
                                        </p:tgtEl>
                                      </p:cBhvr>
                                    </p:animEffect>
                                  </p:childTnLst>
                                </p:cTn>
                              </p:par>
                              <p:par>
                                <p:cTn id="36" presetID="35" presetClass="path" presetSubtype="0" decel="100000" fill="hold" nodeType="withEffect">
                                  <p:stCondLst>
                                    <p:cond delay="750"/>
                                  </p:stCondLst>
                                  <p:childTnLst>
                                    <p:animMotion origin="layout" path="M 0.07291 -0.00277 L 3.33333E-6 -3.33333E-6 " pathEditMode="relative" rAng="0" ptsTypes="AA">
                                      <p:cBhvr>
                                        <p:cTn id="37" dur="750" fill="hold"/>
                                        <p:tgtEl>
                                          <p:spTgt spid="16"/>
                                        </p:tgtEl>
                                        <p:attrNameLst>
                                          <p:attrName>ppt_x</p:attrName>
                                          <p:attrName>ppt_y</p:attrName>
                                        </p:attrNameLst>
                                      </p:cBhvr>
                                      <p:rCtr x="-3646" y="123"/>
                                    </p:animMotion>
                                  </p:childTnLst>
                                </p:cTn>
                              </p:par>
                              <p:par>
                                <p:cTn id="38" presetID="10" presetClass="entr" presetSubtype="0" fill="hold" nodeType="withEffect">
                                  <p:stCondLst>
                                    <p:cond delay="50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47" presetClass="entr" presetSubtype="0" fill="hold" nodeType="withEffect">
                                  <p:stCondLst>
                                    <p:cond delay="50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anim calcmode="lin" valueType="num">
                                      <p:cBhvr>
                                        <p:cTn id="44" dur="1000" fill="hold"/>
                                        <p:tgtEl>
                                          <p:spTgt spid="6"/>
                                        </p:tgtEl>
                                        <p:attrNameLst>
                                          <p:attrName>ppt_x</p:attrName>
                                        </p:attrNameLst>
                                      </p:cBhvr>
                                      <p:tavLst>
                                        <p:tav tm="0">
                                          <p:val>
                                            <p:strVal val="#ppt_x"/>
                                          </p:val>
                                        </p:tav>
                                        <p:tav tm="100000">
                                          <p:val>
                                            <p:strVal val="#ppt_x"/>
                                          </p:val>
                                        </p:tav>
                                      </p:tavLst>
                                    </p:anim>
                                    <p:anim calcmode="lin" valueType="num">
                                      <p:cBhvr>
                                        <p:cTn id="45" dur="1000" fill="hold"/>
                                        <p:tgtEl>
                                          <p:spTgt spid="6"/>
                                        </p:tgtEl>
                                        <p:attrNameLst>
                                          <p:attrName>ppt_y</p:attrName>
                                        </p:attrNameLst>
                                      </p:cBhvr>
                                      <p:tavLst>
                                        <p:tav tm="0">
                                          <p:val>
                                            <p:strVal val="#ppt_y-.1"/>
                                          </p:val>
                                        </p:tav>
                                        <p:tav tm="100000">
                                          <p:val>
                                            <p:strVal val="#ppt_y"/>
                                          </p:val>
                                        </p:tav>
                                      </p:tavLst>
                                    </p:anim>
                                  </p:childTnLst>
                                </p:cTn>
                              </p:par>
                              <p:par>
                                <p:cTn id="46" presetID="10" presetClass="exit" presetSubtype="0" fill="hold" nodeType="withEffect">
                                  <p:stCondLst>
                                    <p:cond delay="500"/>
                                  </p:stCondLst>
                                  <p:childTnLst>
                                    <p:animEffect transition="out" filter="fade">
                                      <p:cBhvr>
                                        <p:cTn id="47" dur="2250"/>
                                        <p:tgtEl>
                                          <p:spTgt spid="17"/>
                                        </p:tgtEl>
                                      </p:cBhvr>
                                    </p:animEffect>
                                    <p:set>
                                      <p:cBhvr>
                                        <p:cTn id="48" dur="1" fill="hold">
                                          <p:stCondLst>
                                            <p:cond delay="224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Athletic Consumer</a:t>
            </a:r>
          </a:p>
        </p:txBody>
      </p:sp>
      <p:pic>
        <p:nvPicPr>
          <p:cNvPr id="8" name="Picture 2" descr="C:\Users\DH186029\Documents\CIM\OCM Demos\PowerPoint Images_r1\21-Greg on runners.com_028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737"/>
          <a:stretch/>
        </p:blipFill>
        <p:spPr bwMode="auto">
          <a:xfrm>
            <a:off x="1374445" y="1190048"/>
            <a:ext cx="2238452" cy="3416378"/>
          </a:xfrm>
          <a:prstGeom prst="round2SameRect">
            <a:avLst>
              <a:gd name="adj1" fmla="val 4803"/>
              <a:gd name="adj2" fmla="val 7119"/>
            </a:avLst>
          </a:prstGeom>
          <a:noFill/>
          <a:ln>
            <a:noFill/>
          </a:ln>
          <a:effectLst>
            <a:outerShdw blurRad="127000" dist="38100" dir="48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pic>
        <p:nvPicPr>
          <p:cNvPr id="9"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764974" y="1254574"/>
            <a:ext cx="1414027" cy="2844402"/>
          </a:xfrm>
          <a:prstGeom prst="round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 name="Picture 3" descr="C:\Users\DH186029\Documents\CIM\OCM Demos\PowerPoint Images_r1\21-RunnerDistractedCC.jpg"/>
          <p:cNvPicPr preferRelativeResize="0">
            <a:picLocks noChangeArrowheads="1"/>
          </p:cNvPicPr>
          <p:nvPr/>
        </p:nvPicPr>
        <p:blipFill rotWithShape="1">
          <a:blip r:embed="rId5" cstate="print">
            <a:extLst>
              <a:ext uri="{28A0092B-C50C-407E-A947-70E740481C1C}">
                <a14:useLocalDpi xmlns:a14="http://schemas.microsoft.com/office/drawing/2010/main" val="0"/>
              </a:ext>
            </a:extLst>
          </a:blip>
          <a:srcRect l="36009" t="34202" r="40202" b="987"/>
          <a:stretch/>
        </p:blipFill>
        <p:spPr bwMode="auto">
          <a:xfrm>
            <a:off x="5298824" y="1191172"/>
            <a:ext cx="2240280" cy="3418732"/>
          </a:xfrm>
          <a:prstGeom prst="round2SameRect">
            <a:avLst>
              <a:gd name="adj1" fmla="val 4803"/>
              <a:gd name="adj2" fmla="val 7119"/>
            </a:avLst>
          </a:prstGeom>
          <a:noFill/>
          <a:ln>
            <a:noFill/>
          </a:ln>
          <a:effectLst>
            <a:outerShdw blurRad="127000" dist="38100" dir="48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11" name="TextBox 10"/>
          <p:cNvSpPr txBox="1"/>
          <p:nvPr/>
        </p:nvSpPr>
        <p:spPr>
          <a:xfrm flipV="1">
            <a:off x="1374445" y="3832412"/>
            <a:ext cx="2238452" cy="774014"/>
          </a:xfrm>
          <a:prstGeom prst="round2SameRect">
            <a:avLst>
              <a:gd name="adj1" fmla="val 20051"/>
              <a:gd name="adj2" fmla="val 0"/>
            </a:avLst>
          </a:prstGeom>
          <a:solidFill>
            <a:srgbClr val="0088A8">
              <a:alpha val="75000"/>
            </a:srgbClr>
          </a:solidFill>
        </p:spPr>
        <p:txBody>
          <a:bodyPr wrap="square" lIns="68580" tIns="68580" rIns="68580" bIns="68580" rtlCol="0" anchor="ctr" anchorCtr="0">
            <a:noAutofit/>
          </a:bodyPr>
          <a:lstStyle>
            <a:defPPr>
              <a:defRPr lang="en-US"/>
            </a:defPPr>
            <a:lvl1pPr marL="60325">
              <a:defRPr sz="1400">
                <a:solidFill>
                  <a:schemeClr val="bg1"/>
                </a:solidFill>
              </a:defRPr>
            </a:lvl1pPr>
          </a:lstStyle>
          <a:p>
            <a:pPr>
              <a:lnSpc>
                <a:spcPts val="1300"/>
              </a:lnSpc>
            </a:pPr>
            <a:endParaRPr lang="en-US" sz="1300" dirty="0"/>
          </a:p>
        </p:txBody>
      </p:sp>
      <p:sp>
        <p:nvSpPr>
          <p:cNvPr id="13" name="TextBox 12"/>
          <p:cNvSpPr txBox="1"/>
          <p:nvPr/>
        </p:nvSpPr>
        <p:spPr>
          <a:xfrm flipV="1">
            <a:off x="5298823" y="3835587"/>
            <a:ext cx="2240280" cy="774014"/>
          </a:xfrm>
          <a:prstGeom prst="round2SameRect">
            <a:avLst>
              <a:gd name="adj1" fmla="val 19436"/>
              <a:gd name="adj2" fmla="val 0"/>
            </a:avLst>
          </a:prstGeom>
          <a:solidFill>
            <a:srgbClr val="0088A8">
              <a:alpha val="75000"/>
            </a:srgbClr>
          </a:solidFill>
        </p:spPr>
        <p:txBody>
          <a:bodyPr wrap="square" lIns="68580" tIns="68580" rIns="68580" bIns="68580" rtlCol="0" anchor="ctr" anchorCtr="0">
            <a:noAutofit/>
          </a:bodyPr>
          <a:lstStyle>
            <a:defPPr>
              <a:defRPr lang="en-US"/>
            </a:defPPr>
            <a:lvl1pPr marL="60325">
              <a:defRPr>
                <a:solidFill>
                  <a:schemeClr val="bg1"/>
                </a:solidFill>
              </a:defRPr>
            </a:lvl1pPr>
          </a:lstStyle>
          <a:p>
            <a:endParaRPr lang="en-US" sz="1300" dirty="0"/>
          </a:p>
        </p:txBody>
      </p:sp>
      <p:sp>
        <p:nvSpPr>
          <p:cNvPr id="2" name="Rectangle 1"/>
          <p:cNvSpPr/>
          <p:nvPr/>
        </p:nvSpPr>
        <p:spPr>
          <a:xfrm>
            <a:off x="1325301" y="3932686"/>
            <a:ext cx="2332298" cy="635815"/>
          </a:xfrm>
          <a:prstGeom prst="rect">
            <a:avLst/>
          </a:prstGeom>
        </p:spPr>
        <p:txBody>
          <a:bodyPr wrap="square">
            <a:spAutoFit/>
          </a:bodyPr>
          <a:lstStyle/>
          <a:p>
            <a:pPr marL="60325">
              <a:lnSpc>
                <a:spcPct val="90000"/>
              </a:lnSpc>
            </a:pPr>
            <a:r>
              <a:rPr lang="en-US" sz="1300" dirty="0">
                <a:solidFill>
                  <a:schemeClr val="bg1"/>
                </a:solidFill>
              </a:rPr>
              <a:t>Later, Greg visits runners.com and sees our Atlas Power Chews offer.</a:t>
            </a:r>
          </a:p>
        </p:txBody>
      </p:sp>
      <p:sp>
        <p:nvSpPr>
          <p:cNvPr id="12" name="Rectangle 11"/>
          <p:cNvSpPr/>
          <p:nvPr/>
        </p:nvSpPr>
        <p:spPr>
          <a:xfrm>
            <a:off x="5257800" y="3932686"/>
            <a:ext cx="2332298" cy="635815"/>
          </a:xfrm>
          <a:prstGeom prst="rect">
            <a:avLst/>
          </a:prstGeom>
        </p:spPr>
        <p:txBody>
          <a:bodyPr wrap="square">
            <a:spAutoFit/>
          </a:bodyPr>
          <a:lstStyle/>
          <a:p>
            <a:pPr marL="60325">
              <a:lnSpc>
                <a:spcPct val="90000"/>
              </a:lnSpc>
            </a:pPr>
            <a:r>
              <a:rPr lang="en-US" sz="1300" dirty="0">
                <a:solidFill>
                  <a:schemeClr val="bg1"/>
                </a:solidFill>
              </a:rPr>
              <a:t>He installs the Titan app to learn more, but forgets to click the ad.</a:t>
            </a:r>
          </a:p>
        </p:txBody>
      </p:sp>
    </p:spTree>
    <p:extLst>
      <p:ext uri="{BB962C8B-B14F-4D97-AF65-F5344CB8AC3E}">
        <p14:creationId xmlns:p14="http://schemas.microsoft.com/office/powerpoint/2010/main" val="2976425357"/>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250" fill="hold"/>
                                        <p:tgtEl>
                                          <p:spTgt spid="8"/>
                                        </p:tgtEl>
                                        <p:attrNameLst>
                                          <p:attrName>ppt_x</p:attrName>
                                        </p:attrNameLst>
                                      </p:cBhvr>
                                      <p:tavLst>
                                        <p:tav tm="0">
                                          <p:val>
                                            <p:strVal val="0-#ppt_w/2"/>
                                          </p:val>
                                        </p:tav>
                                        <p:tav tm="100000">
                                          <p:val>
                                            <p:strVal val="#ppt_x"/>
                                          </p:val>
                                        </p:tav>
                                      </p:tavLst>
                                    </p:anim>
                                    <p:anim calcmode="lin" valueType="num">
                                      <p:cBhvr additive="base">
                                        <p:cTn id="8" dur="125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75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750"/>
                                        <p:tgtEl>
                                          <p:spTgt spid="11"/>
                                        </p:tgtEl>
                                      </p:cBhvr>
                                    </p:animEffect>
                                  </p:childTnLst>
                                </p:cTn>
                              </p:par>
                              <p:par>
                                <p:cTn id="13" presetID="35" presetClass="path" presetSubtype="0" decel="100000" fill="hold" grpId="1" nodeType="withEffect">
                                  <p:stCondLst>
                                    <p:cond delay="0"/>
                                  </p:stCondLst>
                                  <p:childTnLst>
                                    <p:animMotion origin="layout" path="M -3.05556E-6 -3.7037E-7 L -3.05556E-6 -0.02932 " pathEditMode="relative" rAng="0" ptsTypes="AA">
                                      <p:cBhvr>
                                        <p:cTn id="14" dur="750" spd="-100000" fill="hold"/>
                                        <p:tgtEl>
                                          <p:spTgt spid="11"/>
                                        </p:tgtEl>
                                        <p:attrNameLst>
                                          <p:attrName>ppt_x</p:attrName>
                                          <p:attrName>ppt_y</p:attrName>
                                        </p:attrNameLst>
                                      </p:cBhvr>
                                      <p:rCtr x="0" y="-1481"/>
                                    </p:animMotion>
                                  </p:childTnLst>
                                </p:cTn>
                              </p:par>
                              <p:par>
                                <p:cTn id="15" presetID="10"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750"/>
                                        <p:tgtEl>
                                          <p:spTgt spid="2"/>
                                        </p:tgtEl>
                                      </p:cBhvr>
                                    </p:animEffect>
                                  </p:childTnLst>
                                </p:cTn>
                              </p:par>
                              <p:par>
                                <p:cTn id="18" presetID="35" presetClass="path" presetSubtype="0" decel="100000" fill="hold" grpId="1" nodeType="withEffect">
                                  <p:stCondLst>
                                    <p:cond delay="0"/>
                                  </p:stCondLst>
                                  <p:childTnLst>
                                    <p:animMotion origin="layout" path="M 4.16667E-6 -3.58025E-6 L 4.16667E-6 -0.02932 " pathEditMode="relative" rAng="0" ptsTypes="AA">
                                      <p:cBhvr>
                                        <p:cTn id="19" dur="750" spd="-100000" fill="hold"/>
                                        <p:tgtEl>
                                          <p:spTgt spid="2"/>
                                        </p:tgtEl>
                                        <p:attrNameLst>
                                          <p:attrName>ppt_x</p:attrName>
                                          <p:attrName>ppt_y</p:attrName>
                                        </p:attrNameLst>
                                      </p:cBhvr>
                                      <p:rCtr x="0" y="-1481"/>
                                    </p:animMotion>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750"/>
                                        <p:tgtEl>
                                          <p:spTgt spid="9"/>
                                        </p:tgtEl>
                                      </p:cBhvr>
                                    </p:animEffect>
                                  </p:childTnLst>
                                </p:cTn>
                              </p:par>
                              <p:par>
                                <p:cTn id="24" presetID="6" presetClass="emph" presetSubtype="0" fill="hold" nodeType="withEffect">
                                  <p:stCondLst>
                                    <p:cond delay="0"/>
                                  </p:stCondLst>
                                  <p:childTnLst>
                                    <p:animScale>
                                      <p:cBhvr>
                                        <p:cTn id="25" dur="10" fill="hold"/>
                                        <p:tgtEl>
                                          <p:spTgt spid="9"/>
                                        </p:tgtEl>
                                      </p:cBhvr>
                                      <p:by x="15000" y="15000"/>
                                    </p:animScale>
                                  </p:childTnLst>
                                </p:cTn>
                              </p:par>
                              <p:par>
                                <p:cTn id="26" presetID="6" presetClass="emph" presetSubtype="0" fill="hold" nodeType="withEffect">
                                  <p:stCondLst>
                                    <p:cond delay="0"/>
                                  </p:stCondLst>
                                  <p:childTnLst>
                                    <p:animScale>
                                      <p:cBhvr>
                                        <p:cTn id="27" dur="750" fill="hold"/>
                                        <p:tgtEl>
                                          <p:spTgt spid="9"/>
                                        </p:tgtEl>
                                      </p:cBhvr>
                                      <p:by x="700000" y="700000"/>
                                    </p:animScale>
                                  </p:childTnLst>
                                </p:cTn>
                              </p:par>
                              <p:par>
                                <p:cTn id="28" presetID="64" presetClass="path" presetSubtype="0" decel="100000" fill="hold" nodeType="withEffect">
                                  <p:stCondLst>
                                    <p:cond delay="0"/>
                                  </p:stCondLst>
                                  <p:childTnLst>
                                    <p:animMotion origin="layout" path="M -2.5E-6 -3.7037E-7 L -0.23333 -0.10123 " pathEditMode="relative" rAng="0" ptsTypes="AA">
                                      <p:cBhvr>
                                        <p:cTn id="29" dur="750" spd="-100000" fill="hold"/>
                                        <p:tgtEl>
                                          <p:spTgt spid="9"/>
                                        </p:tgtEl>
                                        <p:attrNameLst>
                                          <p:attrName>ppt_x</p:attrName>
                                          <p:attrName>ppt_y</p:attrName>
                                        </p:attrNameLst>
                                      </p:cBhvr>
                                      <p:rCtr x="-11667" y="-5062"/>
                                    </p:animMotion>
                                  </p:childTnLst>
                                </p:cTn>
                              </p:par>
                            </p:childTnLst>
                          </p:cTn>
                        </p:par>
                        <p:par>
                          <p:cTn id="30" fill="hold">
                            <p:stCondLst>
                              <p:cond delay="3250"/>
                            </p:stCondLst>
                            <p:childTnLst>
                              <p:par>
                                <p:cTn id="31" presetID="2" presetClass="entr" presetSubtype="2" decel="100000"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1250" fill="hold"/>
                                        <p:tgtEl>
                                          <p:spTgt spid="10"/>
                                        </p:tgtEl>
                                        <p:attrNameLst>
                                          <p:attrName>ppt_x</p:attrName>
                                        </p:attrNameLst>
                                      </p:cBhvr>
                                      <p:tavLst>
                                        <p:tav tm="0">
                                          <p:val>
                                            <p:strVal val="1+#ppt_w/2"/>
                                          </p:val>
                                        </p:tav>
                                        <p:tav tm="100000">
                                          <p:val>
                                            <p:strVal val="#ppt_x"/>
                                          </p:val>
                                        </p:tav>
                                      </p:tavLst>
                                    </p:anim>
                                    <p:anim calcmode="lin" valueType="num">
                                      <p:cBhvr additive="base">
                                        <p:cTn id="34" dur="1250" fill="hold"/>
                                        <p:tgtEl>
                                          <p:spTgt spid="10"/>
                                        </p:tgtEl>
                                        <p:attrNameLst>
                                          <p:attrName>ppt_y</p:attrName>
                                        </p:attrNameLst>
                                      </p:cBhvr>
                                      <p:tavLst>
                                        <p:tav tm="0">
                                          <p:val>
                                            <p:strVal val="#ppt_y"/>
                                          </p:val>
                                        </p:tav>
                                        <p:tav tm="100000">
                                          <p:val>
                                            <p:strVal val="#ppt_y"/>
                                          </p:val>
                                        </p:tav>
                                      </p:tavLst>
                                    </p:anim>
                                  </p:childTnLst>
                                </p:cTn>
                              </p:par>
                            </p:childTnLst>
                          </p:cTn>
                        </p:par>
                        <p:par>
                          <p:cTn id="35" fill="hold">
                            <p:stCondLst>
                              <p:cond delay="4500"/>
                            </p:stCondLst>
                            <p:childTnLst>
                              <p:par>
                                <p:cTn id="36" presetID="10" presetClass="entr" presetSubtype="0"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750"/>
                                        <p:tgtEl>
                                          <p:spTgt spid="13"/>
                                        </p:tgtEl>
                                      </p:cBhvr>
                                    </p:animEffect>
                                  </p:childTnLst>
                                </p:cTn>
                              </p:par>
                              <p:par>
                                <p:cTn id="39" presetID="35" presetClass="path" presetSubtype="0" decel="100000" fill="hold" grpId="1" nodeType="withEffect">
                                  <p:stCondLst>
                                    <p:cond delay="0"/>
                                  </p:stCondLst>
                                  <p:childTnLst>
                                    <p:animMotion origin="layout" path="M 3.05556E-6 -3.7037E-7 L 3.05556E-6 -0.02932 " pathEditMode="relative" rAng="0" ptsTypes="AA">
                                      <p:cBhvr>
                                        <p:cTn id="40" dur="750" spd="-100000" fill="hold"/>
                                        <p:tgtEl>
                                          <p:spTgt spid="13"/>
                                        </p:tgtEl>
                                        <p:attrNameLst>
                                          <p:attrName>ppt_x</p:attrName>
                                          <p:attrName>ppt_y</p:attrName>
                                        </p:attrNameLst>
                                      </p:cBhvr>
                                      <p:rCtr x="0" y="-1481"/>
                                    </p:animMotion>
                                  </p:childTnLst>
                                </p:cTn>
                              </p:par>
                              <p:par>
                                <p:cTn id="41" presetID="10"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750"/>
                                        <p:tgtEl>
                                          <p:spTgt spid="12"/>
                                        </p:tgtEl>
                                      </p:cBhvr>
                                    </p:animEffect>
                                  </p:childTnLst>
                                </p:cTn>
                              </p:par>
                              <p:par>
                                <p:cTn id="44" presetID="35" presetClass="path" presetSubtype="0" decel="100000" fill="hold" grpId="1" nodeType="withEffect">
                                  <p:stCondLst>
                                    <p:cond delay="0"/>
                                  </p:stCondLst>
                                  <p:childTnLst>
                                    <p:animMotion origin="layout" path="M -5.55556E-7 -3.58025E-6 L -5.55556E-7 -0.02932 " pathEditMode="relative" rAng="0" ptsTypes="AA">
                                      <p:cBhvr>
                                        <p:cTn id="45" dur="750" spd="-100000" fill="hold"/>
                                        <p:tgtEl>
                                          <p:spTgt spid="12"/>
                                        </p:tgtEl>
                                        <p:attrNameLst>
                                          <p:attrName>ppt_x</p:attrName>
                                          <p:attrName>ppt_y</p:attrName>
                                        </p:attrNameLst>
                                      </p:cBhvr>
                                      <p:rCtr x="0" y="-14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3" grpId="0" animBg="1"/>
      <p:bldP spid="13" grpId="1" animBg="1"/>
      <p:bldP spid="2" grpId="0"/>
      <p:bldP spid="2" grpId="1"/>
      <p:bldP spid="12" grpId="0"/>
      <p:bldP spid="1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3977751" y="966334"/>
            <a:ext cx="1607803" cy="3660464"/>
            <a:chOff x="3977750" y="1244906"/>
            <a:chExt cx="1607803" cy="3660464"/>
          </a:xfrm>
        </p:grpSpPr>
        <p:pic>
          <p:nvPicPr>
            <p:cNvPr id="25"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977750" y="1244906"/>
              <a:ext cx="1596123" cy="3660464"/>
            </a:xfrm>
            <a:prstGeom prst="round2SameRect">
              <a:avLst>
                <a:gd name="adj1" fmla="val 4803"/>
                <a:gd name="adj2" fmla="val 7119"/>
              </a:avLst>
            </a:prstGeom>
            <a:noFill/>
            <a:ln>
              <a:noFill/>
            </a:ln>
            <a:effectLst>
              <a:outerShdw blurRad="127000" dist="38100" dir="48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26" name="TextBox 25"/>
            <p:cNvSpPr txBox="1"/>
            <p:nvPr/>
          </p:nvSpPr>
          <p:spPr>
            <a:xfrm flipV="1">
              <a:off x="3979069" y="3520874"/>
              <a:ext cx="1595437" cy="1384496"/>
            </a:xfrm>
            <a:prstGeom prst="round2SameRect">
              <a:avLst>
                <a:gd name="adj1" fmla="val 4971"/>
                <a:gd name="adj2" fmla="val 0"/>
              </a:avLst>
            </a:prstGeom>
            <a:solidFill>
              <a:srgbClr val="0088A8">
                <a:alpha val="75000"/>
              </a:srgbClr>
            </a:solidFill>
          </p:spPr>
          <p:txBody>
            <a:bodyPr wrap="square" lIns="68580" tIns="68580" rIns="68580" bIns="118872" rtlCol="0" anchor="b" anchorCtr="0">
              <a:noAutofit/>
            </a:bodyPr>
            <a:lstStyle>
              <a:defPPr>
                <a:defRPr lang="en-US"/>
              </a:defPPr>
              <a:lvl1pPr marL="60325">
                <a:defRPr sz="1400">
                  <a:solidFill>
                    <a:schemeClr val="bg1"/>
                  </a:solidFill>
                </a:defRPr>
              </a:lvl1pPr>
            </a:lstStyle>
            <a:p>
              <a:endParaRPr lang="en-US" sz="1300" dirty="0"/>
            </a:p>
          </p:txBody>
        </p:sp>
        <p:sp>
          <p:nvSpPr>
            <p:cNvPr id="27" name="Rectangle 26"/>
            <p:cNvSpPr/>
            <p:nvPr/>
          </p:nvSpPr>
          <p:spPr>
            <a:xfrm>
              <a:off x="4004633" y="3571915"/>
              <a:ext cx="1580920" cy="1220422"/>
            </a:xfrm>
            <a:prstGeom prst="rect">
              <a:avLst/>
            </a:prstGeom>
          </p:spPr>
          <p:txBody>
            <a:bodyPr wrap="square" lIns="0" tIns="0" rIns="0" bIns="0">
              <a:noAutofit/>
            </a:bodyPr>
            <a:lstStyle/>
            <a:p>
              <a:pPr marL="60325"/>
              <a:r>
                <a:rPr lang="en-US" sz="1300" dirty="0">
                  <a:solidFill>
                    <a:schemeClr val="bg1"/>
                  </a:solidFill>
                </a:rPr>
                <a:t>Greg gets a push notification on his mobile phone </a:t>
              </a:r>
              <a:br>
                <a:rPr lang="en-US" sz="1300" dirty="0">
                  <a:solidFill>
                    <a:schemeClr val="bg1"/>
                  </a:solidFill>
                </a:rPr>
              </a:br>
              <a:r>
                <a:rPr lang="en-US" sz="1300" dirty="0">
                  <a:solidFill>
                    <a:schemeClr val="bg1"/>
                  </a:solidFill>
                </a:rPr>
                <a:t>with a 50¢ off coupon for Atlas Power Chews.</a:t>
              </a:r>
            </a:p>
          </p:txBody>
        </p:sp>
      </p:grpSp>
      <p:pic>
        <p:nvPicPr>
          <p:cNvPr id="19" name="Picture 18" hidden="1"/>
          <p:cNvPicPr>
            <a:picLocks noChangeAspect="1"/>
          </p:cNvPicPr>
          <p:nvPr/>
        </p:nvPicPr>
        <p:blipFill>
          <a:blip r:embed="rId4"/>
          <a:stretch>
            <a:fillRect/>
          </a:stretch>
        </p:blipFill>
        <p:spPr>
          <a:xfrm>
            <a:off x="3659294" y="1090345"/>
            <a:ext cx="1498688" cy="2978222"/>
          </a:xfrm>
          <a:prstGeom prst="rect">
            <a:avLst/>
          </a:prstGeom>
        </p:spPr>
      </p:pic>
      <p:sp>
        <p:nvSpPr>
          <p:cNvPr id="3" name="Title 2"/>
          <p:cNvSpPr>
            <a:spLocks noGrp="1"/>
          </p:cNvSpPr>
          <p:nvPr>
            <p:ph type="title"/>
          </p:nvPr>
        </p:nvSpPr>
        <p:spPr/>
        <p:txBody>
          <a:bodyPr/>
          <a:lstStyle/>
          <a:p>
            <a:r>
              <a:rPr lang="en-US" dirty="0"/>
              <a:t>Athletic Consumer</a:t>
            </a:r>
          </a:p>
        </p:txBody>
      </p:sp>
      <p:pic>
        <p:nvPicPr>
          <p:cNvPr id="11" name="Picture 2" descr="C:\Users\DH186029\Documents\CIM\OCM Demos\PowerPoint Images_r1\21-Greg on runners.com_0285.jpg" hidden="1"/>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7"/>
          <a:stretch/>
        </p:blipFill>
        <p:spPr bwMode="auto">
          <a:xfrm>
            <a:off x="1333423" y="778612"/>
            <a:ext cx="2238452" cy="3221888"/>
          </a:xfrm>
          <a:prstGeom prst="round2SameRect">
            <a:avLst>
              <a:gd name="adj1" fmla="val 4803"/>
              <a:gd name="adj2" fmla="val 0"/>
            </a:avLst>
          </a:prstGeom>
          <a:noFill/>
          <a:ln>
            <a:noFill/>
          </a:ln>
          <a:effectLst>
            <a:outerShdw blurRad="127000" dist="38100" dir="16200000"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14" name="TextBox 13" hidden="1"/>
          <p:cNvSpPr txBox="1"/>
          <p:nvPr/>
        </p:nvSpPr>
        <p:spPr>
          <a:xfrm>
            <a:off x="5257800" y="4026586"/>
            <a:ext cx="2473036" cy="774014"/>
          </a:xfrm>
          <a:prstGeom prst="roundRect">
            <a:avLst>
              <a:gd name="adj" fmla="val 3242"/>
            </a:avLst>
          </a:prstGeom>
          <a:solidFill>
            <a:srgbClr val="003548">
              <a:alpha val="92941"/>
            </a:srgbClr>
          </a:solidFill>
        </p:spPr>
        <p:txBody>
          <a:bodyPr wrap="square" lIns="68580" tIns="68580" rIns="68580" bIns="68580" rtlCol="0" anchor="ctr" anchorCtr="0">
            <a:noAutofit/>
          </a:bodyPr>
          <a:lstStyle>
            <a:defPPr>
              <a:defRPr lang="en-US"/>
            </a:defPPr>
            <a:lvl1pPr marL="60325">
              <a:defRPr>
                <a:solidFill>
                  <a:schemeClr val="bg1"/>
                </a:solidFill>
              </a:defRPr>
            </a:lvl1pPr>
          </a:lstStyle>
          <a:p>
            <a:r>
              <a:rPr lang="en-US" sz="1050" dirty="0"/>
              <a:t>Greg installs the Titan app to learn more. He then gets distracted by </a:t>
            </a:r>
            <a:br>
              <a:rPr lang="en-US" sz="1050" dirty="0"/>
            </a:br>
            <a:r>
              <a:rPr lang="en-US" sz="1050" dirty="0"/>
              <a:t>a dog and forgets to click the </a:t>
            </a:r>
            <a:br>
              <a:rPr lang="en-US" sz="1050" dirty="0"/>
            </a:br>
            <a:r>
              <a:rPr lang="en-US" sz="1050" dirty="0"/>
              <a:t>ad to get his coupon</a:t>
            </a:r>
          </a:p>
        </p:txBody>
      </p:sp>
      <p:pic>
        <p:nvPicPr>
          <p:cNvPr id="16" name="Picture 3" descr="C:\Users\DH186029\Documents\CIM\OCM Demos\PowerPoint Images_r1\21-RunnerDistractedCC.jpg" hidden="1"/>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50" b="3043"/>
          <a:stretch/>
        </p:blipFill>
        <p:spPr bwMode="auto">
          <a:xfrm>
            <a:off x="5257801" y="801139"/>
            <a:ext cx="2473036" cy="3199361"/>
          </a:xfrm>
          <a:prstGeom prst="round2SameRect">
            <a:avLst>
              <a:gd name="adj1" fmla="val 4803"/>
              <a:gd name="adj2" fmla="val 0"/>
            </a:avLst>
          </a:prstGeom>
          <a:noFill/>
          <a:ln>
            <a:noFill/>
          </a:ln>
          <a:effectLst>
            <a:outerShdw blurRad="127000" dist="38100" dir="16200000"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pic>
        <p:nvPicPr>
          <p:cNvPr id="18" name="Picture 3" descr="C:\Users\DH186029\Documents\CIM\OCM Demos\PowerPoint Images_r1\20-Marathon Runner-running_0187.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235"/>
          <a:stretch/>
        </p:blipFill>
        <p:spPr bwMode="auto">
          <a:xfrm>
            <a:off x="1340315" y="966334"/>
            <a:ext cx="2412119" cy="3673811"/>
          </a:xfrm>
          <a:prstGeom prst="round2SameRect">
            <a:avLst>
              <a:gd name="adj1" fmla="val 4803"/>
              <a:gd name="adj2" fmla="val 7119"/>
            </a:avLst>
          </a:prstGeom>
          <a:noFill/>
          <a:ln>
            <a:noFill/>
          </a:ln>
          <a:effectLst>
            <a:outerShdw blurRad="127000" dist="38100" dir="48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pic>
        <p:nvPicPr>
          <p:cNvPr id="20"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8137" t="473" r="8371" b="5384"/>
          <a:stretch/>
        </p:blipFill>
        <p:spPr bwMode="auto">
          <a:xfrm>
            <a:off x="5816878" y="801271"/>
            <a:ext cx="1751771" cy="3681531"/>
          </a:xfrm>
          <a:prstGeom prst="round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655799101"/>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100000" fill="hold" nodeType="withEffect">
                                  <p:stCondLst>
                                    <p:cond delay="0"/>
                                  </p:stCondLst>
                                  <p:childTnLst>
                                    <p:anim calcmode="lin" valueType="num">
                                      <p:cBhvr additive="base">
                                        <p:cTn id="6" dur="1000"/>
                                        <p:tgtEl>
                                          <p:spTgt spid="11"/>
                                        </p:tgtEl>
                                        <p:attrNameLst>
                                          <p:attrName>ppt_x</p:attrName>
                                        </p:attrNameLst>
                                      </p:cBhvr>
                                      <p:tavLst>
                                        <p:tav tm="0">
                                          <p:val>
                                            <p:strVal val="ppt_x"/>
                                          </p:val>
                                        </p:tav>
                                        <p:tav tm="100000">
                                          <p:val>
                                            <p:strVal val="0-ppt_w/2"/>
                                          </p:val>
                                        </p:tav>
                                      </p:tavLst>
                                    </p:anim>
                                    <p:anim calcmode="lin" valueType="num">
                                      <p:cBhvr additive="base">
                                        <p:cTn id="7" dur="1000"/>
                                        <p:tgtEl>
                                          <p:spTgt spid="11"/>
                                        </p:tgtEl>
                                        <p:attrNameLst>
                                          <p:attrName>ppt_y</p:attrName>
                                        </p:attrNameLst>
                                      </p:cBhvr>
                                      <p:tavLst>
                                        <p:tav tm="0">
                                          <p:val>
                                            <p:strVal val="ppt_y"/>
                                          </p:val>
                                        </p:tav>
                                        <p:tav tm="100000">
                                          <p:val>
                                            <p:strVal val="ppt_y"/>
                                          </p:val>
                                        </p:tav>
                                      </p:tavLst>
                                    </p:anim>
                                    <p:set>
                                      <p:cBhvr>
                                        <p:cTn id="8" dur="1" fill="hold">
                                          <p:stCondLst>
                                            <p:cond delay="999"/>
                                          </p:stCondLst>
                                        </p:cTn>
                                        <p:tgtEl>
                                          <p:spTgt spid="11"/>
                                        </p:tgtEl>
                                        <p:attrNameLst>
                                          <p:attrName>style.visibility</p:attrName>
                                        </p:attrNameLst>
                                      </p:cBhvr>
                                      <p:to>
                                        <p:strVal val="hidden"/>
                                      </p:to>
                                    </p:set>
                                  </p:childTnLst>
                                </p:cTn>
                              </p:par>
                              <p:par>
                                <p:cTn id="9" presetID="2" presetClass="exit" presetSubtype="8" accel="100000" fill="hold" nodeType="withEffect">
                                  <p:stCondLst>
                                    <p:cond delay="500"/>
                                  </p:stCondLst>
                                  <p:childTnLst>
                                    <p:anim calcmode="lin" valueType="num">
                                      <p:cBhvr additive="base">
                                        <p:cTn id="10" dur="1000"/>
                                        <p:tgtEl>
                                          <p:spTgt spid="19"/>
                                        </p:tgtEl>
                                        <p:attrNameLst>
                                          <p:attrName>ppt_x</p:attrName>
                                        </p:attrNameLst>
                                      </p:cBhvr>
                                      <p:tavLst>
                                        <p:tav tm="0">
                                          <p:val>
                                            <p:strVal val="ppt_x"/>
                                          </p:val>
                                        </p:tav>
                                        <p:tav tm="100000">
                                          <p:val>
                                            <p:strVal val="0-ppt_w/2"/>
                                          </p:val>
                                        </p:tav>
                                      </p:tavLst>
                                    </p:anim>
                                    <p:anim calcmode="lin" valueType="num">
                                      <p:cBhvr additive="base">
                                        <p:cTn id="11" dur="1000"/>
                                        <p:tgtEl>
                                          <p:spTgt spid="19"/>
                                        </p:tgtEl>
                                        <p:attrNameLst>
                                          <p:attrName>ppt_y</p:attrName>
                                        </p:attrNameLst>
                                      </p:cBhvr>
                                      <p:tavLst>
                                        <p:tav tm="0">
                                          <p:val>
                                            <p:strVal val="ppt_y"/>
                                          </p:val>
                                        </p:tav>
                                        <p:tav tm="100000">
                                          <p:val>
                                            <p:strVal val="ppt_y"/>
                                          </p:val>
                                        </p:tav>
                                      </p:tavLst>
                                    </p:anim>
                                    <p:set>
                                      <p:cBhvr>
                                        <p:cTn id="12" dur="1" fill="hold">
                                          <p:stCondLst>
                                            <p:cond delay="999"/>
                                          </p:stCondLst>
                                        </p:cTn>
                                        <p:tgtEl>
                                          <p:spTgt spid="19"/>
                                        </p:tgtEl>
                                        <p:attrNameLst>
                                          <p:attrName>style.visibility</p:attrName>
                                        </p:attrNameLst>
                                      </p:cBhvr>
                                      <p:to>
                                        <p:strVal val="hidden"/>
                                      </p:to>
                                    </p:set>
                                  </p:childTnLst>
                                </p:cTn>
                              </p:par>
                              <p:par>
                                <p:cTn id="13" presetID="2" presetClass="exit" presetSubtype="8" accel="100000" fill="hold" nodeType="withEffect">
                                  <p:stCondLst>
                                    <p:cond delay="250"/>
                                  </p:stCondLst>
                                  <p:childTnLst>
                                    <p:anim calcmode="lin" valueType="num">
                                      <p:cBhvr additive="base">
                                        <p:cTn id="14" dur="1000"/>
                                        <p:tgtEl>
                                          <p:spTgt spid="16"/>
                                        </p:tgtEl>
                                        <p:attrNameLst>
                                          <p:attrName>ppt_x</p:attrName>
                                        </p:attrNameLst>
                                      </p:cBhvr>
                                      <p:tavLst>
                                        <p:tav tm="0">
                                          <p:val>
                                            <p:strVal val="ppt_x"/>
                                          </p:val>
                                        </p:tav>
                                        <p:tav tm="100000">
                                          <p:val>
                                            <p:strVal val="0-ppt_w/2"/>
                                          </p:val>
                                        </p:tav>
                                      </p:tavLst>
                                    </p:anim>
                                    <p:anim calcmode="lin" valueType="num">
                                      <p:cBhvr additive="base">
                                        <p:cTn id="15" dur="1000"/>
                                        <p:tgtEl>
                                          <p:spTgt spid="16"/>
                                        </p:tgtEl>
                                        <p:attrNameLst>
                                          <p:attrName>ppt_y</p:attrName>
                                        </p:attrNameLst>
                                      </p:cBhvr>
                                      <p:tavLst>
                                        <p:tav tm="0">
                                          <p:val>
                                            <p:strVal val="ppt_y"/>
                                          </p:val>
                                        </p:tav>
                                        <p:tav tm="100000">
                                          <p:val>
                                            <p:strVal val="ppt_y"/>
                                          </p:val>
                                        </p:tav>
                                      </p:tavLst>
                                    </p:anim>
                                    <p:set>
                                      <p:cBhvr>
                                        <p:cTn id="16" dur="1" fill="hold">
                                          <p:stCondLst>
                                            <p:cond delay="999"/>
                                          </p:stCondLst>
                                        </p:cTn>
                                        <p:tgtEl>
                                          <p:spTgt spid="16"/>
                                        </p:tgtEl>
                                        <p:attrNameLst>
                                          <p:attrName>style.visibility</p:attrName>
                                        </p:attrNameLst>
                                      </p:cBhvr>
                                      <p:to>
                                        <p:strVal val="hidden"/>
                                      </p:to>
                                    </p:set>
                                  </p:childTnLst>
                                </p:cTn>
                              </p:par>
                              <p:par>
                                <p:cTn id="17" presetID="2" presetClass="exit" presetSubtype="8" accel="100000" fill="hold" grpId="0" nodeType="withEffect">
                                  <p:stCondLst>
                                    <p:cond delay="0"/>
                                  </p:stCondLst>
                                  <p:childTnLst>
                                    <p:anim calcmode="lin" valueType="num">
                                      <p:cBhvr additive="base">
                                        <p:cTn id="18" dur="1000"/>
                                        <p:tgtEl>
                                          <p:spTgt spid="14"/>
                                        </p:tgtEl>
                                        <p:attrNameLst>
                                          <p:attrName>ppt_x</p:attrName>
                                        </p:attrNameLst>
                                      </p:cBhvr>
                                      <p:tavLst>
                                        <p:tav tm="0">
                                          <p:val>
                                            <p:strVal val="ppt_x"/>
                                          </p:val>
                                        </p:tav>
                                        <p:tav tm="100000">
                                          <p:val>
                                            <p:strVal val="0-ppt_w/2"/>
                                          </p:val>
                                        </p:tav>
                                      </p:tavLst>
                                    </p:anim>
                                    <p:anim calcmode="lin" valueType="num">
                                      <p:cBhvr additive="base">
                                        <p:cTn id="19" dur="1000"/>
                                        <p:tgtEl>
                                          <p:spTgt spid="14"/>
                                        </p:tgtEl>
                                        <p:attrNameLst>
                                          <p:attrName>ppt_y</p:attrName>
                                        </p:attrNameLst>
                                      </p:cBhvr>
                                      <p:tavLst>
                                        <p:tav tm="0">
                                          <p:val>
                                            <p:strVal val="ppt_y"/>
                                          </p:val>
                                        </p:tav>
                                        <p:tav tm="100000">
                                          <p:val>
                                            <p:strVal val="ppt_y"/>
                                          </p:val>
                                        </p:tav>
                                      </p:tavLst>
                                    </p:anim>
                                    <p:set>
                                      <p:cBhvr>
                                        <p:cTn id="20" dur="1" fill="hold">
                                          <p:stCondLst>
                                            <p:cond delay="999"/>
                                          </p:stCondLst>
                                        </p:cTn>
                                        <p:tgtEl>
                                          <p:spTgt spid="14"/>
                                        </p:tgtEl>
                                        <p:attrNameLst>
                                          <p:attrName>style.visibility</p:attrName>
                                        </p:attrNameLst>
                                      </p:cBhvr>
                                      <p:to>
                                        <p:strVal val="hidden"/>
                                      </p:to>
                                    </p:set>
                                  </p:childTnLst>
                                </p:cTn>
                              </p:par>
                            </p:childTnLst>
                          </p:cTn>
                        </p:par>
                        <p:par>
                          <p:cTn id="21" fill="hold">
                            <p:stCondLst>
                              <p:cond delay="1500"/>
                            </p:stCondLst>
                            <p:childTnLst>
                              <p:par>
                                <p:cTn id="22" presetID="2" presetClass="entr" presetSubtype="2" decel="10000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1250" fill="hold"/>
                                        <p:tgtEl>
                                          <p:spTgt spid="18"/>
                                        </p:tgtEl>
                                        <p:attrNameLst>
                                          <p:attrName>ppt_x</p:attrName>
                                        </p:attrNameLst>
                                      </p:cBhvr>
                                      <p:tavLst>
                                        <p:tav tm="0">
                                          <p:val>
                                            <p:strVal val="1+#ppt_w/2"/>
                                          </p:val>
                                        </p:tav>
                                        <p:tav tm="100000">
                                          <p:val>
                                            <p:strVal val="#ppt_x"/>
                                          </p:val>
                                        </p:tav>
                                      </p:tavLst>
                                    </p:anim>
                                    <p:anim calcmode="lin" valueType="num">
                                      <p:cBhvr additive="base">
                                        <p:cTn id="25" dur="1250" fill="hold"/>
                                        <p:tgtEl>
                                          <p:spTgt spid="18"/>
                                        </p:tgtEl>
                                        <p:attrNameLst>
                                          <p:attrName>ppt_y</p:attrName>
                                        </p:attrNameLst>
                                      </p:cBhvr>
                                      <p:tavLst>
                                        <p:tav tm="0">
                                          <p:val>
                                            <p:strVal val="#ppt_y"/>
                                          </p:val>
                                        </p:tav>
                                        <p:tav tm="100000">
                                          <p:val>
                                            <p:strVal val="#ppt_y"/>
                                          </p:val>
                                        </p:tav>
                                      </p:tavLst>
                                    </p:anim>
                                  </p:childTnLst>
                                </p:cTn>
                              </p:par>
                            </p:childTnLst>
                          </p:cTn>
                        </p:par>
                        <p:par>
                          <p:cTn id="26" fill="hold">
                            <p:stCondLst>
                              <p:cond delay="2750"/>
                            </p:stCondLst>
                            <p:childTnLst>
                              <p:par>
                                <p:cTn id="27" presetID="10" presetClass="entr" presetSubtype="0" fill="hold"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par>
                                <p:cTn id="30" presetID="35" presetClass="path" presetSubtype="0" decel="100000" fill="hold" nodeType="withEffect">
                                  <p:stCondLst>
                                    <p:cond delay="0"/>
                                  </p:stCondLst>
                                  <p:childTnLst>
                                    <p:animMotion origin="layout" path="M 3.33333E-6 -8.64198E-7 L -0.12535 -8.64198E-7 " pathEditMode="relative" rAng="0" ptsTypes="AA">
                                      <p:cBhvr>
                                        <p:cTn id="31" dur="750" spd="-100000" fill="hold"/>
                                        <p:tgtEl>
                                          <p:spTgt spid="24"/>
                                        </p:tgtEl>
                                        <p:attrNameLst>
                                          <p:attrName>ppt_x</p:attrName>
                                          <p:attrName>ppt_y</p:attrName>
                                        </p:attrNameLst>
                                      </p:cBhvr>
                                      <p:rCtr x="-6267" y="0"/>
                                    </p:animMotion>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750"/>
                                        <p:tgtEl>
                                          <p:spTgt spid="20"/>
                                        </p:tgtEl>
                                      </p:cBhvr>
                                    </p:animEffect>
                                  </p:childTnLst>
                                </p:cTn>
                              </p:par>
                              <p:par>
                                <p:cTn id="36" presetID="64" presetClass="path" presetSubtype="0" decel="100000" fill="hold" nodeType="withEffect">
                                  <p:stCondLst>
                                    <p:cond delay="0"/>
                                  </p:stCondLst>
                                  <p:childTnLst>
                                    <p:animMotion origin="layout" path="M 2.60719E-6 1.85185E-6 L -0.24302 -0.17963 " pathEditMode="relative" rAng="0" ptsTypes="AA">
                                      <p:cBhvr>
                                        <p:cTn id="37" dur="750" spd="-100000" fill="hold"/>
                                        <p:tgtEl>
                                          <p:spTgt spid="20"/>
                                        </p:tgtEl>
                                        <p:attrNameLst>
                                          <p:attrName>ppt_x</p:attrName>
                                          <p:attrName>ppt_y</p:attrName>
                                        </p:attrNameLst>
                                      </p:cBhvr>
                                      <p:rCtr x="-12151" y="-8981"/>
                                    </p:animMotion>
                                  </p:childTnLst>
                                </p:cTn>
                              </p:par>
                              <p:par>
                                <p:cTn id="38" presetID="6" presetClass="emph" presetSubtype="0" fill="hold" nodeType="withEffect">
                                  <p:stCondLst>
                                    <p:cond delay="0"/>
                                  </p:stCondLst>
                                  <p:childTnLst>
                                    <p:animScale>
                                      <p:cBhvr>
                                        <p:cTn id="39" dur="10" fill="hold"/>
                                        <p:tgtEl>
                                          <p:spTgt spid="20"/>
                                        </p:tgtEl>
                                      </p:cBhvr>
                                      <p:by x="15000" y="15000"/>
                                    </p:animScale>
                                  </p:childTnLst>
                                </p:cTn>
                              </p:par>
                              <p:par>
                                <p:cTn id="40" presetID="6" presetClass="emph" presetSubtype="0" fill="hold" nodeType="withEffect">
                                  <p:stCondLst>
                                    <p:cond delay="0"/>
                                  </p:stCondLst>
                                  <p:childTnLst>
                                    <p:animScale>
                                      <p:cBhvr>
                                        <p:cTn id="41" dur="750" fill="hold"/>
                                        <p:tgtEl>
                                          <p:spTgt spid="20"/>
                                        </p:tgtEl>
                                      </p:cBhvr>
                                      <p:by x="600000" y="6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hidden="1"/>
          <p:cNvGrpSpPr/>
          <p:nvPr/>
        </p:nvGrpSpPr>
        <p:grpSpPr>
          <a:xfrm>
            <a:off x="3968612" y="850106"/>
            <a:ext cx="1412423" cy="3960637"/>
            <a:chOff x="3329333" y="1133474"/>
            <a:chExt cx="1883230" cy="5280849"/>
          </a:xfrm>
        </p:grpSpPr>
        <p:sp>
          <p:nvSpPr>
            <p:cNvPr id="11" name="TextBox 10"/>
            <p:cNvSpPr txBox="1"/>
            <p:nvPr/>
          </p:nvSpPr>
          <p:spPr>
            <a:xfrm>
              <a:off x="3329333" y="1133474"/>
              <a:ext cx="1883230" cy="5280849"/>
            </a:xfrm>
            <a:prstGeom prst="roundRect">
              <a:avLst>
                <a:gd name="adj" fmla="val 4528"/>
              </a:avLst>
            </a:prstGeom>
            <a:solidFill>
              <a:srgbClr val="003548">
                <a:alpha val="92941"/>
              </a:srgbClr>
            </a:solidFill>
          </p:spPr>
          <p:txBody>
            <a:bodyPr wrap="square" lIns="68580" tIns="68580" rIns="68580" bIns="205740" rtlCol="0" anchor="b" anchorCtr="0">
              <a:noAutofit/>
            </a:bodyPr>
            <a:lstStyle>
              <a:defPPr>
                <a:defRPr lang="en-US"/>
              </a:defPPr>
              <a:lvl1pPr marL="60325">
                <a:defRPr sz="1400">
                  <a:solidFill>
                    <a:schemeClr val="bg1"/>
                  </a:solidFill>
                </a:defRPr>
              </a:lvl1pPr>
            </a:lstStyle>
            <a:p>
              <a:r>
                <a:rPr lang="en-US" sz="1050" dirty="0"/>
                <a:t>Just outside, he gets a very timely push notification on his mobile phone that offers him a coupon </a:t>
              </a:r>
              <a:br>
                <a:rPr lang="en-US" sz="1050" dirty="0"/>
              </a:br>
              <a:r>
                <a:rPr lang="en-US" sz="1050" dirty="0"/>
                <a:t>for 50 cents off </a:t>
              </a:r>
              <a:br>
                <a:rPr lang="en-US" sz="1050" dirty="0"/>
              </a:br>
              <a:r>
                <a:rPr lang="en-US" sz="1050" dirty="0"/>
                <a:t>an individual pack of Atlas Power Chews.</a:t>
              </a:r>
            </a:p>
          </p:txBody>
        </p:sp>
        <p:pic>
          <p:nvPicPr>
            <p:cNvPr id="12" name="Picture 2" descr="C:\Users\DH186029\Documents\CIM\OCM Demos\PowerPoint Images_r1\22-Greg gets push notification_010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3" b="-55"/>
            <a:stretch/>
          </p:blipFill>
          <p:spPr bwMode="auto">
            <a:xfrm>
              <a:off x="3426576" y="1270908"/>
              <a:ext cx="1688744" cy="2386692"/>
            </a:xfrm>
            <a:prstGeom prst="roundRect">
              <a:avLst>
                <a:gd name="adj" fmla="val 5999"/>
              </a:avLst>
            </a:prstGeom>
            <a:noFill/>
            <a:extLst>
              <a:ext uri="{909E8E84-426E-40dd-AFC4-6F175D3DCCD1}">
                <a14:hiddenFill xmlns:a14="http://schemas.microsoft.com/office/drawing/2010/main" xmlns="">
                  <a:solidFill>
                    <a:srgbClr val="FFFFFF"/>
                  </a:solidFill>
                </a14:hiddenFill>
              </a:ext>
            </a:extLst>
          </p:spPr>
        </p:pic>
      </p:grpSp>
      <p:pic>
        <p:nvPicPr>
          <p:cNvPr id="14" name="Picture 3" descr="C:\Users\DH186029\Documents\CIM\OCM Demos\PowerPoint Images_r1\20-Marathon Runner-running_0187.jpg" hidden="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4"/>
          <a:stretch/>
        </p:blipFill>
        <p:spPr bwMode="auto">
          <a:xfrm>
            <a:off x="1340314" y="841408"/>
            <a:ext cx="2238452" cy="3150928"/>
          </a:xfrm>
          <a:prstGeom prst="round2SameRect">
            <a:avLst>
              <a:gd name="adj1" fmla="val 4803"/>
              <a:gd name="adj2" fmla="val 0"/>
            </a:avLst>
          </a:prstGeom>
          <a:noFill/>
          <a:ln>
            <a:noFill/>
          </a:ln>
          <a:effectLst>
            <a:outerShdw blurRad="127000" dist="38100" dir="16200000"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pic>
        <p:nvPicPr>
          <p:cNvPr id="15" name="Picture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9916" y="1292080"/>
            <a:ext cx="1669597" cy="3479945"/>
          </a:xfrm>
          <a:prstGeom prst="roundRect">
            <a:avLst/>
          </a:prstGeom>
          <a:noFill/>
          <a:ln>
            <a:noFill/>
          </a:ln>
          <a:effectLst>
            <a:reflection blurRad="6350" stA="52000" endA="300" endPos="35000" dir="5400000" sy="-100000" algn="bl" rotWithShape="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7" name="TextBox 16" hidden="1"/>
          <p:cNvSpPr txBox="1"/>
          <p:nvPr/>
        </p:nvSpPr>
        <p:spPr>
          <a:xfrm>
            <a:off x="1340314" y="4036729"/>
            <a:ext cx="2238452" cy="774014"/>
          </a:xfrm>
          <a:prstGeom prst="roundRect">
            <a:avLst>
              <a:gd name="adj" fmla="val 3242"/>
            </a:avLst>
          </a:prstGeom>
          <a:solidFill>
            <a:srgbClr val="003548">
              <a:alpha val="92941"/>
            </a:srgbClr>
          </a:solidFill>
        </p:spPr>
        <p:txBody>
          <a:bodyPr wrap="square" lIns="68580" tIns="68580" rIns="68580" bIns="68580" rtlCol="0" anchor="ctr" anchorCtr="0">
            <a:noAutofit/>
          </a:bodyPr>
          <a:lstStyle>
            <a:defPPr>
              <a:defRPr lang="en-US"/>
            </a:defPPr>
            <a:lvl1pPr marL="60325">
              <a:defRPr sz="1400">
                <a:solidFill>
                  <a:schemeClr val="bg1"/>
                </a:solidFill>
              </a:defRPr>
            </a:lvl1pPr>
          </a:lstStyle>
          <a:p>
            <a:r>
              <a:rPr lang="en-US" sz="1050" dirty="0"/>
              <a:t>Next time Greg is out running, he stops at the same convenience store.</a:t>
            </a:r>
          </a:p>
        </p:txBody>
      </p:sp>
      <p:sp>
        <p:nvSpPr>
          <p:cNvPr id="3" name="Title 2"/>
          <p:cNvSpPr>
            <a:spLocks noGrp="1"/>
          </p:cNvSpPr>
          <p:nvPr>
            <p:ph type="title"/>
          </p:nvPr>
        </p:nvSpPr>
        <p:spPr/>
        <p:txBody>
          <a:bodyPr/>
          <a:lstStyle/>
          <a:p>
            <a:r>
              <a:rPr lang="en-US" dirty="0"/>
              <a:t>Athletic Consumer</a:t>
            </a:r>
          </a:p>
        </p:txBody>
      </p:sp>
      <p:pic>
        <p:nvPicPr>
          <p:cNvPr id="16"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949" r="31027"/>
          <a:stretch/>
        </p:blipFill>
        <p:spPr bwMode="auto">
          <a:xfrm>
            <a:off x="3414712" y="1126096"/>
            <a:ext cx="2214563" cy="3353562"/>
          </a:xfrm>
          <a:prstGeom prst="round2SameRect">
            <a:avLst>
              <a:gd name="adj1" fmla="val 4803"/>
              <a:gd name="adj2" fmla="val 7119"/>
            </a:avLst>
          </a:prstGeom>
          <a:noFill/>
          <a:ln>
            <a:noFill/>
          </a:ln>
          <a:effectLst>
            <a:outerShdw blurRad="127000" dist="38100" dir="48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pic>
        <p:nvPicPr>
          <p:cNvPr id="18"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133" b="74"/>
          <a:stretch/>
        </p:blipFill>
        <p:spPr bwMode="auto">
          <a:xfrm>
            <a:off x="1307915" y="1126096"/>
            <a:ext cx="1993781" cy="3353562"/>
          </a:xfrm>
          <a:prstGeom prst="round2SameRect">
            <a:avLst>
              <a:gd name="adj1" fmla="val 4803"/>
              <a:gd name="adj2" fmla="val 7119"/>
            </a:avLst>
          </a:prstGeom>
          <a:noFill/>
          <a:ln>
            <a:noFill/>
          </a:ln>
          <a:effectLst>
            <a:outerShdw blurRad="127000" dist="38100" dir="48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19" name="TextBox 18"/>
          <p:cNvSpPr txBox="1"/>
          <p:nvPr/>
        </p:nvSpPr>
        <p:spPr>
          <a:xfrm flipV="1">
            <a:off x="1307915" y="3771901"/>
            <a:ext cx="1993781" cy="710201"/>
          </a:xfrm>
          <a:prstGeom prst="round2SameRect">
            <a:avLst>
              <a:gd name="adj1" fmla="val 21138"/>
              <a:gd name="adj2" fmla="val 0"/>
            </a:avLst>
          </a:prstGeom>
          <a:solidFill>
            <a:srgbClr val="0088A8">
              <a:alpha val="75000"/>
            </a:srgbClr>
          </a:solidFill>
        </p:spPr>
        <p:txBody>
          <a:bodyPr wrap="square" lIns="68580" tIns="68580" rIns="68580" bIns="68580" rtlCol="0" anchor="ctr" anchorCtr="0">
            <a:noAutofit/>
          </a:bodyPr>
          <a:lstStyle>
            <a:defPPr>
              <a:defRPr lang="en-US"/>
            </a:defPPr>
            <a:lvl1pPr marL="60325">
              <a:lnSpc>
                <a:spcPts val="1300"/>
              </a:lnSpc>
              <a:defRPr sz="1300">
                <a:solidFill>
                  <a:schemeClr val="bg1"/>
                </a:solidFill>
              </a:defRPr>
            </a:lvl1pPr>
          </a:lstStyle>
          <a:p>
            <a:endParaRPr lang="en-US" dirty="0"/>
          </a:p>
        </p:txBody>
      </p:sp>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6064463" y="1048894"/>
            <a:ext cx="1630866" cy="3426762"/>
          </a:xfrm>
          <a:prstGeom prst="round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ectangle 1"/>
          <p:cNvSpPr/>
          <p:nvPr/>
        </p:nvSpPr>
        <p:spPr>
          <a:xfrm>
            <a:off x="1301677" y="3782206"/>
            <a:ext cx="1947134" cy="692497"/>
          </a:xfrm>
          <a:prstGeom prst="rect">
            <a:avLst/>
          </a:prstGeom>
        </p:spPr>
        <p:txBody>
          <a:bodyPr wrap="square">
            <a:spAutoFit/>
          </a:bodyPr>
          <a:lstStyle/>
          <a:p>
            <a:pPr marL="60325"/>
            <a:r>
              <a:rPr lang="en-US" sz="1300" dirty="0">
                <a:solidFill>
                  <a:schemeClr val="bg1"/>
                </a:solidFill>
              </a:rPr>
              <a:t>Greg clicks the notification and uses the coupon in-store.</a:t>
            </a:r>
          </a:p>
        </p:txBody>
      </p:sp>
    </p:spTree>
    <p:extLst>
      <p:ext uri="{BB962C8B-B14F-4D97-AF65-F5344CB8AC3E}">
        <p14:creationId xmlns:p14="http://schemas.microsoft.com/office/powerpoint/2010/main" val="3591935521"/>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100000" fill="hold" nodeType="withEffect">
                                  <p:stCondLst>
                                    <p:cond delay="0"/>
                                  </p:stCondLst>
                                  <p:childTnLst>
                                    <p:anim calcmode="lin" valueType="num">
                                      <p:cBhvr additive="base">
                                        <p:cTn id="6" dur="1000"/>
                                        <p:tgtEl>
                                          <p:spTgt spid="14"/>
                                        </p:tgtEl>
                                        <p:attrNameLst>
                                          <p:attrName>ppt_x</p:attrName>
                                        </p:attrNameLst>
                                      </p:cBhvr>
                                      <p:tavLst>
                                        <p:tav tm="0">
                                          <p:val>
                                            <p:strVal val="ppt_x"/>
                                          </p:val>
                                        </p:tav>
                                        <p:tav tm="100000">
                                          <p:val>
                                            <p:strVal val="0-ppt_w/2"/>
                                          </p:val>
                                        </p:tav>
                                      </p:tavLst>
                                    </p:anim>
                                    <p:anim calcmode="lin" valueType="num">
                                      <p:cBhvr additive="base">
                                        <p:cTn id="7" dur="1000"/>
                                        <p:tgtEl>
                                          <p:spTgt spid="14"/>
                                        </p:tgtEl>
                                        <p:attrNameLst>
                                          <p:attrName>ppt_y</p:attrName>
                                        </p:attrNameLst>
                                      </p:cBhvr>
                                      <p:tavLst>
                                        <p:tav tm="0">
                                          <p:val>
                                            <p:strVal val="ppt_y"/>
                                          </p:val>
                                        </p:tav>
                                        <p:tav tm="100000">
                                          <p:val>
                                            <p:strVal val="ppt_y"/>
                                          </p:val>
                                        </p:tav>
                                      </p:tavLst>
                                    </p:anim>
                                    <p:set>
                                      <p:cBhvr>
                                        <p:cTn id="8" dur="1" fill="hold">
                                          <p:stCondLst>
                                            <p:cond delay="999"/>
                                          </p:stCondLst>
                                        </p:cTn>
                                        <p:tgtEl>
                                          <p:spTgt spid="14"/>
                                        </p:tgtEl>
                                        <p:attrNameLst>
                                          <p:attrName>style.visibility</p:attrName>
                                        </p:attrNameLst>
                                      </p:cBhvr>
                                      <p:to>
                                        <p:strVal val="hidden"/>
                                      </p:to>
                                    </p:set>
                                  </p:childTnLst>
                                </p:cTn>
                              </p:par>
                              <p:par>
                                <p:cTn id="9" presetID="2" presetClass="exit" presetSubtype="8" accel="100000" fill="hold" grpId="0" nodeType="withEffect">
                                  <p:stCondLst>
                                    <p:cond delay="250"/>
                                  </p:stCondLst>
                                  <p:childTnLst>
                                    <p:anim calcmode="lin" valueType="num">
                                      <p:cBhvr additive="base">
                                        <p:cTn id="10" dur="1000"/>
                                        <p:tgtEl>
                                          <p:spTgt spid="17"/>
                                        </p:tgtEl>
                                        <p:attrNameLst>
                                          <p:attrName>ppt_x</p:attrName>
                                        </p:attrNameLst>
                                      </p:cBhvr>
                                      <p:tavLst>
                                        <p:tav tm="0">
                                          <p:val>
                                            <p:strVal val="ppt_x"/>
                                          </p:val>
                                        </p:tav>
                                        <p:tav tm="100000">
                                          <p:val>
                                            <p:strVal val="0-ppt_w/2"/>
                                          </p:val>
                                        </p:tav>
                                      </p:tavLst>
                                    </p:anim>
                                    <p:anim calcmode="lin" valueType="num">
                                      <p:cBhvr additive="base">
                                        <p:cTn id="11" dur="1000"/>
                                        <p:tgtEl>
                                          <p:spTgt spid="17"/>
                                        </p:tgtEl>
                                        <p:attrNameLst>
                                          <p:attrName>ppt_y</p:attrName>
                                        </p:attrNameLst>
                                      </p:cBhvr>
                                      <p:tavLst>
                                        <p:tav tm="0">
                                          <p:val>
                                            <p:strVal val="ppt_y"/>
                                          </p:val>
                                        </p:tav>
                                        <p:tav tm="100000">
                                          <p:val>
                                            <p:strVal val="ppt_y"/>
                                          </p:val>
                                        </p:tav>
                                      </p:tavLst>
                                    </p:anim>
                                    <p:set>
                                      <p:cBhvr>
                                        <p:cTn id="12" dur="1" fill="hold">
                                          <p:stCondLst>
                                            <p:cond delay="999"/>
                                          </p:stCondLst>
                                        </p:cTn>
                                        <p:tgtEl>
                                          <p:spTgt spid="17"/>
                                        </p:tgtEl>
                                        <p:attrNameLst>
                                          <p:attrName>style.visibility</p:attrName>
                                        </p:attrNameLst>
                                      </p:cBhvr>
                                      <p:to>
                                        <p:strVal val="hidden"/>
                                      </p:to>
                                    </p:set>
                                  </p:childTnLst>
                                </p:cTn>
                              </p:par>
                              <p:par>
                                <p:cTn id="13" presetID="2" presetClass="exit" presetSubtype="8" accel="100000" fill="hold" nodeType="withEffect">
                                  <p:stCondLst>
                                    <p:cond delay="500"/>
                                  </p:stCondLst>
                                  <p:childTnLst>
                                    <p:anim calcmode="lin" valueType="num">
                                      <p:cBhvr additive="base">
                                        <p:cTn id="14" dur="1000"/>
                                        <p:tgtEl>
                                          <p:spTgt spid="10"/>
                                        </p:tgtEl>
                                        <p:attrNameLst>
                                          <p:attrName>ppt_x</p:attrName>
                                        </p:attrNameLst>
                                      </p:cBhvr>
                                      <p:tavLst>
                                        <p:tav tm="0">
                                          <p:val>
                                            <p:strVal val="ppt_x"/>
                                          </p:val>
                                        </p:tav>
                                        <p:tav tm="100000">
                                          <p:val>
                                            <p:strVal val="0-ppt_w/2"/>
                                          </p:val>
                                        </p:tav>
                                      </p:tavLst>
                                    </p:anim>
                                    <p:anim calcmode="lin" valueType="num">
                                      <p:cBhvr additive="base">
                                        <p:cTn id="15" dur="1000"/>
                                        <p:tgtEl>
                                          <p:spTgt spid="10"/>
                                        </p:tgtEl>
                                        <p:attrNameLst>
                                          <p:attrName>ppt_y</p:attrName>
                                        </p:attrNameLst>
                                      </p:cBhvr>
                                      <p:tavLst>
                                        <p:tav tm="0">
                                          <p:val>
                                            <p:strVal val="ppt_y"/>
                                          </p:val>
                                        </p:tav>
                                        <p:tav tm="100000">
                                          <p:val>
                                            <p:strVal val="ppt_y"/>
                                          </p:val>
                                        </p:tav>
                                      </p:tavLst>
                                    </p:anim>
                                    <p:set>
                                      <p:cBhvr>
                                        <p:cTn id="16" dur="1" fill="hold">
                                          <p:stCondLst>
                                            <p:cond delay="999"/>
                                          </p:stCondLst>
                                        </p:cTn>
                                        <p:tgtEl>
                                          <p:spTgt spid="10"/>
                                        </p:tgtEl>
                                        <p:attrNameLst>
                                          <p:attrName>style.visibility</p:attrName>
                                        </p:attrNameLst>
                                      </p:cBhvr>
                                      <p:to>
                                        <p:strVal val="hidden"/>
                                      </p:to>
                                    </p:set>
                                  </p:childTnLst>
                                </p:cTn>
                              </p:par>
                              <p:par>
                                <p:cTn id="17" presetID="2" presetClass="exit" presetSubtype="8" accel="100000" fill="hold" nodeType="withEffect">
                                  <p:stCondLst>
                                    <p:cond delay="0"/>
                                  </p:stCondLst>
                                  <p:childTnLst>
                                    <p:anim calcmode="lin" valueType="num">
                                      <p:cBhvr additive="base">
                                        <p:cTn id="18" dur="1000"/>
                                        <p:tgtEl>
                                          <p:spTgt spid="15"/>
                                        </p:tgtEl>
                                        <p:attrNameLst>
                                          <p:attrName>ppt_x</p:attrName>
                                        </p:attrNameLst>
                                      </p:cBhvr>
                                      <p:tavLst>
                                        <p:tav tm="0">
                                          <p:val>
                                            <p:strVal val="ppt_x"/>
                                          </p:val>
                                        </p:tav>
                                        <p:tav tm="100000">
                                          <p:val>
                                            <p:strVal val="0-ppt_w/2"/>
                                          </p:val>
                                        </p:tav>
                                      </p:tavLst>
                                    </p:anim>
                                    <p:anim calcmode="lin" valueType="num">
                                      <p:cBhvr additive="base">
                                        <p:cTn id="19" dur="1000"/>
                                        <p:tgtEl>
                                          <p:spTgt spid="15"/>
                                        </p:tgtEl>
                                        <p:attrNameLst>
                                          <p:attrName>ppt_y</p:attrName>
                                        </p:attrNameLst>
                                      </p:cBhvr>
                                      <p:tavLst>
                                        <p:tav tm="0">
                                          <p:val>
                                            <p:strVal val="ppt_y"/>
                                          </p:val>
                                        </p:tav>
                                        <p:tav tm="100000">
                                          <p:val>
                                            <p:strVal val="ppt_y"/>
                                          </p:val>
                                        </p:tav>
                                      </p:tavLst>
                                    </p:anim>
                                    <p:set>
                                      <p:cBhvr>
                                        <p:cTn id="20" dur="1" fill="hold">
                                          <p:stCondLst>
                                            <p:cond delay="999"/>
                                          </p:stCondLst>
                                        </p:cTn>
                                        <p:tgtEl>
                                          <p:spTgt spid="15"/>
                                        </p:tgtEl>
                                        <p:attrNameLst>
                                          <p:attrName>style.visibility</p:attrName>
                                        </p:attrNameLst>
                                      </p:cBhvr>
                                      <p:to>
                                        <p:strVal val="hidden"/>
                                      </p:to>
                                    </p:set>
                                  </p:childTnLst>
                                </p:cTn>
                              </p:par>
                            </p:childTnLst>
                          </p:cTn>
                        </p:par>
                        <p:par>
                          <p:cTn id="21" fill="hold">
                            <p:stCondLst>
                              <p:cond delay="1500"/>
                            </p:stCondLst>
                            <p:childTnLst>
                              <p:par>
                                <p:cTn id="22" presetID="2" presetClass="entr" presetSubtype="2" decel="10000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1250" fill="hold"/>
                                        <p:tgtEl>
                                          <p:spTgt spid="18"/>
                                        </p:tgtEl>
                                        <p:attrNameLst>
                                          <p:attrName>ppt_x</p:attrName>
                                        </p:attrNameLst>
                                      </p:cBhvr>
                                      <p:tavLst>
                                        <p:tav tm="0">
                                          <p:val>
                                            <p:strVal val="1+#ppt_w/2"/>
                                          </p:val>
                                        </p:tav>
                                        <p:tav tm="100000">
                                          <p:val>
                                            <p:strVal val="#ppt_x"/>
                                          </p:val>
                                        </p:tav>
                                      </p:tavLst>
                                    </p:anim>
                                    <p:anim calcmode="lin" valueType="num">
                                      <p:cBhvr additive="base">
                                        <p:cTn id="25" dur="1250" fill="hold"/>
                                        <p:tgtEl>
                                          <p:spTgt spid="18"/>
                                        </p:tgtEl>
                                        <p:attrNameLst>
                                          <p:attrName>ppt_y</p:attrName>
                                        </p:attrNameLst>
                                      </p:cBhvr>
                                      <p:tavLst>
                                        <p:tav tm="0">
                                          <p:val>
                                            <p:strVal val="#ppt_y"/>
                                          </p:val>
                                        </p:tav>
                                        <p:tav tm="100000">
                                          <p:val>
                                            <p:strVal val="#ppt_y"/>
                                          </p:val>
                                        </p:tav>
                                      </p:tavLst>
                                    </p:anim>
                                  </p:childTnLst>
                                </p:cTn>
                              </p:par>
                            </p:childTnLst>
                          </p:cTn>
                        </p:par>
                        <p:par>
                          <p:cTn id="26" fill="hold">
                            <p:stCondLst>
                              <p:cond delay="2750"/>
                            </p:stCondLst>
                            <p:childTnLst>
                              <p:par>
                                <p:cTn id="27" presetID="47" presetClass="entr" presetSubtype="0"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anim calcmode="lin" valueType="num">
                                      <p:cBhvr>
                                        <p:cTn id="30" dur="500" fill="hold"/>
                                        <p:tgtEl>
                                          <p:spTgt spid="19"/>
                                        </p:tgtEl>
                                        <p:attrNameLst>
                                          <p:attrName>ppt_x</p:attrName>
                                        </p:attrNameLst>
                                      </p:cBhvr>
                                      <p:tavLst>
                                        <p:tav tm="0">
                                          <p:val>
                                            <p:strVal val="#ppt_x"/>
                                          </p:val>
                                        </p:tav>
                                        <p:tav tm="100000">
                                          <p:val>
                                            <p:strVal val="#ppt_x"/>
                                          </p:val>
                                        </p:tav>
                                      </p:tavLst>
                                    </p:anim>
                                    <p:anim calcmode="lin" valueType="num">
                                      <p:cBhvr>
                                        <p:cTn id="31" dur="500" fill="hold"/>
                                        <p:tgtEl>
                                          <p:spTgt spid="19"/>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anim calcmode="lin" valueType="num">
                                      <p:cBhvr>
                                        <p:cTn id="35" dur="500" fill="hold"/>
                                        <p:tgtEl>
                                          <p:spTgt spid="2"/>
                                        </p:tgtEl>
                                        <p:attrNameLst>
                                          <p:attrName>ppt_x</p:attrName>
                                        </p:attrNameLst>
                                      </p:cBhvr>
                                      <p:tavLst>
                                        <p:tav tm="0">
                                          <p:val>
                                            <p:strVal val="#ppt_x"/>
                                          </p:val>
                                        </p:tav>
                                        <p:tav tm="100000">
                                          <p:val>
                                            <p:strVal val="#ppt_x"/>
                                          </p:val>
                                        </p:tav>
                                      </p:tavLst>
                                    </p:anim>
                                    <p:anim calcmode="lin" valueType="num">
                                      <p:cBhvr>
                                        <p:cTn id="36" dur="500" fill="hold"/>
                                        <p:tgtEl>
                                          <p:spTgt spid="2"/>
                                        </p:tgtEl>
                                        <p:attrNameLst>
                                          <p:attrName>ppt_y</p:attrName>
                                        </p:attrNameLst>
                                      </p:cBhvr>
                                      <p:tavLst>
                                        <p:tav tm="0">
                                          <p:val>
                                            <p:strVal val="#ppt_y-.1"/>
                                          </p:val>
                                        </p:tav>
                                        <p:tav tm="100000">
                                          <p:val>
                                            <p:strVal val="#ppt_y"/>
                                          </p:val>
                                        </p:tav>
                                      </p:tavLst>
                                    </p:anim>
                                  </p:childTnLst>
                                </p:cTn>
                              </p:par>
                            </p:childTnLst>
                          </p:cTn>
                        </p:par>
                        <p:par>
                          <p:cTn id="37" fill="hold">
                            <p:stCondLst>
                              <p:cond delay="3250"/>
                            </p:stCondLst>
                            <p:childTnLst>
                              <p:par>
                                <p:cTn id="38" presetID="2" presetClass="entr" presetSubtype="2" decel="100000" fill="hold" nodeType="afterEffect">
                                  <p:stCondLst>
                                    <p:cond delay="500"/>
                                  </p:stCondLst>
                                  <p:childTnLst>
                                    <p:set>
                                      <p:cBhvr>
                                        <p:cTn id="39" dur="1" fill="hold">
                                          <p:stCondLst>
                                            <p:cond delay="0"/>
                                          </p:stCondLst>
                                        </p:cTn>
                                        <p:tgtEl>
                                          <p:spTgt spid="16"/>
                                        </p:tgtEl>
                                        <p:attrNameLst>
                                          <p:attrName>style.visibility</p:attrName>
                                        </p:attrNameLst>
                                      </p:cBhvr>
                                      <p:to>
                                        <p:strVal val="visible"/>
                                      </p:to>
                                    </p:set>
                                    <p:anim calcmode="lin" valueType="num">
                                      <p:cBhvr additive="base">
                                        <p:cTn id="40" dur="1250" fill="hold"/>
                                        <p:tgtEl>
                                          <p:spTgt spid="16"/>
                                        </p:tgtEl>
                                        <p:attrNameLst>
                                          <p:attrName>ppt_x</p:attrName>
                                        </p:attrNameLst>
                                      </p:cBhvr>
                                      <p:tavLst>
                                        <p:tav tm="0">
                                          <p:val>
                                            <p:strVal val="1+#ppt_w/2"/>
                                          </p:val>
                                        </p:tav>
                                        <p:tav tm="100000">
                                          <p:val>
                                            <p:strVal val="#ppt_x"/>
                                          </p:val>
                                        </p:tav>
                                      </p:tavLst>
                                    </p:anim>
                                    <p:anim calcmode="lin" valueType="num">
                                      <p:cBhvr additive="base">
                                        <p:cTn id="41" dur="1250" fill="hold"/>
                                        <p:tgtEl>
                                          <p:spTgt spid="16"/>
                                        </p:tgtEl>
                                        <p:attrNameLst>
                                          <p:attrName>ppt_y</p:attrName>
                                        </p:attrNameLst>
                                      </p:cBhvr>
                                      <p:tavLst>
                                        <p:tav tm="0">
                                          <p:val>
                                            <p:strVal val="#ppt_y"/>
                                          </p:val>
                                        </p:tav>
                                        <p:tav tm="100000">
                                          <p:val>
                                            <p:strVal val="#ppt_y"/>
                                          </p:val>
                                        </p:tav>
                                      </p:tavLst>
                                    </p:anim>
                                  </p:childTnLst>
                                </p:cTn>
                              </p:par>
                            </p:childTnLst>
                          </p:cTn>
                        </p:par>
                        <p:par>
                          <p:cTn id="42" fill="hold">
                            <p:stCondLst>
                              <p:cond delay="5000"/>
                            </p:stCondLst>
                            <p:childTnLst>
                              <p:par>
                                <p:cTn id="43" presetID="53" presetClass="entr" presetSubtype="16" fill="hold" nodeType="afterEffect">
                                  <p:stCondLst>
                                    <p:cond delay="0"/>
                                  </p:stCondLst>
                                  <p:childTnLst>
                                    <p:set>
                                      <p:cBhvr>
                                        <p:cTn id="44" dur="1" fill="hold">
                                          <p:stCondLst>
                                            <p:cond delay="0"/>
                                          </p:stCondLst>
                                        </p:cTn>
                                        <p:tgtEl>
                                          <p:spTgt spid="2050"/>
                                        </p:tgtEl>
                                        <p:attrNameLst>
                                          <p:attrName>style.visibility</p:attrName>
                                        </p:attrNameLst>
                                      </p:cBhvr>
                                      <p:to>
                                        <p:strVal val="visible"/>
                                      </p:to>
                                    </p:set>
                                    <p:anim calcmode="lin" valueType="num">
                                      <p:cBhvr>
                                        <p:cTn id="45" dur="750" fill="hold"/>
                                        <p:tgtEl>
                                          <p:spTgt spid="2050"/>
                                        </p:tgtEl>
                                        <p:attrNameLst>
                                          <p:attrName>ppt_w</p:attrName>
                                        </p:attrNameLst>
                                      </p:cBhvr>
                                      <p:tavLst>
                                        <p:tav tm="0">
                                          <p:val>
                                            <p:fltVal val="0"/>
                                          </p:val>
                                        </p:tav>
                                        <p:tav tm="100000">
                                          <p:val>
                                            <p:strVal val="#ppt_w"/>
                                          </p:val>
                                        </p:tav>
                                      </p:tavLst>
                                    </p:anim>
                                    <p:anim calcmode="lin" valueType="num">
                                      <p:cBhvr>
                                        <p:cTn id="46" dur="750" fill="hold"/>
                                        <p:tgtEl>
                                          <p:spTgt spid="2050"/>
                                        </p:tgtEl>
                                        <p:attrNameLst>
                                          <p:attrName>ppt_h</p:attrName>
                                        </p:attrNameLst>
                                      </p:cBhvr>
                                      <p:tavLst>
                                        <p:tav tm="0">
                                          <p:val>
                                            <p:fltVal val="0"/>
                                          </p:val>
                                        </p:tav>
                                        <p:tav tm="100000">
                                          <p:val>
                                            <p:strVal val="#ppt_h"/>
                                          </p:val>
                                        </p:tav>
                                      </p:tavLst>
                                    </p:anim>
                                    <p:animEffect transition="in" filter="fade">
                                      <p:cBhvr>
                                        <p:cTn id="47" dur="750"/>
                                        <p:tgtEl>
                                          <p:spTgt spid="2050"/>
                                        </p:tgtEl>
                                      </p:cBhvr>
                                    </p:animEffect>
                                  </p:childTnLst>
                                </p:cTn>
                              </p:par>
                              <p:par>
                                <p:cTn id="48" presetID="64" presetClass="path" presetSubtype="0" decel="100000" fill="hold" nodeType="withEffect">
                                  <p:stCondLst>
                                    <p:cond delay="0"/>
                                  </p:stCondLst>
                                  <p:childTnLst>
                                    <p:animMotion origin="layout" path="M 2.5E-6 3.20988E-6 L -0.22795 0.06327 " pathEditMode="relative" rAng="0" ptsTypes="AA">
                                      <p:cBhvr>
                                        <p:cTn id="49" dur="750" spd="-100000" fill="hold"/>
                                        <p:tgtEl>
                                          <p:spTgt spid="2050"/>
                                        </p:tgtEl>
                                        <p:attrNameLst>
                                          <p:attrName>ppt_x</p:attrName>
                                          <p:attrName>ppt_y</p:attrName>
                                        </p:attrNameLst>
                                      </p:cBhvr>
                                      <p:rCtr x="-11406" y="31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Athletic Consumer</a:t>
            </a:r>
          </a:p>
        </p:txBody>
      </p:sp>
      <p:pic>
        <p:nvPicPr>
          <p:cNvPr id="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925419" y="868572"/>
            <a:ext cx="1780222" cy="3778801"/>
          </a:xfrm>
          <a:prstGeom prst="round2SameRect">
            <a:avLst>
              <a:gd name="adj1" fmla="val 4803"/>
              <a:gd name="adj2" fmla="val 7119"/>
            </a:avLst>
          </a:prstGeom>
          <a:noFill/>
          <a:ln>
            <a:noFill/>
          </a:ln>
          <a:effectLst>
            <a:outerShdw blurRad="127000" dist="38100" dir="48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428750" y="865950"/>
            <a:ext cx="2420452" cy="3784044"/>
          </a:xfrm>
          <a:prstGeom prst="round2SameRect">
            <a:avLst>
              <a:gd name="adj1" fmla="val 4803"/>
              <a:gd name="adj2" fmla="val 7119"/>
            </a:avLst>
          </a:prstGeom>
          <a:noFill/>
          <a:ln>
            <a:noFill/>
          </a:ln>
          <a:effectLst>
            <a:outerShdw blurRad="127000" dist="38100" dir="48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grpSp>
        <p:nvGrpSpPr>
          <p:cNvPr id="15" name="Group 14"/>
          <p:cNvGrpSpPr/>
          <p:nvPr/>
        </p:nvGrpSpPr>
        <p:grpSpPr>
          <a:xfrm>
            <a:off x="1428750" y="3180536"/>
            <a:ext cx="2420452" cy="1473107"/>
            <a:chOff x="1428750" y="3180536"/>
            <a:chExt cx="2420452" cy="1473107"/>
          </a:xfrm>
        </p:grpSpPr>
        <p:sp>
          <p:nvSpPr>
            <p:cNvPr id="16" name="TextBox 15"/>
            <p:cNvSpPr txBox="1"/>
            <p:nvPr/>
          </p:nvSpPr>
          <p:spPr>
            <a:xfrm flipV="1">
              <a:off x="1428750" y="3180536"/>
              <a:ext cx="2420452" cy="1473107"/>
            </a:xfrm>
            <a:prstGeom prst="round2SameRect">
              <a:avLst>
                <a:gd name="adj1" fmla="val 11333"/>
                <a:gd name="adj2" fmla="val 0"/>
              </a:avLst>
            </a:prstGeom>
            <a:solidFill>
              <a:srgbClr val="0088A8">
                <a:alpha val="75000"/>
              </a:srgbClr>
            </a:solidFill>
          </p:spPr>
          <p:txBody>
            <a:bodyPr wrap="square" lIns="68580" tIns="68580" rIns="68580" bIns="68580" rtlCol="0" anchor="ctr" anchorCtr="0">
              <a:noAutofit/>
            </a:bodyPr>
            <a:lstStyle>
              <a:defPPr>
                <a:defRPr lang="en-US"/>
              </a:defPPr>
              <a:lvl1pPr marL="175022">
                <a:defRPr sz="1300">
                  <a:solidFill>
                    <a:schemeClr val="bg1"/>
                  </a:solidFill>
                </a:defRPr>
              </a:lvl1pPr>
            </a:lstStyle>
            <a:p>
              <a:endParaRPr lang="en-US" dirty="0"/>
            </a:p>
          </p:txBody>
        </p:sp>
        <p:sp>
          <p:nvSpPr>
            <p:cNvPr id="17" name="Rectangle 16"/>
            <p:cNvSpPr/>
            <p:nvPr/>
          </p:nvSpPr>
          <p:spPr>
            <a:xfrm>
              <a:off x="1487347" y="3267554"/>
              <a:ext cx="2228127" cy="892552"/>
            </a:xfrm>
            <a:prstGeom prst="rect">
              <a:avLst/>
            </a:prstGeom>
          </p:spPr>
          <p:txBody>
            <a:bodyPr wrap="square">
              <a:spAutoFit/>
            </a:bodyPr>
            <a:lstStyle/>
            <a:p>
              <a:r>
                <a:rPr lang="en-US" sz="1300" dirty="0">
                  <a:solidFill>
                    <a:schemeClr val="bg1"/>
                  </a:solidFill>
                </a:rPr>
                <a:t>Rebecca sees Titan’s sponsored ad on Facebook and shares </a:t>
              </a:r>
              <a:br>
                <a:rPr lang="en-US" sz="1300" dirty="0">
                  <a:solidFill>
                    <a:schemeClr val="bg1"/>
                  </a:solidFill>
                </a:rPr>
              </a:br>
              <a:r>
                <a:rPr lang="en-US" sz="1300" dirty="0">
                  <a:solidFill>
                    <a:schemeClr val="bg1"/>
                  </a:solidFill>
                </a:rPr>
                <a:t>it with her friends. </a:t>
              </a:r>
            </a:p>
          </p:txBody>
        </p:sp>
      </p:grpSp>
      <p:grpSp>
        <p:nvGrpSpPr>
          <p:cNvPr id="18" name="Group 17"/>
          <p:cNvGrpSpPr/>
          <p:nvPr/>
        </p:nvGrpSpPr>
        <p:grpSpPr>
          <a:xfrm>
            <a:off x="3925419" y="3180534"/>
            <a:ext cx="1772912" cy="1473107"/>
            <a:chOff x="3925419" y="3180534"/>
            <a:chExt cx="1772912" cy="1473107"/>
          </a:xfrm>
        </p:grpSpPr>
        <p:sp>
          <p:nvSpPr>
            <p:cNvPr id="19" name="TextBox 18"/>
            <p:cNvSpPr txBox="1"/>
            <p:nvPr/>
          </p:nvSpPr>
          <p:spPr>
            <a:xfrm flipV="1">
              <a:off x="3925419" y="3180534"/>
              <a:ext cx="1772912" cy="1473107"/>
            </a:xfrm>
            <a:prstGeom prst="round2SameRect">
              <a:avLst>
                <a:gd name="adj1" fmla="val 9554"/>
                <a:gd name="adj2" fmla="val 0"/>
              </a:avLst>
            </a:prstGeom>
            <a:solidFill>
              <a:schemeClr val="tx1">
                <a:alpha val="75000"/>
              </a:schemeClr>
            </a:solidFill>
          </p:spPr>
          <p:txBody>
            <a:bodyPr wrap="square" lIns="68580" tIns="68580" rIns="68580" bIns="68580" rtlCol="0" anchor="t" anchorCtr="0">
              <a:noAutofit/>
            </a:bodyPr>
            <a:lstStyle>
              <a:defPPr>
                <a:defRPr lang="en-US"/>
              </a:defPPr>
              <a:lvl1pPr>
                <a:defRPr sz="1300">
                  <a:solidFill>
                    <a:schemeClr val="bg1"/>
                  </a:solidFill>
                </a:defRPr>
              </a:lvl1pPr>
            </a:lstStyle>
            <a:p>
              <a:endParaRPr lang="en-US" dirty="0"/>
            </a:p>
          </p:txBody>
        </p:sp>
        <p:sp>
          <p:nvSpPr>
            <p:cNvPr id="20" name="Rectangle 19"/>
            <p:cNvSpPr/>
            <p:nvPr/>
          </p:nvSpPr>
          <p:spPr>
            <a:xfrm>
              <a:off x="3992300" y="3267554"/>
              <a:ext cx="1644571" cy="1292662"/>
            </a:xfrm>
            <a:prstGeom prst="rect">
              <a:avLst/>
            </a:prstGeom>
          </p:spPr>
          <p:txBody>
            <a:bodyPr wrap="square">
              <a:spAutoFit/>
            </a:bodyPr>
            <a:lstStyle/>
            <a:p>
              <a:r>
                <a:rPr lang="en-US" sz="1300" dirty="0">
                  <a:solidFill>
                    <a:schemeClr val="bg1"/>
                  </a:solidFill>
                </a:rPr>
                <a:t>Monitor conversations about your </a:t>
              </a:r>
              <a:br>
                <a:rPr lang="en-US" sz="1300" dirty="0">
                  <a:solidFill>
                    <a:schemeClr val="bg1"/>
                  </a:solidFill>
                </a:rPr>
              </a:br>
              <a:r>
                <a:rPr lang="en-US" sz="1300" dirty="0">
                  <a:solidFill>
                    <a:schemeClr val="bg1"/>
                  </a:solidFill>
                </a:rPr>
                <a:t>brand so you can respond quickly to your audience.</a:t>
              </a:r>
            </a:p>
          </p:txBody>
        </p:sp>
      </p:grpSp>
      <p:pic>
        <p:nvPicPr>
          <p:cNvPr id="21"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146" r="8807" b="5515"/>
          <a:stretch/>
        </p:blipFill>
        <p:spPr bwMode="auto">
          <a:xfrm>
            <a:off x="6012132" y="850107"/>
            <a:ext cx="1647758" cy="3494081"/>
          </a:xfrm>
          <a:prstGeom prst="roundRect">
            <a:avLst>
              <a:gd name="adj" fmla="val 13614"/>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7929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7" presetClass="entr" presetSubtype="0"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35" presetClass="path" presetSubtype="0" decel="100000" fill="hold" nodeType="withEffect">
                                  <p:stCondLst>
                                    <p:cond delay="0"/>
                                  </p:stCondLst>
                                  <p:childTnLst>
                                    <p:animMotion origin="layout" path="M -2.77778E-6 4.07407E-6 L -0.12534 4.07407E-6 " pathEditMode="relative" rAng="0" ptsTypes="AA">
                                      <p:cBhvr>
                                        <p:cTn id="20" dur="750" spd="-100000" fill="hold"/>
                                        <p:tgtEl>
                                          <p:spTgt spid="11"/>
                                        </p:tgtEl>
                                        <p:attrNameLst>
                                          <p:attrName>ppt_x</p:attrName>
                                          <p:attrName>ppt_y</p:attrName>
                                        </p:attrNameLst>
                                      </p:cBhvr>
                                      <p:rCtr x="-6267" y="0"/>
                                    </p:animMotion>
                                  </p:childTnLst>
                                </p:cTn>
                              </p:par>
                            </p:childTnLst>
                          </p:cTn>
                        </p:par>
                        <p:par>
                          <p:cTn id="21" fill="hold">
                            <p:stCondLst>
                              <p:cond delay="2750"/>
                            </p:stCondLst>
                            <p:childTnLst>
                              <p:par>
                                <p:cTn id="22" presetID="47"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par>
                          <p:cTn id="27" fill="hold">
                            <p:stCondLst>
                              <p:cond delay="3750"/>
                            </p:stCondLst>
                            <p:childTnLst>
                              <p:par>
                                <p:cTn id="28" presetID="53" presetClass="entr" presetSubtype="16"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p:cTn id="30" dur="1500" fill="hold"/>
                                        <p:tgtEl>
                                          <p:spTgt spid="21"/>
                                        </p:tgtEl>
                                        <p:attrNameLst>
                                          <p:attrName>ppt_w</p:attrName>
                                        </p:attrNameLst>
                                      </p:cBhvr>
                                      <p:tavLst>
                                        <p:tav tm="0">
                                          <p:val>
                                            <p:fltVal val="0"/>
                                          </p:val>
                                        </p:tav>
                                        <p:tav tm="100000">
                                          <p:val>
                                            <p:strVal val="#ppt_w"/>
                                          </p:val>
                                        </p:tav>
                                      </p:tavLst>
                                    </p:anim>
                                    <p:anim calcmode="lin" valueType="num">
                                      <p:cBhvr>
                                        <p:cTn id="31" dur="1500" fill="hold"/>
                                        <p:tgtEl>
                                          <p:spTgt spid="21"/>
                                        </p:tgtEl>
                                        <p:attrNameLst>
                                          <p:attrName>ppt_h</p:attrName>
                                        </p:attrNameLst>
                                      </p:cBhvr>
                                      <p:tavLst>
                                        <p:tav tm="0">
                                          <p:val>
                                            <p:fltVal val="0"/>
                                          </p:val>
                                        </p:tav>
                                        <p:tav tm="100000">
                                          <p:val>
                                            <p:strVal val="#ppt_h"/>
                                          </p:val>
                                        </p:tav>
                                      </p:tavLst>
                                    </p:anim>
                                    <p:animEffect transition="in" filter="fade">
                                      <p:cBhvr>
                                        <p:cTn id="32" dur="1500"/>
                                        <p:tgtEl>
                                          <p:spTgt spid="21"/>
                                        </p:tgtEl>
                                      </p:cBhvr>
                                    </p:animEffect>
                                  </p:childTnLst>
                                </p:cTn>
                              </p:par>
                              <p:par>
                                <p:cTn id="33" presetID="35" presetClass="path" presetSubtype="0" accel="50000" decel="50000" fill="hold" nodeType="withEffect">
                                  <p:stCondLst>
                                    <p:cond delay="0"/>
                                  </p:stCondLst>
                                  <p:childTnLst>
                                    <p:animMotion origin="layout" path="M 5.55556E-7 1.7284E-6 L -0.1691 -0.09074 " pathEditMode="relative" rAng="0" ptsTypes="AA">
                                      <p:cBhvr>
                                        <p:cTn id="34" dur="1500" spd="-100000" fill="hold"/>
                                        <p:tgtEl>
                                          <p:spTgt spid="21"/>
                                        </p:tgtEl>
                                        <p:attrNameLst>
                                          <p:attrName>ppt_x</p:attrName>
                                          <p:attrName>ppt_y</p:attrName>
                                        </p:attrNameLst>
                                      </p:cBhvr>
                                      <p:rCtr x="-8455" y="-45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66EBD395-AE01-46C3-94CC-DD62D259B2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a:extLst>
              <a:ext uri="{FF2B5EF4-FFF2-40B4-BE49-F238E27FC236}">
                <a16:creationId xmlns:a16="http://schemas.microsoft.com/office/drawing/2014/main" id="{D445D60D-B1C4-4E05-941F-8121B1D5860B}"/>
              </a:ext>
            </a:extLst>
          </p:cNvPr>
          <p:cNvSpPr/>
          <p:nvPr/>
        </p:nvSpPr>
        <p:spPr>
          <a:xfrm>
            <a:off x="0" y="0"/>
            <a:ext cx="9144000" cy="5148072"/>
          </a:xfrm>
          <a:prstGeom prst="rect">
            <a:avLst/>
          </a:prstGeom>
          <a:solidFill>
            <a:srgbClr val="0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4">
            <a:extLst>
              <a:ext uri="{FF2B5EF4-FFF2-40B4-BE49-F238E27FC236}">
                <a16:creationId xmlns:a16="http://schemas.microsoft.com/office/drawing/2014/main" id="{71430D9C-A9E5-4EC4-8EF1-23EEB15BF641}"/>
              </a:ext>
            </a:extLst>
          </p:cNvPr>
          <p:cNvSpPr>
            <a:spLocks noChangeArrowheads="1"/>
          </p:cNvSpPr>
          <p:nvPr/>
        </p:nvSpPr>
        <p:spPr bwMode="auto">
          <a:xfrm>
            <a:off x="1084536" y="470372"/>
            <a:ext cx="7209864" cy="1083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spcBef>
                <a:spcPct val="75000"/>
              </a:spcBef>
              <a:buClr>
                <a:srgbClr val="333399"/>
              </a:buClr>
              <a:buSzPct val="90000"/>
              <a:tabLst>
                <a:tab pos="4732782" algn="l"/>
                <a:tab pos="5959631" algn="l"/>
              </a:tabLst>
            </a:pPr>
            <a:r>
              <a:rPr lang="en-US" sz="1500" dirty="0">
                <a:solidFill>
                  <a:srgbClr val="FFFFFF"/>
                </a:solidFill>
                <a:effectLst>
                  <a:outerShdw blurRad="50800" dist="38100" dir="2700000" algn="tl" rotWithShape="0">
                    <a:srgbClr val="000000">
                      <a:alpha val="43000"/>
                    </a:srgbClr>
                  </a:outerShdw>
                </a:effectLst>
                <a:cs typeface="Century Gothic"/>
              </a:rPr>
              <a:t>FOR LAPTOP OR DESKTOP COMPUTER –  Please view presentation in full-screen animation SLIDE SHOW mode or you are not really seeing it, as there are animated layers that move and fade and that not make visual sense when viewed outside of animation mode. </a:t>
            </a:r>
          </a:p>
        </p:txBody>
      </p:sp>
      <p:sp>
        <p:nvSpPr>
          <p:cNvPr id="6" name="Rectangle 14">
            <a:extLst>
              <a:ext uri="{FF2B5EF4-FFF2-40B4-BE49-F238E27FC236}">
                <a16:creationId xmlns:a16="http://schemas.microsoft.com/office/drawing/2014/main" id="{71962811-0CB7-44D6-B10B-BC834B9BD417}"/>
              </a:ext>
            </a:extLst>
          </p:cNvPr>
          <p:cNvSpPr>
            <a:spLocks noChangeArrowheads="1"/>
          </p:cNvSpPr>
          <p:nvPr/>
        </p:nvSpPr>
        <p:spPr bwMode="auto">
          <a:xfrm>
            <a:off x="1084536" y="3174223"/>
            <a:ext cx="7209864" cy="14014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spcBef>
                <a:spcPct val="75000"/>
              </a:spcBef>
              <a:buClr>
                <a:srgbClr val="333399"/>
              </a:buClr>
              <a:buSzPct val="90000"/>
              <a:tabLst>
                <a:tab pos="4732782" algn="l"/>
                <a:tab pos="5959631" algn="l"/>
              </a:tabLst>
            </a:pPr>
            <a:r>
              <a:rPr lang="en-US" sz="1500" dirty="0">
                <a:solidFill>
                  <a:srgbClr val="FFFFFF"/>
                </a:solidFill>
                <a:effectLst>
                  <a:outerShdw blurRad="50800" dist="38100" dir="2700000" algn="tl" rotWithShape="0">
                    <a:srgbClr val="000000">
                      <a:alpha val="43000"/>
                    </a:srgbClr>
                  </a:outerShdw>
                </a:effectLst>
                <a:cs typeface="Century Gothic"/>
              </a:rPr>
              <a:t>FOR MOBILE DEVICE – Because animation does not work on this platform, graphics on some slides will look jumbled. This is because overlapping layers </a:t>
            </a:r>
            <a:br>
              <a:rPr lang="en-US" sz="1500" dirty="0">
                <a:solidFill>
                  <a:srgbClr val="FFFFFF"/>
                </a:solidFill>
                <a:effectLst>
                  <a:outerShdw blurRad="50800" dist="38100" dir="2700000" algn="tl" rotWithShape="0">
                    <a:srgbClr val="000000">
                      <a:alpha val="43000"/>
                    </a:srgbClr>
                  </a:outerShdw>
                </a:effectLst>
                <a:cs typeface="Century Gothic"/>
              </a:rPr>
            </a:br>
            <a:r>
              <a:rPr lang="en-US" sz="1500" dirty="0">
                <a:solidFill>
                  <a:srgbClr val="FFFFFF"/>
                </a:solidFill>
                <a:effectLst>
                  <a:outerShdw blurRad="50800" dist="38100" dir="2700000" algn="tl" rotWithShape="0">
                    <a:srgbClr val="000000">
                      <a:alpha val="43000"/>
                    </a:srgbClr>
                  </a:outerShdw>
                </a:effectLst>
                <a:cs typeface="Century Gothic"/>
              </a:rPr>
              <a:t>of animation cannot be deployed. To see presentation as intended, please view on laptop or desktop computer in full-screen animation mode.</a:t>
            </a:r>
          </a:p>
        </p:txBody>
      </p:sp>
      <p:sp>
        <p:nvSpPr>
          <p:cNvPr id="7" name="Rectangle 14">
            <a:extLst>
              <a:ext uri="{FF2B5EF4-FFF2-40B4-BE49-F238E27FC236}">
                <a16:creationId xmlns:a16="http://schemas.microsoft.com/office/drawing/2014/main" id="{BB4991A3-DA4C-4976-92DA-3AF0B093131A}"/>
              </a:ext>
            </a:extLst>
          </p:cNvPr>
          <p:cNvSpPr>
            <a:spLocks noChangeArrowheads="1"/>
          </p:cNvSpPr>
          <p:nvPr/>
        </p:nvSpPr>
        <p:spPr bwMode="auto">
          <a:xfrm>
            <a:off x="1084536" y="2122112"/>
            <a:ext cx="7689057" cy="331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spcBef>
                <a:spcPct val="75000"/>
              </a:spcBef>
              <a:buClr>
                <a:srgbClr val="333399"/>
              </a:buClr>
              <a:buSzPct val="90000"/>
              <a:tabLst>
                <a:tab pos="4732782" algn="l"/>
                <a:tab pos="5959631" algn="l"/>
              </a:tabLst>
            </a:pPr>
            <a:r>
              <a:rPr lang="en-US" sz="1500" dirty="0">
                <a:solidFill>
                  <a:srgbClr val="FFFFFF"/>
                </a:solidFill>
                <a:effectLst>
                  <a:outerShdw blurRad="50800" dist="38100" dir="2700000" algn="tl" rotWithShape="0">
                    <a:srgbClr val="000000">
                      <a:alpha val="43000"/>
                    </a:srgbClr>
                  </a:outerShdw>
                </a:effectLst>
              </a:rPr>
              <a:t>Select SLIDE SHOW at top of screen and then select the FROM BEGINNING button. </a:t>
            </a:r>
          </a:p>
        </p:txBody>
      </p:sp>
    </p:spTree>
    <p:extLst>
      <p:ext uri="{BB962C8B-B14F-4D97-AF65-F5344CB8AC3E}">
        <p14:creationId xmlns:p14="http://schemas.microsoft.com/office/powerpoint/2010/main" val="26015712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300"/>
                                        <p:tgtEl>
                                          <p:spTgt spid="5"/>
                                        </p:tgtEl>
                                      </p:cBhvr>
                                    </p:animEffect>
                                  </p:childTnLst>
                                </p:cTn>
                              </p:par>
                            </p:childTnLst>
                          </p:cTn>
                        </p:par>
                        <p:par>
                          <p:cTn id="8" fill="hold">
                            <p:stCondLst>
                              <p:cond delay="162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7"/>
                                        </p:tgtEl>
                                        <p:attrNameLst>
                                          <p:attrName>style.visibility</p:attrName>
                                        </p:attrNameLst>
                                      </p:cBhvr>
                                      <p:to>
                                        <p:strVal val="visible"/>
                                      </p:to>
                                    </p:set>
                                    <p:animEffect transition="in" filter="fade">
                                      <p:cBhvr>
                                        <p:cTn id="11" dur="300"/>
                                        <p:tgtEl>
                                          <p:spTgt spid="7"/>
                                        </p:tgtEl>
                                      </p:cBhvr>
                                    </p:animEffect>
                                  </p:childTnLst>
                                </p:cTn>
                              </p:par>
                            </p:childTnLst>
                          </p:cTn>
                        </p:par>
                        <p:par>
                          <p:cTn id="12" fill="hold">
                            <p:stCondLst>
                              <p:cond delay="234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6"/>
                                        </p:tgtEl>
                                        <p:attrNameLst>
                                          <p:attrName>style.visibility</p:attrName>
                                        </p:attrNameLst>
                                      </p:cBhvr>
                                      <p:to>
                                        <p:strVal val="visible"/>
                                      </p:to>
                                    </p:set>
                                    <p:animEffect transition="in" filter="fade">
                                      <p:cBhvr>
                                        <p:cTn id="15"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3925419" y="868572"/>
            <a:ext cx="1850348" cy="3778801"/>
            <a:chOff x="3925419" y="868572"/>
            <a:chExt cx="1850348" cy="3778801"/>
          </a:xfrm>
        </p:grpSpPr>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925419" y="868572"/>
              <a:ext cx="1780222" cy="3778801"/>
            </a:xfrm>
            <a:prstGeom prst="round2SameRect">
              <a:avLst>
                <a:gd name="adj1" fmla="val 4803"/>
                <a:gd name="adj2" fmla="val 7119"/>
              </a:avLst>
            </a:prstGeom>
            <a:noFill/>
            <a:ln>
              <a:noFill/>
            </a:ln>
            <a:effectLst>
              <a:outerShdw blurRad="127000" dist="38100" dir="48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53418" t="28348" r="36835" b="41488"/>
            <a:stretch/>
          </p:blipFill>
          <p:spPr>
            <a:xfrm>
              <a:off x="4884516" y="1458409"/>
              <a:ext cx="891251" cy="1551009"/>
            </a:xfrm>
            <a:prstGeom prst="rect">
              <a:avLst/>
            </a:prstGeom>
          </p:spPr>
        </p:pic>
      </p:grpSp>
      <p:sp>
        <p:nvSpPr>
          <p:cNvPr id="4" name="Title 3"/>
          <p:cNvSpPr>
            <a:spLocks noGrp="1"/>
          </p:cNvSpPr>
          <p:nvPr>
            <p:ph type="title"/>
          </p:nvPr>
        </p:nvSpPr>
        <p:spPr/>
        <p:txBody>
          <a:bodyPr/>
          <a:lstStyle/>
          <a:p>
            <a:r>
              <a:rPr lang="en-US" dirty="0"/>
              <a:t>Athletic Consumer</a:t>
            </a:r>
          </a:p>
        </p:txBody>
      </p:sp>
      <p:pic>
        <p:nvPicPr>
          <p:cNvPr id="12"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428750" y="865950"/>
            <a:ext cx="2420452" cy="3784044"/>
          </a:xfrm>
          <a:prstGeom prst="round2SameRect">
            <a:avLst>
              <a:gd name="adj1" fmla="val 4803"/>
              <a:gd name="adj2" fmla="val 7119"/>
            </a:avLst>
          </a:prstGeom>
          <a:noFill/>
          <a:ln>
            <a:noFill/>
          </a:ln>
          <a:effectLst>
            <a:outerShdw blurRad="127000" dist="38100" dir="48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grpSp>
        <p:nvGrpSpPr>
          <p:cNvPr id="13" name="Group 12"/>
          <p:cNvGrpSpPr/>
          <p:nvPr/>
        </p:nvGrpSpPr>
        <p:grpSpPr>
          <a:xfrm>
            <a:off x="1428750" y="3180536"/>
            <a:ext cx="2420452" cy="1473107"/>
            <a:chOff x="1428750" y="3180536"/>
            <a:chExt cx="2420452" cy="1473107"/>
          </a:xfrm>
        </p:grpSpPr>
        <p:sp>
          <p:nvSpPr>
            <p:cNvPr id="14" name="TextBox 13"/>
            <p:cNvSpPr txBox="1"/>
            <p:nvPr/>
          </p:nvSpPr>
          <p:spPr>
            <a:xfrm flipV="1">
              <a:off x="1428750" y="3180536"/>
              <a:ext cx="2420452" cy="1473107"/>
            </a:xfrm>
            <a:prstGeom prst="round2SameRect">
              <a:avLst>
                <a:gd name="adj1" fmla="val 11333"/>
                <a:gd name="adj2" fmla="val 0"/>
              </a:avLst>
            </a:prstGeom>
            <a:solidFill>
              <a:srgbClr val="0088A8">
                <a:alpha val="75000"/>
              </a:srgbClr>
            </a:solidFill>
          </p:spPr>
          <p:txBody>
            <a:bodyPr wrap="square" lIns="137160" tIns="68580" rIns="137160" bIns="68580" rtlCol="0" anchor="t" anchorCtr="0">
              <a:noAutofit/>
            </a:bodyPr>
            <a:lstStyle>
              <a:defPPr>
                <a:defRPr lang="en-US"/>
              </a:defPPr>
              <a:lvl1pPr>
                <a:lnSpc>
                  <a:spcPct val="150000"/>
                </a:lnSpc>
                <a:defRPr sz="1200">
                  <a:solidFill>
                    <a:schemeClr val="bg1"/>
                  </a:solidFill>
                </a:defRPr>
              </a:lvl1pPr>
            </a:lstStyle>
            <a:p>
              <a:pPr>
                <a:lnSpc>
                  <a:spcPct val="100000"/>
                </a:lnSpc>
              </a:pPr>
              <a:endParaRPr lang="en-US" sz="1300" dirty="0"/>
            </a:p>
          </p:txBody>
        </p:sp>
        <p:sp>
          <p:nvSpPr>
            <p:cNvPr id="15" name="Rectangle 14"/>
            <p:cNvSpPr/>
            <p:nvPr/>
          </p:nvSpPr>
          <p:spPr>
            <a:xfrm>
              <a:off x="1487347" y="3267554"/>
              <a:ext cx="2228127" cy="892552"/>
            </a:xfrm>
            <a:prstGeom prst="rect">
              <a:avLst/>
            </a:prstGeom>
          </p:spPr>
          <p:txBody>
            <a:bodyPr wrap="square">
              <a:spAutoFit/>
            </a:bodyPr>
            <a:lstStyle/>
            <a:p>
              <a:r>
                <a:rPr lang="en-US" sz="1300" dirty="0">
                  <a:solidFill>
                    <a:schemeClr val="bg1"/>
                  </a:solidFill>
                </a:rPr>
                <a:t>We follow up the next day with an email reinforcing </a:t>
              </a:r>
              <a:br>
                <a:rPr lang="en-US" sz="1300" dirty="0">
                  <a:solidFill>
                    <a:schemeClr val="bg1"/>
                  </a:solidFill>
                </a:rPr>
              </a:br>
              <a:r>
                <a:rPr lang="en-US" sz="1300" dirty="0">
                  <a:solidFill>
                    <a:schemeClr val="bg1"/>
                  </a:solidFill>
                </a:rPr>
                <a:t>the 30% offer.</a:t>
              </a:r>
            </a:p>
          </p:txBody>
        </p:sp>
      </p:grpSp>
      <p:grpSp>
        <p:nvGrpSpPr>
          <p:cNvPr id="16" name="Group 15"/>
          <p:cNvGrpSpPr/>
          <p:nvPr/>
        </p:nvGrpSpPr>
        <p:grpSpPr>
          <a:xfrm>
            <a:off x="3925419" y="3180535"/>
            <a:ext cx="1780222" cy="1473107"/>
            <a:chOff x="3925419" y="3180535"/>
            <a:chExt cx="1780222" cy="1473107"/>
          </a:xfrm>
        </p:grpSpPr>
        <p:sp>
          <p:nvSpPr>
            <p:cNvPr id="17" name="TextBox 16"/>
            <p:cNvSpPr txBox="1"/>
            <p:nvPr/>
          </p:nvSpPr>
          <p:spPr>
            <a:xfrm flipV="1">
              <a:off x="3925419" y="3180535"/>
              <a:ext cx="1780222" cy="1473107"/>
            </a:xfrm>
            <a:prstGeom prst="round2SameRect">
              <a:avLst>
                <a:gd name="adj1" fmla="val 9554"/>
                <a:gd name="adj2" fmla="val 0"/>
              </a:avLst>
            </a:prstGeom>
            <a:solidFill>
              <a:schemeClr val="tx1">
                <a:alpha val="75000"/>
              </a:schemeClr>
            </a:solidFill>
          </p:spPr>
          <p:txBody>
            <a:bodyPr wrap="square" lIns="68580" tIns="68580" rIns="68580" bIns="68580" rtlCol="0" anchor="t" anchorCtr="0">
              <a:noAutofit/>
            </a:bodyPr>
            <a:lstStyle>
              <a:defPPr>
                <a:defRPr lang="en-US"/>
              </a:defPPr>
              <a:lvl1pPr>
                <a:defRPr sz="1300">
                  <a:solidFill>
                    <a:schemeClr val="bg1"/>
                  </a:solidFill>
                </a:defRPr>
              </a:lvl1pPr>
            </a:lstStyle>
            <a:p>
              <a:endParaRPr lang="en-US" dirty="0"/>
            </a:p>
          </p:txBody>
        </p:sp>
        <p:sp>
          <p:nvSpPr>
            <p:cNvPr id="18" name="Rectangle 17"/>
            <p:cNvSpPr/>
            <p:nvPr/>
          </p:nvSpPr>
          <p:spPr>
            <a:xfrm>
              <a:off x="4040045" y="3229358"/>
              <a:ext cx="1644571" cy="1384995"/>
            </a:xfrm>
            <a:prstGeom prst="rect">
              <a:avLst/>
            </a:prstGeom>
          </p:spPr>
          <p:txBody>
            <a:bodyPr wrap="square" lIns="0" tIns="0" rIns="0" bIns="0">
              <a:noAutofit/>
            </a:bodyPr>
            <a:lstStyle/>
            <a:p>
              <a:pPr>
                <a:lnSpc>
                  <a:spcPct val="98000"/>
                </a:lnSpc>
              </a:pPr>
              <a:r>
                <a:rPr lang="en-US" sz="1300" dirty="0">
                  <a:solidFill>
                    <a:schemeClr val="bg1"/>
                  </a:solidFill>
                </a:rPr>
                <a:t>Reach customers through channels and devices where they are already spending their time, rewarding their advocacy.</a:t>
              </a:r>
            </a:p>
          </p:txBody>
        </p:sp>
      </p:grpSp>
      <p:grpSp>
        <p:nvGrpSpPr>
          <p:cNvPr id="6" name="Group 5"/>
          <p:cNvGrpSpPr/>
          <p:nvPr/>
        </p:nvGrpSpPr>
        <p:grpSpPr>
          <a:xfrm>
            <a:off x="5972536" y="850107"/>
            <a:ext cx="1724629" cy="3494081"/>
            <a:chOff x="5972536" y="850107"/>
            <a:chExt cx="1724629" cy="3494081"/>
          </a:xfrm>
        </p:grpSpPr>
        <p:pic>
          <p:nvPicPr>
            <p:cNvPr id="19"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146" r="8807" b="5515"/>
            <a:stretch/>
          </p:blipFill>
          <p:spPr bwMode="auto">
            <a:xfrm>
              <a:off x="6012132" y="850107"/>
              <a:ext cx="1647758" cy="3494081"/>
            </a:xfrm>
            <a:prstGeom prst="roundRect">
              <a:avLst>
                <a:gd name="adj" fmla="val 13614"/>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l="65317" t="23172" r="15822" b="22804"/>
            <a:stretch/>
          </p:blipFill>
          <p:spPr>
            <a:xfrm>
              <a:off x="5972536" y="1192193"/>
              <a:ext cx="1724629" cy="2777924"/>
            </a:xfrm>
            <a:prstGeom prst="rect">
              <a:avLst/>
            </a:prstGeom>
          </p:spPr>
        </p:pic>
      </p:grpSp>
    </p:spTree>
    <p:extLst>
      <p:ext uri="{BB962C8B-B14F-4D97-AF65-F5344CB8AC3E}">
        <p14:creationId xmlns:p14="http://schemas.microsoft.com/office/powerpoint/2010/main" val="2575536712"/>
      </p:ext>
    </p:extLst>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71650" y="3208564"/>
            <a:ext cx="5543550" cy="620486"/>
          </a:xfrm>
          <a:prstGeom prst="roundRect">
            <a:avLst/>
          </a:prstGeom>
          <a:solidFill>
            <a:schemeClr val="tx1">
              <a:alpha val="85000"/>
            </a:schemeClr>
          </a:solidFill>
        </p:spPr>
        <p:txBody>
          <a:bodyPr wrap="square" lIns="68580" tIns="68580" rIns="68580" bIns="68580" rtlCol="0" anchor="t" anchorCtr="0">
            <a:noAutofit/>
          </a:bodyPr>
          <a:lstStyle>
            <a:defPPr>
              <a:defRPr lang="en-US"/>
            </a:defPPr>
            <a:lvl1pPr>
              <a:defRPr sz="1300">
                <a:solidFill>
                  <a:schemeClr val="bg1"/>
                </a:solidFill>
              </a:defRPr>
            </a:lvl1pPr>
          </a:lstStyle>
          <a:p>
            <a:r>
              <a:rPr lang="en-US" dirty="0"/>
              <a:t>Revenue has increased significantly as a result of the loyalty and acquisition campaigns.</a:t>
            </a:r>
          </a:p>
        </p:txBody>
      </p:sp>
      <p:sp>
        <p:nvSpPr>
          <p:cNvPr id="2" name="Title 1"/>
          <p:cNvSpPr>
            <a:spLocks noGrp="1"/>
          </p:cNvSpPr>
          <p:nvPr>
            <p:ph type="title"/>
          </p:nvPr>
        </p:nvSpPr>
        <p:spPr/>
        <p:txBody>
          <a:bodyPr/>
          <a:lstStyle/>
          <a:p>
            <a:r>
              <a:rPr lang="en-US" dirty="0"/>
              <a:t>Inside Titan</a:t>
            </a:r>
          </a:p>
        </p:txBody>
      </p:sp>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2" t="3601" r="5226" b="38768"/>
          <a:stretch/>
        </p:blipFill>
        <p:spPr bwMode="auto">
          <a:xfrm>
            <a:off x="1771650" y="1061785"/>
            <a:ext cx="5543550" cy="1915697"/>
          </a:xfrm>
          <a:prstGeom prst="rect">
            <a:avLst/>
          </a:prstGeom>
          <a:noFill/>
          <a:ln>
            <a:noFill/>
          </a:ln>
          <a:effectLst>
            <a:outerShdw blurRad="127000" dist="38100" dir="4800000" algn="tl" rotWithShape="0">
              <a:prstClr val="black">
                <a:alpha val="40000"/>
              </a:prst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Freeform 2"/>
          <p:cNvSpPr/>
          <p:nvPr/>
        </p:nvSpPr>
        <p:spPr>
          <a:xfrm>
            <a:off x="2330450" y="1492250"/>
            <a:ext cx="3702050" cy="847725"/>
          </a:xfrm>
          <a:custGeom>
            <a:avLst/>
            <a:gdLst>
              <a:gd name="connsiteX0" fmla="*/ 0 w 3721100"/>
              <a:gd name="connsiteY0" fmla="*/ 631825 h 847725"/>
              <a:gd name="connsiteX1" fmla="*/ 428625 w 3721100"/>
              <a:gd name="connsiteY1" fmla="*/ 682625 h 847725"/>
              <a:gd name="connsiteX2" fmla="*/ 850900 w 3721100"/>
              <a:gd name="connsiteY2" fmla="*/ 606425 h 847725"/>
              <a:gd name="connsiteX3" fmla="*/ 1263650 w 3721100"/>
              <a:gd name="connsiteY3" fmla="*/ 504825 h 847725"/>
              <a:gd name="connsiteX4" fmla="*/ 1676400 w 3721100"/>
              <a:gd name="connsiteY4" fmla="*/ 727075 h 847725"/>
              <a:gd name="connsiteX5" fmla="*/ 2054225 w 3721100"/>
              <a:gd name="connsiteY5" fmla="*/ 628650 h 847725"/>
              <a:gd name="connsiteX6" fmla="*/ 2451100 w 3721100"/>
              <a:gd name="connsiteY6" fmla="*/ 847725 h 847725"/>
              <a:gd name="connsiteX7" fmla="*/ 2876550 w 3721100"/>
              <a:gd name="connsiteY7" fmla="*/ 819150 h 847725"/>
              <a:gd name="connsiteX8" fmla="*/ 3286125 w 3721100"/>
              <a:gd name="connsiteY8" fmla="*/ 101600 h 847725"/>
              <a:gd name="connsiteX9" fmla="*/ 3721100 w 3721100"/>
              <a:gd name="connsiteY9" fmla="*/ 0 h 847725"/>
              <a:gd name="connsiteX10" fmla="*/ 3721100 w 3721100"/>
              <a:gd name="connsiteY10" fmla="*/ 0 h 84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1100" h="847725">
                <a:moveTo>
                  <a:pt x="0" y="631825"/>
                </a:moveTo>
                <a:lnTo>
                  <a:pt x="428625" y="682625"/>
                </a:lnTo>
                <a:lnTo>
                  <a:pt x="850900" y="606425"/>
                </a:lnTo>
                <a:lnTo>
                  <a:pt x="1263650" y="504825"/>
                </a:lnTo>
                <a:lnTo>
                  <a:pt x="1676400" y="727075"/>
                </a:lnTo>
                <a:lnTo>
                  <a:pt x="2054225" y="628650"/>
                </a:lnTo>
                <a:lnTo>
                  <a:pt x="2451100" y="847725"/>
                </a:lnTo>
                <a:lnTo>
                  <a:pt x="2876550" y="819150"/>
                </a:lnTo>
                <a:lnTo>
                  <a:pt x="3286125" y="101600"/>
                </a:lnTo>
                <a:lnTo>
                  <a:pt x="3721100" y="0"/>
                </a:lnTo>
                <a:lnTo>
                  <a:pt x="3721100" y="0"/>
                </a:lnTo>
              </a:path>
            </a:pathLst>
          </a:custGeom>
          <a:ln w="21590">
            <a:solidFill>
              <a:srgbClr val="7F7F7F"/>
            </a:solidFill>
            <a:headEnd type="oval"/>
            <a:tailEnd type="triangle" w="med" len="sm"/>
          </a:ln>
          <a:effectLst>
            <a:outerShdw blurRad="50800" dist="12700" dir="2700000" algn="tl"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22461983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250"/>
                                        <p:tgtEl>
                                          <p:spTgt spid="8"/>
                                        </p:tgtEl>
                                      </p:cBhvr>
                                    </p:animEffect>
                                  </p:childTnLst>
                                </p:cTn>
                              </p:par>
                              <p:par>
                                <p:cTn id="12" presetID="63" presetClass="path" presetSubtype="0" decel="100000" fill="hold" grpId="1" nodeType="withEffect">
                                  <p:stCondLst>
                                    <p:cond delay="750"/>
                                  </p:stCondLst>
                                  <p:childTnLst>
                                    <p:animMotion origin="layout" path="M -3.33333E-6 -4.44444E-6 L -0.00139 -0.17476 " pathEditMode="relative" rAng="0" ptsTypes="AA">
                                      <p:cBhvr>
                                        <p:cTn id="13" dur="1250" spd="-100000" fill="hold"/>
                                        <p:tgtEl>
                                          <p:spTgt spid="8"/>
                                        </p:tgtEl>
                                        <p:attrNameLst>
                                          <p:attrName>ppt_x</p:attrName>
                                          <p:attrName>ppt_y</p:attrName>
                                        </p:attrNameLst>
                                      </p:cBhvr>
                                      <p:rCtr x="-69" y="-8750"/>
                                    </p:animMotion>
                                  </p:childTnLst>
                                </p:cTn>
                              </p:par>
                            </p:childTnLst>
                          </p:cTn>
                        </p:par>
                        <p:par>
                          <p:cTn id="14" fill="hold">
                            <p:stCondLst>
                              <p:cond delay="2000"/>
                            </p:stCondLst>
                            <p:childTnLst>
                              <p:par>
                                <p:cTn id="15" presetID="22" presetClass="entr" presetSubtype="8"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539696" y="1118778"/>
            <a:ext cx="2419109" cy="3149897"/>
          </a:xfrm>
          <a:prstGeom prst="roundRect">
            <a:avLst>
              <a:gd name="adj" fmla="val 7716"/>
            </a:avLst>
          </a:prstGeom>
          <a:solidFill>
            <a:srgbClr val="0088A8"/>
          </a:solidFill>
        </p:spPr>
        <p:txBody>
          <a:bodyPr wrap="square" lIns="68580" tIns="68580" rIns="68580" bIns="68580" rtlCol="0" anchor="ctr" anchorCtr="0">
            <a:noAutofit/>
          </a:bodyPr>
          <a:lstStyle>
            <a:defPPr>
              <a:defRPr lang="en-US"/>
            </a:defPPr>
            <a:lvl1pPr>
              <a:defRPr>
                <a:solidFill>
                  <a:schemeClr val="bg1"/>
                </a:solidFill>
              </a:defRPr>
            </a:lvl1pPr>
          </a:lstStyle>
          <a:p>
            <a:pPr marL="347663"/>
            <a:r>
              <a:rPr lang="en-US" sz="1300" dirty="0"/>
              <a:t>Teradata Interactive Services can power your </a:t>
            </a:r>
            <a:r>
              <a:rPr lang="en-US" sz="1300"/>
              <a:t>marketing </a:t>
            </a:r>
            <a:br>
              <a:rPr lang="en-US" sz="1300"/>
            </a:br>
            <a:r>
              <a:rPr lang="en-US" sz="1300"/>
              <a:t>with </a:t>
            </a:r>
            <a:r>
              <a:rPr lang="en-US" sz="1300" dirty="0"/>
              <a:t>individualized consumer insights and strategic services. Offering multi-channel expertise and an emphasis on data-driven marketing and optimization, we make one-to-one customer connections easy.</a:t>
            </a:r>
          </a:p>
        </p:txBody>
      </p:sp>
      <p:sp>
        <p:nvSpPr>
          <p:cNvPr id="5" name="Title 4"/>
          <p:cNvSpPr>
            <a:spLocks noGrp="1"/>
          </p:cNvSpPr>
          <p:nvPr>
            <p:ph type="title"/>
          </p:nvPr>
        </p:nvSpPr>
        <p:spPr/>
        <p:txBody>
          <a:bodyPr/>
          <a:lstStyle/>
          <a:p>
            <a:r>
              <a:rPr lang="en-US" dirty="0"/>
              <a:t>Inside Titan</a:t>
            </a: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96112" y="921512"/>
            <a:ext cx="5966807" cy="3542791"/>
          </a:xfrm>
          <a:prstGeom prst="round2SameRect">
            <a:avLst>
              <a:gd name="adj1" fmla="val 4803"/>
              <a:gd name="adj2" fmla="val 7119"/>
            </a:avLst>
          </a:prstGeom>
          <a:noFill/>
          <a:ln>
            <a:noFill/>
          </a:ln>
          <a:effectLst>
            <a:outerShdw blurRad="127000" dist="38100" dir="48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pic>
        <p:nvPicPr>
          <p:cNvPr id="6"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2" t="3601" r="5226" b="38768"/>
          <a:stretch/>
        </p:blipFill>
        <p:spPr bwMode="auto">
          <a:xfrm>
            <a:off x="1771650" y="1061785"/>
            <a:ext cx="5543550" cy="1915697"/>
          </a:xfrm>
          <a:prstGeom prst="rect">
            <a:avLst/>
          </a:prstGeom>
          <a:noFill/>
          <a:ln>
            <a:noFill/>
          </a:ln>
          <a:effectLst>
            <a:outerShdw blurRad="127000" dist="38100" dir="4800000" algn="tl" rotWithShape="0">
              <a:prstClr val="black">
                <a:alpha val="40000"/>
              </a:prst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35918504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5E-6 -2.59259E-6 L 0.19428 -0.03703 " pathEditMode="relative" rAng="0" ptsTypes="AA">
                                      <p:cBhvr>
                                        <p:cTn id="6" dur="1000" fill="hold"/>
                                        <p:tgtEl>
                                          <p:spTgt spid="6"/>
                                        </p:tgtEl>
                                        <p:attrNameLst>
                                          <p:attrName>ppt_x</p:attrName>
                                          <p:attrName>ppt_y</p:attrName>
                                        </p:attrNameLst>
                                      </p:cBhvr>
                                      <p:rCtr x="9705" y="-1852"/>
                                    </p:animMotion>
                                  </p:childTnLst>
                                </p:cTn>
                              </p:par>
                              <p:par>
                                <p:cTn id="7" presetID="8" presetClass="emph" presetSubtype="0" fill="hold" nodeType="withEffect">
                                  <p:stCondLst>
                                    <p:cond delay="0"/>
                                  </p:stCondLst>
                                  <p:childTnLst>
                                    <p:animRot by="-180000">
                                      <p:cBhvr>
                                        <p:cTn id="8" dur="1000" fill="hold"/>
                                        <p:tgtEl>
                                          <p:spTgt spid="6"/>
                                        </p:tgtEl>
                                        <p:attrNameLst>
                                          <p:attrName>r</p:attrName>
                                        </p:attrNameLst>
                                      </p:cBhvr>
                                    </p:animRot>
                                  </p:childTnLst>
                                </p:cTn>
                              </p:par>
                              <p:par>
                                <p:cTn id="9" presetID="6" presetClass="emph" presetSubtype="0" fill="hold" nodeType="withEffect">
                                  <p:stCondLst>
                                    <p:cond delay="0"/>
                                  </p:stCondLst>
                                  <p:childTnLst>
                                    <p:animScale>
                                      <p:cBhvr>
                                        <p:cTn id="10" dur="1000" fill="hold"/>
                                        <p:tgtEl>
                                          <p:spTgt spid="6"/>
                                        </p:tgtEl>
                                      </p:cBhvr>
                                      <p:by x="80000" y="80000"/>
                                    </p:animScale>
                                  </p:childTnLst>
                                </p:cTn>
                              </p:par>
                              <p:par>
                                <p:cTn id="11" presetID="10" presetClass="exit" presetSubtype="0" fill="hold" nodeType="withEffect">
                                  <p:stCondLst>
                                    <p:cond delay="0"/>
                                  </p:stCondLst>
                                  <p:childTnLst>
                                    <p:animEffect transition="out" filter="fade">
                                      <p:cBhvr>
                                        <p:cTn id="12" dur="1000"/>
                                        <p:tgtEl>
                                          <p:spTgt spid="6"/>
                                        </p:tgtEl>
                                      </p:cBhvr>
                                    </p:animEffect>
                                    <p:set>
                                      <p:cBhvr>
                                        <p:cTn id="13" dur="1" fill="hold">
                                          <p:stCondLst>
                                            <p:cond delay="999"/>
                                          </p:stCondLst>
                                        </p:cTn>
                                        <p:tgtEl>
                                          <p:spTgt spid="6"/>
                                        </p:tgtEl>
                                        <p:attrNameLst>
                                          <p:attrName>style.visibility</p:attrName>
                                        </p:attrNameLst>
                                      </p:cBhvr>
                                      <p:to>
                                        <p:strVal val="hidden"/>
                                      </p:to>
                                    </p:set>
                                  </p:childTnLst>
                                </p:cTn>
                              </p:par>
                              <p:par>
                                <p:cTn id="14" presetID="10" presetClass="entr" presetSubtype="0" fill="hold" nodeType="withEffect">
                                  <p:stCondLst>
                                    <p:cond delay="5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750"/>
                                        <p:tgtEl>
                                          <p:spTgt spid="4"/>
                                        </p:tgtEl>
                                      </p:cBhvr>
                                    </p:animEffect>
                                  </p:childTnLst>
                                </p:cTn>
                              </p:par>
                            </p:childTnLst>
                          </p:cTn>
                        </p:par>
                        <p:par>
                          <p:cTn id="17" fill="hold">
                            <p:stCondLst>
                              <p:cond delay="125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750"/>
                                        <p:tgtEl>
                                          <p:spTgt spid="8"/>
                                        </p:tgtEl>
                                      </p:cBhvr>
                                    </p:animEffect>
                                  </p:childTnLst>
                                </p:cTn>
                              </p:par>
                              <p:par>
                                <p:cTn id="21" presetID="35" presetClass="path" presetSubtype="0" decel="100000" fill="hold" grpId="1" nodeType="withEffect">
                                  <p:stCondLst>
                                    <p:cond delay="0"/>
                                  </p:stCondLst>
                                  <p:childTnLst>
                                    <p:animMotion origin="layout" path="M 4.16667E-6 4.5679E-6 L -0.07171 4.5679E-6 " pathEditMode="relative" rAng="0" ptsTypes="AA">
                                      <p:cBhvr>
                                        <p:cTn id="22" dur="750" spd="-100000" fill="hold"/>
                                        <p:tgtEl>
                                          <p:spTgt spid="8"/>
                                        </p:tgtEl>
                                        <p:attrNameLst>
                                          <p:attrName>ppt_x</p:attrName>
                                          <p:attrName>ppt_y</p:attrName>
                                        </p:attrNameLst>
                                      </p:cBhvr>
                                      <p:rCtr x="-359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lstStyle/>
          <a:p>
            <a:r>
              <a:rPr lang="en-US"/>
              <a:t>Thank You</a:t>
            </a:r>
            <a:endParaRPr lang="en-US" dirty="0"/>
          </a:p>
        </p:txBody>
      </p:sp>
    </p:spTree>
    <p:extLst>
      <p:ext uri="{BB962C8B-B14F-4D97-AF65-F5344CB8AC3E}">
        <p14:creationId xmlns:p14="http://schemas.microsoft.com/office/powerpoint/2010/main" val="4018468017"/>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66EBD395-AE01-46C3-94CC-DD62D259B2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19" name="Google Shape;438;p30">
            <a:extLst>
              <a:ext uri="{FF2B5EF4-FFF2-40B4-BE49-F238E27FC236}">
                <a16:creationId xmlns:a16="http://schemas.microsoft.com/office/drawing/2014/main" id="{A9B0BA68-C8F7-485E-B557-0B37ED40605D}"/>
              </a:ext>
            </a:extLst>
          </p:cNvPr>
          <p:cNvGrpSpPr/>
          <p:nvPr/>
        </p:nvGrpSpPr>
        <p:grpSpPr>
          <a:xfrm>
            <a:off x="2610868" y="4286444"/>
            <a:ext cx="3118407" cy="511583"/>
            <a:chOff x="4093977" y="6778711"/>
            <a:chExt cx="5144399" cy="843953"/>
          </a:xfrm>
        </p:grpSpPr>
        <p:sp>
          <p:nvSpPr>
            <p:cNvPr id="20" name="Google Shape;439;p30">
              <a:hlinkClick r:id="rId3"/>
              <a:extLst>
                <a:ext uri="{FF2B5EF4-FFF2-40B4-BE49-F238E27FC236}">
                  <a16:creationId xmlns:a16="http://schemas.microsoft.com/office/drawing/2014/main" id="{91699503-E2A1-4F4F-A658-D6A8A4DD9B73}"/>
                </a:ext>
              </a:extLst>
            </p:cNvPr>
            <p:cNvSpPr txBox="1"/>
            <p:nvPr/>
          </p:nvSpPr>
          <p:spPr>
            <a:xfrm>
              <a:off x="5058955" y="7047866"/>
              <a:ext cx="4179421" cy="335144"/>
            </a:xfrm>
            <a:prstGeom prst="rect">
              <a:avLst/>
            </a:prstGeom>
            <a:noFill/>
            <a:ln>
              <a:noFill/>
            </a:ln>
            <a:effectLst>
              <a:outerShdw blurRad="38100" dist="25400" dir="5400000" rotWithShape="0">
                <a:srgbClr val="000000">
                  <a:alpha val="49411"/>
                </a:srgbClr>
              </a:outerShdw>
            </a:effectLst>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US" sz="1400" b="0" i="0" u="none" strike="noStrike" cap="none" dirty="0">
                  <a:solidFill>
                    <a:srgbClr val="FFFFFF"/>
                  </a:solidFill>
                  <a:latin typeface="Century Gothic"/>
                  <a:ea typeface="Century Gothic"/>
                  <a:cs typeface="Century Gothic"/>
                  <a:sym typeface="Century Gothic"/>
                </a:rPr>
                <a:t>dan@newmarkdigital.com</a:t>
              </a:r>
              <a:endParaRPr sz="1000" b="0" i="0" u="none" strike="noStrike" cap="none" dirty="0">
                <a:solidFill>
                  <a:srgbClr val="000000"/>
                </a:solidFill>
                <a:latin typeface="Arial"/>
                <a:ea typeface="Arial"/>
                <a:cs typeface="Arial"/>
                <a:sym typeface="Arial"/>
              </a:endParaRPr>
            </a:p>
          </p:txBody>
        </p:sp>
        <p:grpSp>
          <p:nvGrpSpPr>
            <p:cNvPr id="21" name="Google Shape;440;p30">
              <a:extLst>
                <a:ext uri="{FF2B5EF4-FFF2-40B4-BE49-F238E27FC236}">
                  <a16:creationId xmlns:a16="http://schemas.microsoft.com/office/drawing/2014/main" id="{7D54D6E6-53DC-4A3B-9921-C075FC5AF78F}"/>
                </a:ext>
              </a:extLst>
            </p:cNvPr>
            <p:cNvGrpSpPr/>
            <p:nvPr/>
          </p:nvGrpSpPr>
          <p:grpSpPr>
            <a:xfrm>
              <a:off x="4093977" y="6778711"/>
              <a:ext cx="843954" cy="843953"/>
              <a:chOff x="0" y="0"/>
              <a:chExt cx="1193986" cy="1193986"/>
            </a:xfrm>
          </p:grpSpPr>
          <p:sp>
            <p:nvSpPr>
              <p:cNvPr id="22" name="Google Shape;441;p30">
                <a:extLst>
                  <a:ext uri="{FF2B5EF4-FFF2-40B4-BE49-F238E27FC236}">
                    <a16:creationId xmlns:a16="http://schemas.microsoft.com/office/drawing/2014/main" id="{D3F522DA-D259-43C6-B555-A5A3ADB74095}"/>
                  </a:ext>
                </a:extLst>
              </p:cNvPr>
              <p:cNvSpPr/>
              <p:nvPr/>
            </p:nvSpPr>
            <p:spPr>
              <a:xfrm>
                <a:off x="0" y="0"/>
                <a:ext cx="1193986" cy="1193986"/>
              </a:xfrm>
              <a:prstGeom prst="ellipse">
                <a:avLst/>
              </a:prstGeom>
              <a:noFill/>
              <a:ln w="9525" cap="flat"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2300"/>
                  <a:buFont typeface="Arial"/>
                  <a:buNone/>
                </a:pPr>
                <a:endParaRPr sz="1400" b="0" i="0" u="none" strike="noStrike" cap="none">
                  <a:solidFill>
                    <a:schemeClr val="dk1"/>
                  </a:solidFill>
                  <a:latin typeface="Century Gothic"/>
                  <a:ea typeface="Century Gothic"/>
                  <a:cs typeface="Century Gothic"/>
                  <a:sym typeface="Century Gothic"/>
                </a:endParaRPr>
              </a:p>
            </p:txBody>
          </p:sp>
          <p:pic>
            <p:nvPicPr>
              <p:cNvPr id="23" name="Google Shape;442;p30" descr="fashion_keynote_slide29.png">
                <a:extLst>
                  <a:ext uri="{FF2B5EF4-FFF2-40B4-BE49-F238E27FC236}">
                    <a16:creationId xmlns:a16="http://schemas.microsoft.com/office/drawing/2014/main" id="{DD8382E2-4309-48D5-95BE-FC2DECCE634B}"/>
                  </a:ext>
                </a:extLst>
              </p:cNvPr>
              <p:cNvPicPr preferRelativeResize="0"/>
              <p:nvPr/>
            </p:nvPicPr>
            <p:blipFill rotWithShape="1">
              <a:blip r:embed="rId4">
                <a:alphaModFix/>
              </a:blip>
              <a:srcRect/>
              <a:stretch/>
            </p:blipFill>
            <p:spPr>
              <a:xfrm>
                <a:off x="111774" y="92455"/>
                <a:ext cx="970437" cy="909217"/>
              </a:xfrm>
              <a:prstGeom prst="rect">
                <a:avLst/>
              </a:prstGeom>
              <a:noFill/>
              <a:ln>
                <a:noFill/>
              </a:ln>
            </p:spPr>
          </p:pic>
        </p:grpSp>
      </p:grpSp>
      <p:grpSp>
        <p:nvGrpSpPr>
          <p:cNvPr id="24" name="Google Shape;443;p30">
            <a:extLst>
              <a:ext uri="{FF2B5EF4-FFF2-40B4-BE49-F238E27FC236}">
                <a16:creationId xmlns:a16="http://schemas.microsoft.com/office/drawing/2014/main" id="{4A3329DA-4CAE-4DAD-837A-5732A26E3A84}"/>
              </a:ext>
            </a:extLst>
          </p:cNvPr>
          <p:cNvGrpSpPr/>
          <p:nvPr/>
        </p:nvGrpSpPr>
        <p:grpSpPr>
          <a:xfrm>
            <a:off x="515208" y="4286444"/>
            <a:ext cx="2037435" cy="511583"/>
            <a:chOff x="636792" y="6778711"/>
            <a:chExt cx="3361132" cy="843953"/>
          </a:xfrm>
        </p:grpSpPr>
        <p:sp>
          <p:nvSpPr>
            <p:cNvPr id="25" name="Google Shape;444;p30">
              <a:extLst>
                <a:ext uri="{FF2B5EF4-FFF2-40B4-BE49-F238E27FC236}">
                  <a16:creationId xmlns:a16="http://schemas.microsoft.com/office/drawing/2014/main" id="{3D9CD07C-2328-4631-8419-6076091AF301}"/>
                </a:ext>
              </a:extLst>
            </p:cNvPr>
            <p:cNvSpPr txBox="1"/>
            <p:nvPr/>
          </p:nvSpPr>
          <p:spPr>
            <a:xfrm>
              <a:off x="1623366" y="7047866"/>
              <a:ext cx="2374558" cy="335144"/>
            </a:xfrm>
            <a:prstGeom prst="rect">
              <a:avLst/>
            </a:prstGeom>
            <a:noFill/>
            <a:ln>
              <a:noFill/>
            </a:ln>
            <a:effectLst>
              <a:outerShdw blurRad="38100" dist="25400" dir="5400000" rotWithShape="0">
                <a:srgbClr val="000000">
                  <a:alpha val="49411"/>
                </a:srgbClr>
              </a:outerShdw>
            </a:effectLst>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US" sz="1400" b="0" i="0" u="none" strike="noStrike" cap="none" dirty="0">
                  <a:solidFill>
                    <a:srgbClr val="FFFFFF"/>
                  </a:solidFill>
                  <a:latin typeface="Century Gothic"/>
                  <a:ea typeface="Century Gothic"/>
                  <a:cs typeface="Century Gothic"/>
                  <a:sym typeface="Century Gothic"/>
                </a:rPr>
                <a:t>212.529.0075</a:t>
              </a:r>
              <a:endParaRPr sz="1000" b="0" i="0" u="none" strike="noStrike" cap="none" dirty="0">
                <a:solidFill>
                  <a:srgbClr val="000000"/>
                </a:solidFill>
                <a:latin typeface="Arial"/>
                <a:ea typeface="Arial"/>
                <a:cs typeface="Arial"/>
                <a:sym typeface="Arial"/>
              </a:endParaRPr>
            </a:p>
          </p:txBody>
        </p:sp>
        <p:grpSp>
          <p:nvGrpSpPr>
            <p:cNvPr id="26" name="Google Shape;445;p30">
              <a:extLst>
                <a:ext uri="{FF2B5EF4-FFF2-40B4-BE49-F238E27FC236}">
                  <a16:creationId xmlns:a16="http://schemas.microsoft.com/office/drawing/2014/main" id="{D24CBE3D-22DF-42B2-AD25-756328DCF3A0}"/>
                </a:ext>
              </a:extLst>
            </p:cNvPr>
            <p:cNvGrpSpPr/>
            <p:nvPr/>
          </p:nvGrpSpPr>
          <p:grpSpPr>
            <a:xfrm>
              <a:off x="636792" y="6778711"/>
              <a:ext cx="843953" cy="843953"/>
              <a:chOff x="0" y="0"/>
              <a:chExt cx="1193986" cy="1193986"/>
            </a:xfrm>
          </p:grpSpPr>
          <p:pic>
            <p:nvPicPr>
              <p:cNvPr id="27" name="Google Shape;446;p30" descr="fashion_keynote_slide29_2.png">
                <a:extLst>
                  <a:ext uri="{FF2B5EF4-FFF2-40B4-BE49-F238E27FC236}">
                    <a16:creationId xmlns:a16="http://schemas.microsoft.com/office/drawing/2014/main" id="{312997D2-BCFF-4F74-97E8-97B77311E293}"/>
                  </a:ext>
                </a:extLst>
              </p:cNvPr>
              <p:cNvPicPr preferRelativeResize="0"/>
              <p:nvPr/>
            </p:nvPicPr>
            <p:blipFill rotWithShape="1">
              <a:blip r:embed="rId5">
                <a:alphaModFix/>
              </a:blip>
              <a:srcRect/>
              <a:stretch/>
            </p:blipFill>
            <p:spPr>
              <a:xfrm>
                <a:off x="281278" y="170095"/>
                <a:ext cx="631571" cy="853824"/>
              </a:xfrm>
              <a:prstGeom prst="rect">
                <a:avLst/>
              </a:prstGeom>
              <a:noFill/>
              <a:ln>
                <a:noFill/>
              </a:ln>
            </p:spPr>
          </p:pic>
          <p:sp>
            <p:nvSpPr>
              <p:cNvPr id="28" name="Google Shape;447;p30">
                <a:extLst>
                  <a:ext uri="{FF2B5EF4-FFF2-40B4-BE49-F238E27FC236}">
                    <a16:creationId xmlns:a16="http://schemas.microsoft.com/office/drawing/2014/main" id="{9B79AB99-4CE6-43B2-A83E-03AC762BF124}"/>
                  </a:ext>
                </a:extLst>
              </p:cNvPr>
              <p:cNvSpPr/>
              <p:nvPr/>
            </p:nvSpPr>
            <p:spPr>
              <a:xfrm>
                <a:off x="0" y="0"/>
                <a:ext cx="1193986" cy="1193986"/>
              </a:xfrm>
              <a:prstGeom prst="ellipse">
                <a:avLst/>
              </a:prstGeom>
              <a:noFill/>
              <a:ln w="9525" cap="flat"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2300"/>
                  <a:buFont typeface="Arial"/>
                  <a:buNone/>
                </a:pPr>
                <a:endParaRPr sz="1400" b="0" i="0" u="none" strike="noStrike" cap="none">
                  <a:solidFill>
                    <a:schemeClr val="dk1"/>
                  </a:solidFill>
                  <a:latin typeface="Century Gothic"/>
                  <a:ea typeface="Century Gothic"/>
                  <a:cs typeface="Century Gothic"/>
                  <a:sym typeface="Century Gothic"/>
                </a:endParaRPr>
              </a:p>
            </p:txBody>
          </p:sp>
        </p:grpSp>
      </p:grpSp>
      <p:grpSp>
        <p:nvGrpSpPr>
          <p:cNvPr id="29" name="Google Shape;448;p30">
            <a:extLst>
              <a:ext uri="{FF2B5EF4-FFF2-40B4-BE49-F238E27FC236}">
                <a16:creationId xmlns:a16="http://schemas.microsoft.com/office/drawing/2014/main" id="{D0867D26-05BC-4529-8BD5-BF7E8ED0675E}"/>
              </a:ext>
            </a:extLst>
          </p:cNvPr>
          <p:cNvGrpSpPr/>
          <p:nvPr/>
        </p:nvGrpSpPr>
        <p:grpSpPr>
          <a:xfrm>
            <a:off x="5716797" y="4286444"/>
            <a:ext cx="3028011" cy="511583"/>
            <a:chOff x="9217792" y="6778711"/>
            <a:chExt cx="4995272" cy="843953"/>
          </a:xfrm>
        </p:grpSpPr>
        <p:sp>
          <p:nvSpPr>
            <p:cNvPr id="30" name="Google Shape;449;p30">
              <a:hlinkClick r:id="rId6"/>
              <a:extLst>
                <a:ext uri="{FF2B5EF4-FFF2-40B4-BE49-F238E27FC236}">
                  <a16:creationId xmlns:a16="http://schemas.microsoft.com/office/drawing/2014/main" id="{96D328D8-0F81-42E1-AA62-5977399BE2B0}"/>
                </a:ext>
              </a:extLst>
            </p:cNvPr>
            <p:cNvSpPr txBox="1"/>
            <p:nvPr/>
          </p:nvSpPr>
          <p:spPr>
            <a:xfrm>
              <a:off x="10174713" y="7047866"/>
              <a:ext cx="4038351" cy="335144"/>
            </a:xfrm>
            <a:prstGeom prst="rect">
              <a:avLst/>
            </a:prstGeom>
            <a:noFill/>
            <a:ln>
              <a:noFill/>
            </a:ln>
            <a:effectLst>
              <a:outerShdw blurRad="38100" dist="25400" dir="5400000" rotWithShape="0">
                <a:srgbClr val="000000">
                  <a:alpha val="49411"/>
                </a:srgbClr>
              </a:outerShdw>
            </a:effectLst>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US" sz="1400" b="0" i="0" u="none" strike="noStrike" cap="none" dirty="0">
                  <a:solidFill>
                    <a:srgbClr val="FFFFFF"/>
                  </a:solidFill>
                  <a:latin typeface="Century Gothic"/>
                  <a:ea typeface="Century Gothic"/>
                  <a:cs typeface="Century Gothic"/>
                  <a:sym typeface="Century Gothic"/>
                </a:rPr>
                <a:t>www.NewmarkDigital.com</a:t>
              </a:r>
              <a:endParaRPr sz="1000" b="0" i="0" u="none" strike="noStrike" cap="none" dirty="0">
                <a:solidFill>
                  <a:srgbClr val="000000"/>
                </a:solidFill>
                <a:latin typeface="Arial"/>
                <a:ea typeface="Arial"/>
                <a:cs typeface="Arial"/>
                <a:sym typeface="Arial"/>
              </a:endParaRPr>
            </a:p>
          </p:txBody>
        </p:sp>
        <p:grpSp>
          <p:nvGrpSpPr>
            <p:cNvPr id="31" name="Google Shape;450;p30">
              <a:extLst>
                <a:ext uri="{FF2B5EF4-FFF2-40B4-BE49-F238E27FC236}">
                  <a16:creationId xmlns:a16="http://schemas.microsoft.com/office/drawing/2014/main" id="{C1B8AA1A-B65C-4952-8C37-80B73794C0F1}"/>
                </a:ext>
              </a:extLst>
            </p:cNvPr>
            <p:cNvGrpSpPr/>
            <p:nvPr/>
          </p:nvGrpSpPr>
          <p:grpSpPr>
            <a:xfrm>
              <a:off x="9217792" y="6778711"/>
              <a:ext cx="843953" cy="843953"/>
              <a:chOff x="0" y="0"/>
              <a:chExt cx="1193986" cy="1193986"/>
            </a:xfrm>
          </p:grpSpPr>
          <p:sp>
            <p:nvSpPr>
              <p:cNvPr id="32" name="Google Shape;451;p30">
                <a:extLst>
                  <a:ext uri="{FF2B5EF4-FFF2-40B4-BE49-F238E27FC236}">
                    <a16:creationId xmlns:a16="http://schemas.microsoft.com/office/drawing/2014/main" id="{CDD8DD7C-150E-40F6-8F3E-77622BEDBFB5}"/>
                  </a:ext>
                </a:extLst>
              </p:cNvPr>
              <p:cNvSpPr/>
              <p:nvPr/>
            </p:nvSpPr>
            <p:spPr>
              <a:xfrm>
                <a:off x="0" y="0"/>
                <a:ext cx="1193986" cy="1193986"/>
              </a:xfrm>
              <a:prstGeom prst="ellipse">
                <a:avLst/>
              </a:prstGeom>
              <a:noFill/>
              <a:ln w="9525" cap="flat"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2300"/>
                  <a:buFont typeface="Arial"/>
                  <a:buNone/>
                </a:pPr>
                <a:endParaRPr sz="1400" b="0" i="0" u="none" strike="noStrike" cap="none">
                  <a:solidFill>
                    <a:schemeClr val="dk1"/>
                  </a:solidFill>
                  <a:latin typeface="Century Gothic"/>
                  <a:ea typeface="Century Gothic"/>
                  <a:cs typeface="Century Gothic"/>
                  <a:sym typeface="Century Gothic"/>
                </a:endParaRPr>
              </a:p>
            </p:txBody>
          </p:sp>
          <p:pic>
            <p:nvPicPr>
              <p:cNvPr id="33" name="Google Shape;452;p30" descr="fashion_keynote_slide29_3c.png">
                <a:extLst>
                  <a:ext uri="{FF2B5EF4-FFF2-40B4-BE49-F238E27FC236}">
                    <a16:creationId xmlns:a16="http://schemas.microsoft.com/office/drawing/2014/main" id="{DC0B6E93-ADEC-420C-B47A-A2AF0F55E872}"/>
                  </a:ext>
                </a:extLst>
              </p:cNvPr>
              <p:cNvPicPr preferRelativeResize="0"/>
              <p:nvPr/>
            </p:nvPicPr>
            <p:blipFill rotWithShape="1">
              <a:blip r:embed="rId7">
                <a:alphaModFix/>
              </a:blip>
              <a:srcRect t="4641" b="4641"/>
              <a:stretch/>
            </p:blipFill>
            <p:spPr>
              <a:xfrm>
                <a:off x="205475" y="190234"/>
                <a:ext cx="808530" cy="749102"/>
              </a:xfrm>
              <a:prstGeom prst="rect">
                <a:avLst/>
              </a:prstGeom>
              <a:noFill/>
              <a:ln>
                <a:noFill/>
              </a:ln>
            </p:spPr>
          </p:pic>
        </p:grpSp>
      </p:grpSp>
    </p:spTree>
    <p:extLst>
      <p:ext uri="{BB962C8B-B14F-4D97-AF65-F5344CB8AC3E}">
        <p14:creationId xmlns:p14="http://schemas.microsoft.com/office/powerpoint/2010/main" val="36661323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1+#ppt_w/2"/>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18264" r="-18" b="6080"/>
          <a:stretch/>
        </p:blipFill>
        <p:spPr>
          <a:xfrm>
            <a:off x="0" y="0"/>
            <a:ext cx="9189720" cy="5177348"/>
          </a:xfrm>
          <a:prstGeom prst="rect">
            <a:avLst/>
          </a:prstGeom>
        </p:spPr>
      </p:pic>
      <p:grpSp>
        <p:nvGrpSpPr>
          <p:cNvPr id="8" name="Group 7"/>
          <p:cNvGrpSpPr/>
          <p:nvPr/>
        </p:nvGrpSpPr>
        <p:grpSpPr>
          <a:xfrm>
            <a:off x="0" y="4328321"/>
            <a:ext cx="9144000" cy="823268"/>
            <a:chOff x="0" y="4328321"/>
            <a:chExt cx="9144000" cy="823268"/>
          </a:xfrm>
        </p:grpSpPr>
        <p:sp>
          <p:nvSpPr>
            <p:cNvPr id="9" name="Rectangle 8"/>
            <p:cNvSpPr/>
            <p:nvPr userDrawn="1"/>
          </p:nvSpPr>
          <p:spPr bwMode="gray">
            <a:xfrm>
              <a:off x="0" y="4328629"/>
              <a:ext cx="9144000" cy="822960"/>
            </a:xfrm>
            <a:prstGeom prst="rect">
              <a:avLst/>
            </a:prstGeom>
            <a:solidFill>
              <a:schemeClr val="tx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userDrawn="1"/>
          </p:nvGrpSpPr>
          <p:grpSpPr>
            <a:xfrm>
              <a:off x="0" y="4328321"/>
              <a:ext cx="9144000" cy="822960"/>
              <a:chOff x="0" y="4328321"/>
              <a:chExt cx="9144000" cy="822960"/>
            </a:xfrm>
          </p:grpSpPr>
          <p:sp>
            <p:nvSpPr>
              <p:cNvPr id="11" name="Rectangle 10"/>
              <p:cNvSpPr/>
              <p:nvPr/>
            </p:nvSpPr>
            <p:spPr bwMode="gray">
              <a:xfrm>
                <a:off x="0" y="4328321"/>
                <a:ext cx="9144000" cy="822960"/>
              </a:xfrm>
              <a:prstGeom prst="rect">
                <a:avLst/>
              </a:prstGeom>
              <a:solidFill>
                <a:schemeClr val="tx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389771" y="4587301"/>
                <a:ext cx="8434339" cy="305001"/>
                <a:chOff x="389771" y="6256675"/>
                <a:chExt cx="8434339" cy="305001"/>
              </a:xfrm>
            </p:grpSpPr>
            <p:grpSp>
              <p:nvGrpSpPr>
                <p:cNvPr id="17" name="Group 4"/>
                <p:cNvGrpSpPr>
                  <a:grpSpLocks noChangeAspect="1"/>
                </p:cNvGrpSpPr>
                <p:nvPr userDrawn="1"/>
              </p:nvGrpSpPr>
              <p:grpSpPr bwMode="auto">
                <a:xfrm>
                  <a:off x="7461775" y="6256675"/>
                  <a:ext cx="1362335" cy="305001"/>
                  <a:chOff x="5137" y="4139"/>
                  <a:chExt cx="335" cy="75"/>
                </a:xfrm>
                <a:solidFill>
                  <a:schemeClr val="bg1"/>
                </a:solidFill>
              </p:grpSpPr>
              <p:sp>
                <p:nvSpPr>
                  <p:cNvPr id="19" name="Freeform 5"/>
                  <p:cNvSpPr>
                    <a:spLocks noEditPoints="1"/>
                  </p:cNvSpPr>
                  <p:nvPr/>
                </p:nvSpPr>
                <p:spPr bwMode="auto">
                  <a:xfrm>
                    <a:off x="5137" y="4139"/>
                    <a:ext cx="324" cy="75"/>
                  </a:xfrm>
                  <a:custGeom>
                    <a:avLst/>
                    <a:gdLst>
                      <a:gd name="T0" fmla="*/ 660 w 3745"/>
                      <a:gd name="T1" fmla="*/ 0 h 863"/>
                      <a:gd name="T2" fmla="*/ 0 w 3745"/>
                      <a:gd name="T3" fmla="*/ 73 h 863"/>
                      <a:gd name="T4" fmla="*/ 292 w 3745"/>
                      <a:gd name="T5" fmla="*/ 804 h 863"/>
                      <a:gd name="T6" fmla="*/ 399 w 3745"/>
                      <a:gd name="T7" fmla="*/ 863 h 863"/>
                      <a:gd name="T8" fmla="*/ 637 w 3745"/>
                      <a:gd name="T9" fmla="*/ 73 h 863"/>
                      <a:gd name="T10" fmla="*/ 660 w 3745"/>
                      <a:gd name="T11" fmla="*/ 0 h 863"/>
                      <a:gd name="T12" fmla="*/ 2673 w 3745"/>
                      <a:gd name="T13" fmla="*/ 181 h 863"/>
                      <a:gd name="T14" fmla="*/ 2408 w 3745"/>
                      <a:gd name="T15" fmla="*/ 768 h 863"/>
                      <a:gd name="T16" fmla="*/ 2522 w 3745"/>
                      <a:gd name="T17" fmla="*/ 729 h 863"/>
                      <a:gd name="T18" fmla="*/ 2698 w 3745"/>
                      <a:gd name="T19" fmla="*/ 596 h 863"/>
                      <a:gd name="T20" fmla="*/ 2590 w 3745"/>
                      <a:gd name="T21" fmla="*/ 533 h 863"/>
                      <a:gd name="T22" fmla="*/ 2812 w 3745"/>
                      <a:gd name="T23" fmla="*/ 729 h 863"/>
                      <a:gd name="T24" fmla="*/ 2941 w 3745"/>
                      <a:gd name="T25" fmla="*/ 768 h 863"/>
                      <a:gd name="T26" fmla="*/ 2673 w 3745"/>
                      <a:gd name="T27" fmla="*/ 181 h 863"/>
                      <a:gd name="T28" fmla="*/ 3529 w 3745"/>
                      <a:gd name="T29" fmla="*/ 203 h 863"/>
                      <a:gd name="T30" fmla="*/ 3425 w 3745"/>
                      <a:gd name="T31" fmla="*/ 203 h 863"/>
                      <a:gd name="T32" fmla="*/ 3252 w 3745"/>
                      <a:gd name="T33" fmla="*/ 768 h 863"/>
                      <a:gd name="T34" fmla="*/ 3374 w 3745"/>
                      <a:gd name="T35" fmla="*/ 596 h 863"/>
                      <a:gd name="T36" fmla="*/ 3483 w 3745"/>
                      <a:gd name="T37" fmla="*/ 533 h 863"/>
                      <a:gd name="T38" fmla="*/ 3473 w 3745"/>
                      <a:gd name="T39" fmla="*/ 310 h 863"/>
                      <a:gd name="T40" fmla="*/ 3695 w 3745"/>
                      <a:gd name="T41" fmla="*/ 768 h 863"/>
                      <a:gd name="T42" fmla="*/ 3529 w 3745"/>
                      <a:gd name="T43" fmla="*/ 203 h 863"/>
                      <a:gd name="T44" fmla="*/ 1655 w 3745"/>
                      <a:gd name="T45" fmla="*/ 181 h 863"/>
                      <a:gd name="T46" fmla="*/ 1603 w 3745"/>
                      <a:gd name="T47" fmla="*/ 203 h 863"/>
                      <a:gd name="T48" fmla="*/ 1247 w 3745"/>
                      <a:gd name="T49" fmla="*/ 515 h 863"/>
                      <a:gd name="T50" fmla="*/ 1374 w 3745"/>
                      <a:gd name="T51" fmla="*/ 336 h 863"/>
                      <a:gd name="T52" fmla="*/ 969 w 3745"/>
                      <a:gd name="T53" fmla="*/ 189 h 863"/>
                      <a:gd name="T54" fmla="*/ 737 w 3745"/>
                      <a:gd name="T55" fmla="*/ 704 h 863"/>
                      <a:gd name="T56" fmla="*/ 625 w 3745"/>
                      <a:gd name="T57" fmla="*/ 488 h 863"/>
                      <a:gd name="T58" fmla="*/ 816 w 3745"/>
                      <a:gd name="T59" fmla="*/ 424 h 863"/>
                      <a:gd name="T60" fmla="*/ 625 w 3745"/>
                      <a:gd name="T61" fmla="*/ 253 h 863"/>
                      <a:gd name="T62" fmla="*/ 897 w 3745"/>
                      <a:gd name="T63" fmla="*/ 189 h 863"/>
                      <a:gd name="T64" fmla="*/ 520 w 3745"/>
                      <a:gd name="T65" fmla="*/ 590 h 863"/>
                      <a:gd name="T66" fmla="*/ 1074 w 3745"/>
                      <a:gd name="T67" fmla="*/ 766 h 863"/>
                      <a:gd name="T68" fmla="*/ 1149 w 3745"/>
                      <a:gd name="T69" fmla="*/ 253 h 863"/>
                      <a:gd name="T70" fmla="*/ 1271 w 3745"/>
                      <a:gd name="T71" fmla="*/ 387 h 863"/>
                      <a:gd name="T72" fmla="*/ 1110 w 3745"/>
                      <a:gd name="T73" fmla="*/ 461 h 863"/>
                      <a:gd name="T74" fmla="*/ 1338 w 3745"/>
                      <a:gd name="T75" fmla="*/ 768 h 863"/>
                      <a:gd name="T76" fmla="*/ 1505 w 3745"/>
                      <a:gd name="T77" fmla="*/ 729 h 863"/>
                      <a:gd name="T78" fmla="*/ 1680 w 3745"/>
                      <a:gd name="T79" fmla="*/ 596 h 863"/>
                      <a:gd name="T80" fmla="*/ 1573 w 3745"/>
                      <a:gd name="T81" fmla="*/ 533 h 863"/>
                      <a:gd name="T82" fmla="*/ 1795 w 3745"/>
                      <a:gd name="T83" fmla="*/ 729 h 863"/>
                      <a:gd name="T84" fmla="*/ 1923 w 3745"/>
                      <a:gd name="T85" fmla="*/ 768 h 863"/>
                      <a:gd name="T86" fmla="*/ 1655 w 3745"/>
                      <a:gd name="T87" fmla="*/ 181 h 863"/>
                      <a:gd name="T88" fmla="*/ 2304 w 3745"/>
                      <a:gd name="T89" fmla="*/ 530 h 863"/>
                      <a:gd name="T90" fmla="*/ 2068 w 3745"/>
                      <a:gd name="T91" fmla="*/ 704 h 863"/>
                      <a:gd name="T92" fmla="*/ 2159 w 3745"/>
                      <a:gd name="T93" fmla="*/ 253 h 863"/>
                      <a:gd name="T94" fmla="*/ 2304 w 3745"/>
                      <a:gd name="T95" fmla="*/ 530 h 863"/>
                      <a:gd name="T96" fmla="*/ 2409 w 3745"/>
                      <a:gd name="T97" fmla="*/ 432 h 863"/>
                      <a:gd name="T98" fmla="*/ 2159 w 3745"/>
                      <a:gd name="T99" fmla="*/ 189 h 863"/>
                      <a:gd name="T100" fmla="*/ 1963 w 3745"/>
                      <a:gd name="T101" fmla="*/ 709 h 863"/>
                      <a:gd name="T102" fmla="*/ 2159 w 3745"/>
                      <a:gd name="T103" fmla="*/ 768 h 863"/>
                      <a:gd name="T104" fmla="*/ 2409 w 3745"/>
                      <a:gd name="T105" fmla="*/ 530 h 863"/>
                      <a:gd name="T106" fmla="*/ 2409 w 3745"/>
                      <a:gd name="T107" fmla="*/ 432 h 863"/>
                      <a:gd name="T108" fmla="*/ 3332 w 3745"/>
                      <a:gd name="T109" fmla="*/ 190 h 863"/>
                      <a:gd name="T110" fmla="*/ 2831 w 3745"/>
                      <a:gd name="T111" fmla="*/ 254 h 863"/>
                      <a:gd name="T112" fmla="*/ 3028 w 3745"/>
                      <a:gd name="T113" fmla="*/ 710 h 863"/>
                      <a:gd name="T114" fmla="*/ 3135 w 3745"/>
                      <a:gd name="T115" fmla="*/ 768 h 863"/>
                      <a:gd name="T116" fmla="*/ 3313 w 3745"/>
                      <a:gd name="T117" fmla="*/ 254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745" h="863">
                        <a:moveTo>
                          <a:pt x="660" y="0"/>
                        </a:moveTo>
                        <a:lnTo>
                          <a:pt x="660" y="0"/>
                        </a:lnTo>
                        <a:lnTo>
                          <a:pt x="22" y="0"/>
                        </a:lnTo>
                        <a:lnTo>
                          <a:pt x="0" y="73"/>
                        </a:lnTo>
                        <a:lnTo>
                          <a:pt x="292" y="73"/>
                        </a:lnTo>
                        <a:lnTo>
                          <a:pt x="292" y="804"/>
                        </a:lnTo>
                        <a:cubicBezTo>
                          <a:pt x="292" y="843"/>
                          <a:pt x="316" y="863"/>
                          <a:pt x="360" y="863"/>
                        </a:cubicBezTo>
                        <a:lnTo>
                          <a:pt x="399" y="863"/>
                        </a:lnTo>
                        <a:lnTo>
                          <a:pt x="399" y="73"/>
                        </a:lnTo>
                        <a:lnTo>
                          <a:pt x="637" y="73"/>
                        </a:lnTo>
                        <a:lnTo>
                          <a:pt x="660" y="0"/>
                        </a:lnTo>
                        <a:lnTo>
                          <a:pt x="660" y="0"/>
                        </a:lnTo>
                        <a:close/>
                        <a:moveTo>
                          <a:pt x="2673" y="181"/>
                        </a:moveTo>
                        <a:lnTo>
                          <a:pt x="2673" y="181"/>
                        </a:lnTo>
                        <a:cubicBezTo>
                          <a:pt x="2647" y="181"/>
                          <a:pt x="2626" y="190"/>
                          <a:pt x="2621" y="203"/>
                        </a:cubicBezTo>
                        <a:lnTo>
                          <a:pt x="2408" y="768"/>
                        </a:lnTo>
                        <a:lnTo>
                          <a:pt x="2448" y="768"/>
                        </a:lnTo>
                        <a:cubicBezTo>
                          <a:pt x="2491" y="768"/>
                          <a:pt x="2509" y="764"/>
                          <a:pt x="2522" y="729"/>
                        </a:cubicBezTo>
                        <a:lnTo>
                          <a:pt x="2570" y="596"/>
                        </a:lnTo>
                        <a:lnTo>
                          <a:pt x="2698" y="596"/>
                        </a:lnTo>
                        <a:lnTo>
                          <a:pt x="2679" y="533"/>
                        </a:lnTo>
                        <a:lnTo>
                          <a:pt x="2590" y="533"/>
                        </a:lnTo>
                        <a:lnTo>
                          <a:pt x="2669" y="310"/>
                        </a:lnTo>
                        <a:lnTo>
                          <a:pt x="2812" y="729"/>
                        </a:lnTo>
                        <a:cubicBezTo>
                          <a:pt x="2824" y="764"/>
                          <a:pt x="2845" y="768"/>
                          <a:pt x="2891" y="768"/>
                        </a:cubicBezTo>
                        <a:lnTo>
                          <a:pt x="2941" y="768"/>
                        </a:lnTo>
                        <a:lnTo>
                          <a:pt x="2725" y="203"/>
                        </a:lnTo>
                        <a:cubicBezTo>
                          <a:pt x="2720" y="190"/>
                          <a:pt x="2697" y="181"/>
                          <a:pt x="2673" y="181"/>
                        </a:cubicBezTo>
                        <a:close/>
                        <a:moveTo>
                          <a:pt x="3529" y="203"/>
                        </a:moveTo>
                        <a:lnTo>
                          <a:pt x="3529" y="203"/>
                        </a:lnTo>
                        <a:cubicBezTo>
                          <a:pt x="3524" y="190"/>
                          <a:pt x="3501" y="181"/>
                          <a:pt x="3477" y="181"/>
                        </a:cubicBezTo>
                        <a:cubicBezTo>
                          <a:pt x="3451" y="181"/>
                          <a:pt x="3430" y="190"/>
                          <a:pt x="3425" y="203"/>
                        </a:cubicBezTo>
                        <a:lnTo>
                          <a:pt x="3212" y="768"/>
                        </a:lnTo>
                        <a:lnTo>
                          <a:pt x="3252" y="768"/>
                        </a:lnTo>
                        <a:cubicBezTo>
                          <a:pt x="3294" y="768"/>
                          <a:pt x="3313" y="764"/>
                          <a:pt x="3326" y="729"/>
                        </a:cubicBezTo>
                        <a:lnTo>
                          <a:pt x="3374" y="596"/>
                        </a:lnTo>
                        <a:lnTo>
                          <a:pt x="3502" y="596"/>
                        </a:lnTo>
                        <a:lnTo>
                          <a:pt x="3483" y="533"/>
                        </a:lnTo>
                        <a:lnTo>
                          <a:pt x="3394" y="533"/>
                        </a:lnTo>
                        <a:lnTo>
                          <a:pt x="3473" y="310"/>
                        </a:lnTo>
                        <a:lnTo>
                          <a:pt x="3616" y="729"/>
                        </a:lnTo>
                        <a:cubicBezTo>
                          <a:pt x="3628" y="764"/>
                          <a:pt x="3649" y="768"/>
                          <a:pt x="3695" y="768"/>
                        </a:cubicBezTo>
                        <a:lnTo>
                          <a:pt x="3745" y="768"/>
                        </a:lnTo>
                        <a:lnTo>
                          <a:pt x="3529" y="203"/>
                        </a:lnTo>
                        <a:lnTo>
                          <a:pt x="3529" y="203"/>
                        </a:lnTo>
                        <a:close/>
                        <a:moveTo>
                          <a:pt x="1655" y="181"/>
                        </a:moveTo>
                        <a:lnTo>
                          <a:pt x="1655" y="181"/>
                        </a:lnTo>
                        <a:cubicBezTo>
                          <a:pt x="1630" y="181"/>
                          <a:pt x="1608" y="190"/>
                          <a:pt x="1603" y="203"/>
                        </a:cubicBezTo>
                        <a:lnTo>
                          <a:pt x="1399" y="746"/>
                        </a:lnTo>
                        <a:lnTo>
                          <a:pt x="1247" y="515"/>
                        </a:lnTo>
                        <a:cubicBezTo>
                          <a:pt x="1327" y="501"/>
                          <a:pt x="1374" y="459"/>
                          <a:pt x="1374" y="387"/>
                        </a:cubicBezTo>
                        <a:lnTo>
                          <a:pt x="1374" y="336"/>
                        </a:lnTo>
                        <a:cubicBezTo>
                          <a:pt x="1374" y="232"/>
                          <a:pt x="1277" y="189"/>
                          <a:pt x="1149" y="189"/>
                        </a:cubicBezTo>
                        <a:lnTo>
                          <a:pt x="969" y="189"/>
                        </a:lnTo>
                        <a:lnTo>
                          <a:pt x="969" y="704"/>
                        </a:lnTo>
                        <a:lnTo>
                          <a:pt x="737" y="704"/>
                        </a:lnTo>
                        <a:cubicBezTo>
                          <a:pt x="646" y="704"/>
                          <a:pt x="625" y="684"/>
                          <a:pt x="625" y="590"/>
                        </a:cubicBezTo>
                        <a:lnTo>
                          <a:pt x="625" y="488"/>
                        </a:lnTo>
                        <a:lnTo>
                          <a:pt x="797" y="488"/>
                        </a:lnTo>
                        <a:lnTo>
                          <a:pt x="816" y="424"/>
                        </a:lnTo>
                        <a:lnTo>
                          <a:pt x="625" y="424"/>
                        </a:lnTo>
                        <a:lnTo>
                          <a:pt x="625" y="253"/>
                        </a:lnTo>
                        <a:lnTo>
                          <a:pt x="878" y="253"/>
                        </a:lnTo>
                        <a:lnTo>
                          <a:pt x="897" y="189"/>
                        </a:lnTo>
                        <a:lnTo>
                          <a:pt x="520" y="189"/>
                        </a:lnTo>
                        <a:lnTo>
                          <a:pt x="520" y="590"/>
                        </a:lnTo>
                        <a:cubicBezTo>
                          <a:pt x="520" y="724"/>
                          <a:pt x="552" y="768"/>
                          <a:pt x="735" y="768"/>
                        </a:cubicBezTo>
                        <a:lnTo>
                          <a:pt x="1074" y="766"/>
                        </a:lnTo>
                        <a:lnTo>
                          <a:pt x="1074" y="253"/>
                        </a:lnTo>
                        <a:lnTo>
                          <a:pt x="1149" y="253"/>
                        </a:lnTo>
                        <a:cubicBezTo>
                          <a:pt x="1230" y="253"/>
                          <a:pt x="1271" y="282"/>
                          <a:pt x="1271" y="337"/>
                        </a:cubicBezTo>
                        <a:lnTo>
                          <a:pt x="1271" y="387"/>
                        </a:lnTo>
                        <a:cubicBezTo>
                          <a:pt x="1271" y="443"/>
                          <a:pt x="1220" y="461"/>
                          <a:pt x="1157" y="461"/>
                        </a:cubicBezTo>
                        <a:lnTo>
                          <a:pt x="1110" y="461"/>
                        </a:lnTo>
                        <a:lnTo>
                          <a:pt x="1269" y="733"/>
                        </a:lnTo>
                        <a:cubicBezTo>
                          <a:pt x="1287" y="765"/>
                          <a:pt x="1296" y="768"/>
                          <a:pt x="1338" y="768"/>
                        </a:cubicBezTo>
                        <a:lnTo>
                          <a:pt x="1430" y="768"/>
                        </a:lnTo>
                        <a:cubicBezTo>
                          <a:pt x="1473" y="768"/>
                          <a:pt x="1492" y="764"/>
                          <a:pt x="1505" y="729"/>
                        </a:cubicBezTo>
                        <a:lnTo>
                          <a:pt x="1552" y="596"/>
                        </a:lnTo>
                        <a:lnTo>
                          <a:pt x="1680" y="596"/>
                        </a:lnTo>
                        <a:lnTo>
                          <a:pt x="1661" y="533"/>
                        </a:lnTo>
                        <a:lnTo>
                          <a:pt x="1573" y="533"/>
                        </a:lnTo>
                        <a:lnTo>
                          <a:pt x="1652" y="310"/>
                        </a:lnTo>
                        <a:lnTo>
                          <a:pt x="1795" y="729"/>
                        </a:lnTo>
                        <a:cubicBezTo>
                          <a:pt x="1807" y="764"/>
                          <a:pt x="1827" y="768"/>
                          <a:pt x="1873" y="768"/>
                        </a:cubicBezTo>
                        <a:lnTo>
                          <a:pt x="1923" y="768"/>
                        </a:lnTo>
                        <a:lnTo>
                          <a:pt x="1707" y="203"/>
                        </a:lnTo>
                        <a:cubicBezTo>
                          <a:pt x="1702" y="190"/>
                          <a:pt x="1679" y="181"/>
                          <a:pt x="1655" y="181"/>
                        </a:cubicBezTo>
                        <a:close/>
                        <a:moveTo>
                          <a:pt x="2304" y="530"/>
                        </a:moveTo>
                        <a:lnTo>
                          <a:pt x="2304" y="530"/>
                        </a:lnTo>
                        <a:cubicBezTo>
                          <a:pt x="2304" y="647"/>
                          <a:pt x="2266" y="704"/>
                          <a:pt x="2162" y="704"/>
                        </a:cubicBezTo>
                        <a:lnTo>
                          <a:pt x="2068" y="704"/>
                        </a:lnTo>
                        <a:lnTo>
                          <a:pt x="2068" y="253"/>
                        </a:lnTo>
                        <a:lnTo>
                          <a:pt x="2159" y="253"/>
                        </a:lnTo>
                        <a:cubicBezTo>
                          <a:pt x="2266" y="253"/>
                          <a:pt x="2304" y="316"/>
                          <a:pt x="2304" y="433"/>
                        </a:cubicBezTo>
                        <a:lnTo>
                          <a:pt x="2304" y="530"/>
                        </a:lnTo>
                        <a:lnTo>
                          <a:pt x="2304" y="530"/>
                        </a:lnTo>
                        <a:close/>
                        <a:moveTo>
                          <a:pt x="2409" y="432"/>
                        </a:moveTo>
                        <a:lnTo>
                          <a:pt x="2409" y="432"/>
                        </a:lnTo>
                        <a:cubicBezTo>
                          <a:pt x="2409" y="270"/>
                          <a:pt x="2326" y="189"/>
                          <a:pt x="2159" y="189"/>
                        </a:cubicBezTo>
                        <a:lnTo>
                          <a:pt x="1963" y="189"/>
                        </a:lnTo>
                        <a:lnTo>
                          <a:pt x="1963" y="709"/>
                        </a:lnTo>
                        <a:cubicBezTo>
                          <a:pt x="1963" y="748"/>
                          <a:pt x="1984" y="768"/>
                          <a:pt x="2029" y="768"/>
                        </a:cubicBezTo>
                        <a:lnTo>
                          <a:pt x="2159" y="768"/>
                        </a:lnTo>
                        <a:lnTo>
                          <a:pt x="2180" y="767"/>
                        </a:lnTo>
                        <a:cubicBezTo>
                          <a:pt x="2337" y="761"/>
                          <a:pt x="2409" y="693"/>
                          <a:pt x="2409" y="530"/>
                        </a:cubicBezTo>
                        <a:lnTo>
                          <a:pt x="2409" y="432"/>
                        </a:lnTo>
                        <a:lnTo>
                          <a:pt x="2409" y="432"/>
                        </a:lnTo>
                        <a:close/>
                        <a:moveTo>
                          <a:pt x="3332" y="190"/>
                        </a:moveTo>
                        <a:lnTo>
                          <a:pt x="3332" y="190"/>
                        </a:lnTo>
                        <a:lnTo>
                          <a:pt x="2851" y="190"/>
                        </a:lnTo>
                        <a:lnTo>
                          <a:pt x="2831" y="254"/>
                        </a:lnTo>
                        <a:lnTo>
                          <a:pt x="3028" y="254"/>
                        </a:lnTo>
                        <a:lnTo>
                          <a:pt x="3028" y="710"/>
                        </a:lnTo>
                        <a:cubicBezTo>
                          <a:pt x="3028" y="749"/>
                          <a:pt x="3052" y="768"/>
                          <a:pt x="3096" y="768"/>
                        </a:cubicBezTo>
                        <a:lnTo>
                          <a:pt x="3135" y="768"/>
                        </a:lnTo>
                        <a:lnTo>
                          <a:pt x="3135" y="254"/>
                        </a:lnTo>
                        <a:lnTo>
                          <a:pt x="3313" y="254"/>
                        </a:lnTo>
                        <a:lnTo>
                          <a:pt x="3332" y="19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6"/>
                  <p:cNvSpPr>
                    <a:spLocks noEditPoints="1"/>
                  </p:cNvSpPr>
                  <p:nvPr/>
                </p:nvSpPr>
                <p:spPr bwMode="auto">
                  <a:xfrm>
                    <a:off x="5464" y="4197"/>
                    <a:ext cx="8" cy="9"/>
                  </a:xfrm>
                  <a:custGeom>
                    <a:avLst/>
                    <a:gdLst>
                      <a:gd name="T0" fmla="*/ 59 w 99"/>
                      <a:gd name="T1" fmla="*/ 30 h 98"/>
                      <a:gd name="T2" fmla="*/ 59 w 99"/>
                      <a:gd name="T3" fmla="*/ 30 h 98"/>
                      <a:gd name="T4" fmla="*/ 47 w 99"/>
                      <a:gd name="T5" fmla="*/ 28 h 98"/>
                      <a:gd name="T6" fmla="*/ 39 w 99"/>
                      <a:gd name="T7" fmla="*/ 28 h 98"/>
                      <a:gd name="T8" fmla="*/ 39 w 99"/>
                      <a:gd name="T9" fmla="*/ 48 h 98"/>
                      <a:gd name="T10" fmla="*/ 48 w 99"/>
                      <a:gd name="T11" fmla="*/ 48 h 98"/>
                      <a:gd name="T12" fmla="*/ 57 w 99"/>
                      <a:gd name="T13" fmla="*/ 46 h 98"/>
                      <a:gd name="T14" fmla="*/ 63 w 99"/>
                      <a:gd name="T15" fmla="*/ 38 h 98"/>
                      <a:gd name="T16" fmla="*/ 59 w 99"/>
                      <a:gd name="T17" fmla="*/ 30 h 98"/>
                      <a:gd name="T18" fmla="*/ 49 w 99"/>
                      <a:gd name="T19" fmla="*/ 22 h 98"/>
                      <a:gd name="T20" fmla="*/ 49 w 99"/>
                      <a:gd name="T21" fmla="*/ 22 h 98"/>
                      <a:gd name="T22" fmla="*/ 63 w 99"/>
                      <a:gd name="T23" fmla="*/ 23 h 98"/>
                      <a:gd name="T24" fmla="*/ 72 w 99"/>
                      <a:gd name="T25" fmla="*/ 37 h 98"/>
                      <a:gd name="T26" fmla="*/ 66 w 99"/>
                      <a:gd name="T27" fmla="*/ 48 h 98"/>
                      <a:gd name="T28" fmla="*/ 59 w 99"/>
                      <a:gd name="T29" fmla="*/ 51 h 98"/>
                      <a:gd name="T30" fmla="*/ 68 w 99"/>
                      <a:gd name="T31" fmla="*/ 56 h 98"/>
                      <a:gd name="T32" fmla="*/ 71 w 99"/>
                      <a:gd name="T33" fmla="*/ 64 h 98"/>
                      <a:gd name="T34" fmla="*/ 71 w 99"/>
                      <a:gd name="T35" fmla="*/ 68 h 98"/>
                      <a:gd name="T36" fmla="*/ 71 w 99"/>
                      <a:gd name="T37" fmla="*/ 72 h 98"/>
                      <a:gd name="T38" fmla="*/ 72 w 99"/>
                      <a:gd name="T39" fmla="*/ 75 h 98"/>
                      <a:gd name="T40" fmla="*/ 72 w 99"/>
                      <a:gd name="T41" fmla="*/ 76 h 98"/>
                      <a:gd name="T42" fmla="*/ 63 w 99"/>
                      <a:gd name="T43" fmla="*/ 76 h 98"/>
                      <a:gd name="T44" fmla="*/ 63 w 99"/>
                      <a:gd name="T45" fmla="*/ 75 h 98"/>
                      <a:gd name="T46" fmla="*/ 63 w 99"/>
                      <a:gd name="T47" fmla="*/ 75 h 98"/>
                      <a:gd name="T48" fmla="*/ 62 w 99"/>
                      <a:gd name="T49" fmla="*/ 73 h 98"/>
                      <a:gd name="T50" fmla="*/ 62 w 99"/>
                      <a:gd name="T51" fmla="*/ 69 h 98"/>
                      <a:gd name="T52" fmla="*/ 57 w 99"/>
                      <a:gd name="T53" fmla="*/ 56 h 98"/>
                      <a:gd name="T54" fmla="*/ 47 w 99"/>
                      <a:gd name="T55" fmla="*/ 54 h 98"/>
                      <a:gd name="T56" fmla="*/ 39 w 99"/>
                      <a:gd name="T57" fmla="*/ 54 h 98"/>
                      <a:gd name="T58" fmla="*/ 39 w 99"/>
                      <a:gd name="T59" fmla="*/ 76 h 98"/>
                      <a:gd name="T60" fmla="*/ 30 w 99"/>
                      <a:gd name="T61" fmla="*/ 76 h 98"/>
                      <a:gd name="T62" fmla="*/ 30 w 99"/>
                      <a:gd name="T63" fmla="*/ 22 h 98"/>
                      <a:gd name="T64" fmla="*/ 49 w 99"/>
                      <a:gd name="T65" fmla="*/ 22 h 98"/>
                      <a:gd name="T66" fmla="*/ 49 w 99"/>
                      <a:gd name="T67" fmla="*/ 22 h 98"/>
                      <a:gd name="T68" fmla="*/ 20 w 99"/>
                      <a:gd name="T69" fmla="*/ 19 h 98"/>
                      <a:gd name="T70" fmla="*/ 20 w 99"/>
                      <a:gd name="T71" fmla="*/ 19 h 98"/>
                      <a:gd name="T72" fmla="*/ 7 w 99"/>
                      <a:gd name="T73" fmla="*/ 49 h 98"/>
                      <a:gd name="T74" fmla="*/ 20 w 99"/>
                      <a:gd name="T75" fmla="*/ 79 h 98"/>
                      <a:gd name="T76" fmla="*/ 50 w 99"/>
                      <a:gd name="T77" fmla="*/ 92 h 98"/>
                      <a:gd name="T78" fmla="*/ 80 w 99"/>
                      <a:gd name="T79" fmla="*/ 79 h 98"/>
                      <a:gd name="T80" fmla="*/ 92 w 99"/>
                      <a:gd name="T81" fmla="*/ 49 h 98"/>
                      <a:gd name="T82" fmla="*/ 80 w 99"/>
                      <a:gd name="T83" fmla="*/ 19 h 98"/>
                      <a:gd name="T84" fmla="*/ 50 w 99"/>
                      <a:gd name="T85" fmla="*/ 6 h 98"/>
                      <a:gd name="T86" fmla="*/ 20 w 99"/>
                      <a:gd name="T87" fmla="*/ 19 h 98"/>
                      <a:gd name="T88" fmla="*/ 85 w 99"/>
                      <a:gd name="T89" fmla="*/ 84 h 98"/>
                      <a:gd name="T90" fmla="*/ 85 w 99"/>
                      <a:gd name="T91" fmla="*/ 84 h 98"/>
                      <a:gd name="T92" fmla="*/ 50 w 99"/>
                      <a:gd name="T93" fmla="*/ 98 h 98"/>
                      <a:gd name="T94" fmla="*/ 15 w 99"/>
                      <a:gd name="T95" fmla="*/ 84 h 98"/>
                      <a:gd name="T96" fmla="*/ 0 w 99"/>
                      <a:gd name="T97" fmla="*/ 49 h 98"/>
                      <a:gd name="T98" fmla="*/ 15 w 99"/>
                      <a:gd name="T99" fmla="*/ 14 h 98"/>
                      <a:gd name="T100" fmla="*/ 50 w 99"/>
                      <a:gd name="T101" fmla="*/ 0 h 98"/>
                      <a:gd name="T102" fmla="*/ 85 w 99"/>
                      <a:gd name="T103" fmla="*/ 14 h 98"/>
                      <a:gd name="T104" fmla="*/ 99 w 99"/>
                      <a:gd name="T105" fmla="*/ 49 h 98"/>
                      <a:gd name="T106" fmla="*/ 85 w 99"/>
                      <a:gd name="T107" fmla="*/ 8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9" h="98">
                        <a:moveTo>
                          <a:pt x="59" y="30"/>
                        </a:moveTo>
                        <a:lnTo>
                          <a:pt x="59" y="30"/>
                        </a:lnTo>
                        <a:cubicBezTo>
                          <a:pt x="57" y="29"/>
                          <a:pt x="53" y="28"/>
                          <a:pt x="47" y="28"/>
                        </a:cubicBezTo>
                        <a:lnTo>
                          <a:pt x="39" y="28"/>
                        </a:lnTo>
                        <a:lnTo>
                          <a:pt x="39" y="48"/>
                        </a:lnTo>
                        <a:lnTo>
                          <a:pt x="48" y="48"/>
                        </a:lnTo>
                        <a:cubicBezTo>
                          <a:pt x="52" y="48"/>
                          <a:pt x="55" y="47"/>
                          <a:pt x="57" y="46"/>
                        </a:cubicBezTo>
                        <a:cubicBezTo>
                          <a:pt x="61" y="45"/>
                          <a:pt x="63" y="42"/>
                          <a:pt x="63" y="38"/>
                        </a:cubicBezTo>
                        <a:cubicBezTo>
                          <a:pt x="63" y="34"/>
                          <a:pt x="61" y="31"/>
                          <a:pt x="59" y="30"/>
                        </a:cubicBezTo>
                        <a:close/>
                        <a:moveTo>
                          <a:pt x="49" y="22"/>
                        </a:moveTo>
                        <a:lnTo>
                          <a:pt x="49" y="22"/>
                        </a:lnTo>
                        <a:cubicBezTo>
                          <a:pt x="55" y="22"/>
                          <a:pt x="60" y="22"/>
                          <a:pt x="63" y="23"/>
                        </a:cubicBezTo>
                        <a:cubicBezTo>
                          <a:pt x="69" y="26"/>
                          <a:pt x="72" y="30"/>
                          <a:pt x="72" y="37"/>
                        </a:cubicBezTo>
                        <a:cubicBezTo>
                          <a:pt x="72" y="42"/>
                          <a:pt x="70" y="46"/>
                          <a:pt x="66" y="48"/>
                        </a:cubicBezTo>
                        <a:cubicBezTo>
                          <a:pt x="65" y="49"/>
                          <a:pt x="62" y="50"/>
                          <a:pt x="59" y="51"/>
                        </a:cubicBezTo>
                        <a:cubicBezTo>
                          <a:pt x="63" y="51"/>
                          <a:pt x="66" y="53"/>
                          <a:pt x="68" y="56"/>
                        </a:cubicBezTo>
                        <a:cubicBezTo>
                          <a:pt x="70" y="59"/>
                          <a:pt x="71" y="62"/>
                          <a:pt x="71" y="64"/>
                        </a:cubicBezTo>
                        <a:lnTo>
                          <a:pt x="71" y="68"/>
                        </a:lnTo>
                        <a:cubicBezTo>
                          <a:pt x="71" y="69"/>
                          <a:pt x="71" y="71"/>
                          <a:pt x="71" y="72"/>
                        </a:cubicBezTo>
                        <a:cubicBezTo>
                          <a:pt x="71" y="74"/>
                          <a:pt x="71" y="75"/>
                          <a:pt x="72" y="75"/>
                        </a:cubicBezTo>
                        <a:lnTo>
                          <a:pt x="72" y="76"/>
                        </a:lnTo>
                        <a:lnTo>
                          <a:pt x="63" y="76"/>
                        </a:lnTo>
                        <a:cubicBezTo>
                          <a:pt x="63" y="76"/>
                          <a:pt x="63" y="75"/>
                          <a:pt x="63" y="75"/>
                        </a:cubicBezTo>
                        <a:cubicBezTo>
                          <a:pt x="63" y="75"/>
                          <a:pt x="63" y="75"/>
                          <a:pt x="63" y="75"/>
                        </a:cubicBezTo>
                        <a:lnTo>
                          <a:pt x="62" y="73"/>
                        </a:lnTo>
                        <a:lnTo>
                          <a:pt x="62" y="69"/>
                        </a:lnTo>
                        <a:cubicBezTo>
                          <a:pt x="62" y="62"/>
                          <a:pt x="61" y="58"/>
                          <a:pt x="57" y="56"/>
                        </a:cubicBezTo>
                        <a:cubicBezTo>
                          <a:pt x="55" y="55"/>
                          <a:pt x="52" y="54"/>
                          <a:pt x="47" y="54"/>
                        </a:cubicBezTo>
                        <a:lnTo>
                          <a:pt x="39" y="54"/>
                        </a:lnTo>
                        <a:lnTo>
                          <a:pt x="39" y="76"/>
                        </a:lnTo>
                        <a:lnTo>
                          <a:pt x="30" y="76"/>
                        </a:lnTo>
                        <a:lnTo>
                          <a:pt x="30" y="22"/>
                        </a:lnTo>
                        <a:lnTo>
                          <a:pt x="49" y="22"/>
                        </a:lnTo>
                        <a:lnTo>
                          <a:pt x="49" y="22"/>
                        </a:lnTo>
                        <a:close/>
                        <a:moveTo>
                          <a:pt x="20" y="19"/>
                        </a:moveTo>
                        <a:lnTo>
                          <a:pt x="20" y="19"/>
                        </a:lnTo>
                        <a:cubicBezTo>
                          <a:pt x="11" y="27"/>
                          <a:pt x="7" y="37"/>
                          <a:pt x="7" y="49"/>
                        </a:cubicBezTo>
                        <a:cubicBezTo>
                          <a:pt x="7" y="61"/>
                          <a:pt x="11" y="71"/>
                          <a:pt x="20" y="79"/>
                        </a:cubicBezTo>
                        <a:cubicBezTo>
                          <a:pt x="28" y="87"/>
                          <a:pt x="38" y="92"/>
                          <a:pt x="50" y="92"/>
                        </a:cubicBezTo>
                        <a:cubicBezTo>
                          <a:pt x="61" y="92"/>
                          <a:pt x="71" y="87"/>
                          <a:pt x="80" y="79"/>
                        </a:cubicBezTo>
                        <a:cubicBezTo>
                          <a:pt x="88" y="71"/>
                          <a:pt x="92" y="61"/>
                          <a:pt x="92" y="49"/>
                        </a:cubicBezTo>
                        <a:cubicBezTo>
                          <a:pt x="92" y="37"/>
                          <a:pt x="88" y="27"/>
                          <a:pt x="80" y="19"/>
                        </a:cubicBezTo>
                        <a:cubicBezTo>
                          <a:pt x="71" y="10"/>
                          <a:pt x="61" y="6"/>
                          <a:pt x="50" y="6"/>
                        </a:cubicBezTo>
                        <a:cubicBezTo>
                          <a:pt x="38" y="6"/>
                          <a:pt x="28" y="10"/>
                          <a:pt x="20" y="19"/>
                        </a:cubicBezTo>
                        <a:close/>
                        <a:moveTo>
                          <a:pt x="85" y="84"/>
                        </a:moveTo>
                        <a:lnTo>
                          <a:pt x="85" y="84"/>
                        </a:lnTo>
                        <a:cubicBezTo>
                          <a:pt x="75" y="94"/>
                          <a:pt x="63" y="98"/>
                          <a:pt x="50" y="98"/>
                        </a:cubicBezTo>
                        <a:cubicBezTo>
                          <a:pt x="36" y="98"/>
                          <a:pt x="24" y="94"/>
                          <a:pt x="15" y="84"/>
                        </a:cubicBezTo>
                        <a:cubicBezTo>
                          <a:pt x="5" y="74"/>
                          <a:pt x="0" y="63"/>
                          <a:pt x="0" y="49"/>
                        </a:cubicBezTo>
                        <a:cubicBezTo>
                          <a:pt x="0" y="35"/>
                          <a:pt x="5" y="24"/>
                          <a:pt x="15" y="14"/>
                        </a:cubicBezTo>
                        <a:cubicBezTo>
                          <a:pt x="24" y="4"/>
                          <a:pt x="36" y="0"/>
                          <a:pt x="50" y="0"/>
                        </a:cubicBezTo>
                        <a:cubicBezTo>
                          <a:pt x="63" y="0"/>
                          <a:pt x="75" y="4"/>
                          <a:pt x="85" y="14"/>
                        </a:cubicBezTo>
                        <a:cubicBezTo>
                          <a:pt x="94" y="24"/>
                          <a:pt x="99" y="35"/>
                          <a:pt x="99" y="49"/>
                        </a:cubicBezTo>
                        <a:cubicBezTo>
                          <a:pt x="99" y="63"/>
                          <a:pt x="94" y="74"/>
                          <a:pt x="85" y="8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8" name="Picture 17" descr="TMA-Tagline-white.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9771" y="6392075"/>
                  <a:ext cx="1710466" cy="151415"/>
                </a:xfrm>
                <a:prstGeom prst="rect">
                  <a:avLst/>
                </a:prstGeom>
              </p:spPr>
            </p:pic>
          </p:grpSp>
          <p:grpSp>
            <p:nvGrpSpPr>
              <p:cNvPr id="13" name="Group 4"/>
              <p:cNvGrpSpPr>
                <a:grpSpLocks noChangeAspect="1"/>
              </p:cNvGrpSpPr>
              <p:nvPr userDrawn="1"/>
            </p:nvGrpSpPr>
            <p:grpSpPr bwMode="auto">
              <a:xfrm>
                <a:off x="7461775" y="4587609"/>
                <a:ext cx="1362335" cy="305001"/>
                <a:chOff x="5137" y="4139"/>
                <a:chExt cx="335" cy="75"/>
              </a:xfrm>
              <a:solidFill>
                <a:schemeClr val="bg1"/>
              </a:solidFill>
            </p:grpSpPr>
            <p:sp>
              <p:nvSpPr>
                <p:cNvPr id="15" name="Freeform 5"/>
                <p:cNvSpPr>
                  <a:spLocks noEditPoints="1"/>
                </p:cNvSpPr>
                <p:nvPr/>
              </p:nvSpPr>
              <p:spPr bwMode="auto">
                <a:xfrm>
                  <a:off x="5137" y="4139"/>
                  <a:ext cx="324" cy="75"/>
                </a:xfrm>
                <a:custGeom>
                  <a:avLst/>
                  <a:gdLst>
                    <a:gd name="T0" fmla="*/ 660 w 3745"/>
                    <a:gd name="T1" fmla="*/ 0 h 863"/>
                    <a:gd name="T2" fmla="*/ 0 w 3745"/>
                    <a:gd name="T3" fmla="*/ 73 h 863"/>
                    <a:gd name="T4" fmla="*/ 292 w 3745"/>
                    <a:gd name="T5" fmla="*/ 804 h 863"/>
                    <a:gd name="T6" fmla="*/ 399 w 3745"/>
                    <a:gd name="T7" fmla="*/ 863 h 863"/>
                    <a:gd name="T8" fmla="*/ 637 w 3745"/>
                    <a:gd name="T9" fmla="*/ 73 h 863"/>
                    <a:gd name="T10" fmla="*/ 660 w 3745"/>
                    <a:gd name="T11" fmla="*/ 0 h 863"/>
                    <a:gd name="T12" fmla="*/ 2673 w 3745"/>
                    <a:gd name="T13" fmla="*/ 181 h 863"/>
                    <a:gd name="T14" fmla="*/ 2408 w 3745"/>
                    <a:gd name="T15" fmla="*/ 768 h 863"/>
                    <a:gd name="T16" fmla="*/ 2522 w 3745"/>
                    <a:gd name="T17" fmla="*/ 729 h 863"/>
                    <a:gd name="T18" fmla="*/ 2698 w 3745"/>
                    <a:gd name="T19" fmla="*/ 596 h 863"/>
                    <a:gd name="T20" fmla="*/ 2590 w 3745"/>
                    <a:gd name="T21" fmla="*/ 533 h 863"/>
                    <a:gd name="T22" fmla="*/ 2812 w 3745"/>
                    <a:gd name="T23" fmla="*/ 729 h 863"/>
                    <a:gd name="T24" fmla="*/ 2941 w 3745"/>
                    <a:gd name="T25" fmla="*/ 768 h 863"/>
                    <a:gd name="T26" fmla="*/ 2673 w 3745"/>
                    <a:gd name="T27" fmla="*/ 181 h 863"/>
                    <a:gd name="T28" fmla="*/ 3529 w 3745"/>
                    <a:gd name="T29" fmla="*/ 203 h 863"/>
                    <a:gd name="T30" fmla="*/ 3425 w 3745"/>
                    <a:gd name="T31" fmla="*/ 203 h 863"/>
                    <a:gd name="T32" fmla="*/ 3252 w 3745"/>
                    <a:gd name="T33" fmla="*/ 768 h 863"/>
                    <a:gd name="T34" fmla="*/ 3374 w 3745"/>
                    <a:gd name="T35" fmla="*/ 596 h 863"/>
                    <a:gd name="T36" fmla="*/ 3483 w 3745"/>
                    <a:gd name="T37" fmla="*/ 533 h 863"/>
                    <a:gd name="T38" fmla="*/ 3473 w 3745"/>
                    <a:gd name="T39" fmla="*/ 310 h 863"/>
                    <a:gd name="T40" fmla="*/ 3695 w 3745"/>
                    <a:gd name="T41" fmla="*/ 768 h 863"/>
                    <a:gd name="T42" fmla="*/ 3529 w 3745"/>
                    <a:gd name="T43" fmla="*/ 203 h 863"/>
                    <a:gd name="T44" fmla="*/ 1655 w 3745"/>
                    <a:gd name="T45" fmla="*/ 181 h 863"/>
                    <a:gd name="T46" fmla="*/ 1603 w 3745"/>
                    <a:gd name="T47" fmla="*/ 203 h 863"/>
                    <a:gd name="T48" fmla="*/ 1247 w 3745"/>
                    <a:gd name="T49" fmla="*/ 515 h 863"/>
                    <a:gd name="T50" fmla="*/ 1374 w 3745"/>
                    <a:gd name="T51" fmla="*/ 336 h 863"/>
                    <a:gd name="T52" fmla="*/ 969 w 3745"/>
                    <a:gd name="T53" fmla="*/ 189 h 863"/>
                    <a:gd name="T54" fmla="*/ 737 w 3745"/>
                    <a:gd name="T55" fmla="*/ 704 h 863"/>
                    <a:gd name="T56" fmla="*/ 625 w 3745"/>
                    <a:gd name="T57" fmla="*/ 488 h 863"/>
                    <a:gd name="T58" fmla="*/ 816 w 3745"/>
                    <a:gd name="T59" fmla="*/ 424 h 863"/>
                    <a:gd name="T60" fmla="*/ 625 w 3745"/>
                    <a:gd name="T61" fmla="*/ 253 h 863"/>
                    <a:gd name="T62" fmla="*/ 897 w 3745"/>
                    <a:gd name="T63" fmla="*/ 189 h 863"/>
                    <a:gd name="T64" fmla="*/ 520 w 3745"/>
                    <a:gd name="T65" fmla="*/ 590 h 863"/>
                    <a:gd name="T66" fmla="*/ 1074 w 3745"/>
                    <a:gd name="T67" fmla="*/ 766 h 863"/>
                    <a:gd name="T68" fmla="*/ 1149 w 3745"/>
                    <a:gd name="T69" fmla="*/ 253 h 863"/>
                    <a:gd name="T70" fmla="*/ 1271 w 3745"/>
                    <a:gd name="T71" fmla="*/ 387 h 863"/>
                    <a:gd name="T72" fmla="*/ 1110 w 3745"/>
                    <a:gd name="T73" fmla="*/ 461 h 863"/>
                    <a:gd name="T74" fmla="*/ 1338 w 3745"/>
                    <a:gd name="T75" fmla="*/ 768 h 863"/>
                    <a:gd name="T76" fmla="*/ 1505 w 3745"/>
                    <a:gd name="T77" fmla="*/ 729 h 863"/>
                    <a:gd name="T78" fmla="*/ 1680 w 3745"/>
                    <a:gd name="T79" fmla="*/ 596 h 863"/>
                    <a:gd name="T80" fmla="*/ 1573 w 3745"/>
                    <a:gd name="T81" fmla="*/ 533 h 863"/>
                    <a:gd name="T82" fmla="*/ 1795 w 3745"/>
                    <a:gd name="T83" fmla="*/ 729 h 863"/>
                    <a:gd name="T84" fmla="*/ 1923 w 3745"/>
                    <a:gd name="T85" fmla="*/ 768 h 863"/>
                    <a:gd name="T86" fmla="*/ 1655 w 3745"/>
                    <a:gd name="T87" fmla="*/ 181 h 863"/>
                    <a:gd name="T88" fmla="*/ 2304 w 3745"/>
                    <a:gd name="T89" fmla="*/ 530 h 863"/>
                    <a:gd name="T90" fmla="*/ 2068 w 3745"/>
                    <a:gd name="T91" fmla="*/ 704 h 863"/>
                    <a:gd name="T92" fmla="*/ 2159 w 3745"/>
                    <a:gd name="T93" fmla="*/ 253 h 863"/>
                    <a:gd name="T94" fmla="*/ 2304 w 3745"/>
                    <a:gd name="T95" fmla="*/ 530 h 863"/>
                    <a:gd name="T96" fmla="*/ 2409 w 3745"/>
                    <a:gd name="T97" fmla="*/ 432 h 863"/>
                    <a:gd name="T98" fmla="*/ 2159 w 3745"/>
                    <a:gd name="T99" fmla="*/ 189 h 863"/>
                    <a:gd name="T100" fmla="*/ 1963 w 3745"/>
                    <a:gd name="T101" fmla="*/ 709 h 863"/>
                    <a:gd name="T102" fmla="*/ 2159 w 3745"/>
                    <a:gd name="T103" fmla="*/ 768 h 863"/>
                    <a:gd name="T104" fmla="*/ 2409 w 3745"/>
                    <a:gd name="T105" fmla="*/ 530 h 863"/>
                    <a:gd name="T106" fmla="*/ 2409 w 3745"/>
                    <a:gd name="T107" fmla="*/ 432 h 863"/>
                    <a:gd name="T108" fmla="*/ 3332 w 3745"/>
                    <a:gd name="T109" fmla="*/ 190 h 863"/>
                    <a:gd name="T110" fmla="*/ 2831 w 3745"/>
                    <a:gd name="T111" fmla="*/ 254 h 863"/>
                    <a:gd name="T112" fmla="*/ 3028 w 3745"/>
                    <a:gd name="T113" fmla="*/ 710 h 863"/>
                    <a:gd name="T114" fmla="*/ 3135 w 3745"/>
                    <a:gd name="T115" fmla="*/ 768 h 863"/>
                    <a:gd name="T116" fmla="*/ 3313 w 3745"/>
                    <a:gd name="T117" fmla="*/ 254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745" h="863">
                      <a:moveTo>
                        <a:pt x="660" y="0"/>
                      </a:moveTo>
                      <a:lnTo>
                        <a:pt x="660" y="0"/>
                      </a:lnTo>
                      <a:lnTo>
                        <a:pt x="22" y="0"/>
                      </a:lnTo>
                      <a:lnTo>
                        <a:pt x="0" y="73"/>
                      </a:lnTo>
                      <a:lnTo>
                        <a:pt x="292" y="73"/>
                      </a:lnTo>
                      <a:lnTo>
                        <a:pt x="292" y="804"/>
                      </a:lnTo>
                      <a:cubicBezTo>
                        <a:pt x="292" y="843"/>
                        <a:pt x="316" y="863"/>
                        <a:pt x="360" y="863"/>
                      </a:cubicBezTo>
                      <a:lnTo>
                        <a:pt x="399" y="863"/>
                      </a:lnTo>
                      <a:lnTo>
                        <a:pt x="399" y="73"/>
                      </a:lnTo>
                      <a:lnTo>
                        <a:pt x="637" y="73"/>
                      </a:lnTo>
                      <a:lnTo>
                        <a:pt x="660" y="0"/>
                      </a:lnTo>
                      <a:lnTo>
                        <a:pt x="660" y="0"/>
                      </a:lnTo>
                      <a:close/>
                      <a:moveTo>
                        <a:pt x="2673" y="181"/>
                      </a:moveTo>
                      <a:lnTo>
                        <a:pt x="2673" y="181"/>
                      </a:lnTo>
                      <a:cubicBezTo>
                        <a:pt x="2647" y="181"/>
                        <a:pt x="2626" y="190"/>
                        <a:pt x="2621" y="203"/>
                      </a:cubicBezTo>
                      <a:lnTo>
                        <a:pt x="2408" y="768"/>
                      </a:lnTo>
                      <a:lnTo>
                        <a:pt x="2448" y="768"/>
                      </a:lnTo>
                      <a:cubicBezTo>
                        <a:pt x="2491" y="768"/>
                        <a:pt x="2509" y="764"/>
                        <a:pt x="2522" y="729"/>
                      </a:cubicBezTo>
                      <a:lnTo>
                        <a:pt x="2570" y="596"/>
                      </a:lnTo>
                      <a:lnTo>
                        <a:pt x="2698" y="596"/>
                      </a:lnTo>
                      <a:lnTo>
                        <a:pt x="2679" y="533"/>
                      </a:lnTo>
                      <a:lnTo>
                        <a:pt x="2590" y="533"/>
                      </a:lnTo>
                      <a:lnTo>
                        <a:pt x="2669" y="310"/>
                      </a:lnTo>
                      <a:lnTo>
                        <a:pt x="2812" y="729"/>
                      </a:lnTo>
                      <a:cubicBezTo>
                        <a:pt x="2824" y="764"/>
                        <a:pt x="2845" y="768"/>
                        <a:pt x="2891" y="768"/>
                      </a:cubicBezTo>
                      <a:lnTo>
                        <a:pt x="2941" y="768"/>
                      </a:lnTo>
                      <a:lnTo>
                        <a:pt x="2725" y="203"/>
                      </a:lnTo>
                      <a:cubicBezTo>
                        <a:pt x="2720" y="190"/>
                        <a:pt x="2697" y="181"/>
                        <a:pt x="2673" y="181"/>
                      </a:cubicBezTo>
                      <a:close/>
                      <a:moveTo>
                        <a:pt x="3529" y="203"/>
                      </a:moveTo>
                      <a:lnTo>
                        <a:pt x="3529" y="203"/>
                      </a:lnTo>
                      <a:cubicBezTo>
                        <a:pt x="3524" y="190"/>
                        <a:pt x="3501" y="181"/>
                        <a:pt x="3477" y="181"/>
                      </a:cubicBezTo>
                      <a:cubicBezTo>
                        <a:pt x="3451" y="181"/>
                        <a:pt x="3430" y="190"/>
                        <a:pt x="3425" y="203"/>
                      </a:cubicBezTo>
                      <a:lnTo>
                        <a:pt x="3212" y="768"/>
                      </a:lnTo>
                      <a:lnTo>
                        <a:pt x="3252" y="768"/>
                      </a:lnTo>
                      <a:cubicBezTo>
                        <a:pt x="3294" y="768"/>
                        <a:pt x="3313" y="764"/>
                        <a:pt x="3326" y="729"/>
                      </a:cubicBezTo>
                      <a:lnTo>
                        <a:pt x="3374" y="596"/>
                      </a:lnTo>
                      <a:lnTo>
                        <a:pt x="3502" y="596"/>
                      </a:lnTo>
                      <a:lnTo>
                        <a:pt x="3483" y="533"/>
                      </a:lnTo>
                      <a:lnTo>
                        <a:pt x="3394" y="533"/>
                      </a:lnTo>
                      <a:lnTo>
                        <a:pt x="3473" y="310"/>
                      </a:lnTo>
                      <a:lnTo>
                        <a:pt x="3616" y="729"/>
                      </a:lnTo>
                      <a:cubicBezTo>
                        <a:pt x="3628" y="764"/>
                        <a:pt x="3649" y="768"/>
                        <a:pt x="3695" y="768"/>
                      </a:cubicBezTo>
                      <a:lnTo>
                        <a:pt x="3745" y="768"/>
                      </a:lnTo>
                      <a:lnTo>
                        <a:pt x="3529" y="203"/>
                      </a:lnTo>
                      <a:lnTo>
                        <a:pt x="3529" y="203"/>
                      </a:lnTo>
                      <a:close/>
                      <a:moveTo>
                        <a:pt x="1655" y="181"/>
                      </a:moveTo>
                      <a:lnTo>
                        <a:pt x="1655" y="181"/>
                      </a:lnTo>
                      <a:cubicBezTo>
                        <a:pt x="1630" y="181"/>
                        <a:pt x="1608" y="190"/>
                        <a:pt x="1603" y="203"/>
                      </a:cubicBezTo>
                      <a:lnTo>
                        <a:pt x="1399" y="746"/>
                      </a:lnTo>
                      <a:lnTo>
                        <a:pt x="1247" y="515"/>
                      </a:lnTo>
                      <a:cubicBezTo>
                        <a:pt x="1327" y="501"/>
                        <a:pt x="1374" y="459"/>
                        <a:pt x="1374" y="387"/>
                      </a:cubicBezTo>
                      <a:lnTo>
                        <a:pt x="1374" y="336"/>
                      </a:lnTo>
                      <a:cubicBezTo>
                        <a:pt x="1374" y="232"/>
                        <a:pt x="1277" y="189"/>
                        <a:pt x="1149" y="189"/>
                      </a:cubicBezTo>
                      <a:lnTo>
                        <a:pt x="969" y="189"/>
                      </a:lnTo>
                      <a:lnTo>
                        <a:pt x="969" y="704"/>
                      </a:lnTo>
                      <a:lnTo>
                        <a:pt x="737" y="704"/>
                      </a:lnTo>
                      <a:cubicBezTo>
                        <a:pt x="646" y="704"/>
                        <a:pt x="625" y="684"/>
                        <a:pt x="625" y="590"/>
                      </a:cubicBezTo>
                      <a:lnTo>
                        <a:pt x="625" y="488"/>
                      </a:lnTo>
                      <a:lnTo>
                        <a:pt x="797" y="488"/>
                      </a:lnTo>
                      <a:lnTo>
                        <a:pt x="816" y="424"/>
                      </a:lnTo>
                      <a:lnTo>
                        <a:pt x="625" y="424"/>
                      </a:lnTo>
                      <a:lnTo>
                        <a:pt x="625" y="253"/>
                      </a:lnTo>
                      <a:lnTo>
                        <a:pt x="878" y="253"/>
                      </a:lnTo>
                      <a:lnTo>
                        <a:pt x="897" y="189"/>
                      </a:lnTo>
                      <a:lnTo>
                        <a:pt x="520" y="189"/>
                      </a:lnTo>
                      <a:lnTo>
                        <a:pt x="520" y="590"/>
                      </a:lnTo>
                      <a:cubicBezTo>
                        <a:pt x="520" y="724"/>
                        <a:pt x="552" y="768"/>
                        <a:pt x="735" y="768"/>
                      </a:cubicBezTo>
                      <a:lnTo>
                        <a:pt x="1074" y="766"/>
                      </a:lnTo>
                      <a:lnTo>
                        <a:pt x="1074" y="253"/>
                      </a:lnTo>
                      <a:lnTo>
                        <a:pt x="1149" y="253"/>
                      </a:lnTo>
                      <a:cubicBezTo>
                        <a:pt x="1230" y="253"/>
                        <a:pt x="1271" y="282"/>
                        <a:pt x="1271" y="337"/>
                      </a:cubicBezTo>
                      <a:lnTo>
                        <a:pt x="1271" y="387"/>
                      </a:lnTo>
                      <a:cubicBezTo>
                        <a:pt x="1271" y="443"/>
                        <a:pt x="1220" y="461"/>
                        <a:pt x="1157" y="461"/>
                      </a:cubicBezTo>
                      <a:lnTo>
                        <a:pt x="1110" y="461"/>
                      </a:lnTo>
                      <a:lnTo>
                        <a:pt x="1269" y="733"/>
                      </a:lnTo>
                      <a:cubicBezTo>
                        <a:pt x="1287" y="765"/>
                        <a:pt x="1296" y="768"/>
                        <a:pt x="1338" y="768"/>
                      </a:cubicBezTo>
                      <a:lnTo>
                        <a:pt x="1430" y="768"/>
                      </a:lnTo>
                      <a:cubicBezTo>
                        <a:pt x="1473" y="768"/>
                        <a:pt x="1492" y="764"/>
                        <a:pt x="1505" y="729"/>
                      </a:cubicBezTo>
                      <a:lnTo>
                        <a:pt x="1552" y="596"/>
                      </a:lnTo>
                      <a:lnTo>
                        <a:pt x="1680" y="596"/>
                      </a:lnTo>
                      <a:lnTo>
                        <a:pt x="1661" y="533"/>
                      </a:lnTo>
                      <a:lnTo>
                        <a:pt x="1573" y="533"/>
                      </a:lnTo>
                      <a:lnTo>
                        <a:pt x="1652" y="310"/>
                      </a:lnTo>
                      <a:lnTo>
                        <a:pt x="1795" y="729"/>
                      </a:lnTo>
                      <a:cubicBezTo>
                        <a:pt x="1807" y="764"/>
                        <a:pt x="1827" y="768"/>
                        <a:pt x="1873" y="768"/>
                      </a:cubicBezTo>
                      <a:lnTo>
                        <a:pt x="1923" y="768"/>
                      </a:lnTo>
                      <a:lnTo>
                        <a:pt x="1707" y="203"/>
                      </a:lnTo>
                      <a:cubicBezTo>
                        <a:pt x="1702" y="190"/>
                        <a:pt x="1679" y="181"/>
                        <a:pt x="1655" y="181"/>
                      </a:cubicBezTo>
                      <a:close/>
                      <a:moveTo>
                        <a:pt x="2304" y="530"/>
                      </a:moveTo>
                      <a:lnTo>
                        <a:pt x="2304" y="530"/>
                      </a:lnTo>
                      <a:cubicBezTo>
                        <a:pt x="2304" y="647"/>
                        <a:pt x="2266" y="704"/>
                        <a:pt x="2162" y="704"/>
                      </a:cubicBezTo>
                      <a:lnTo>
                        <a:pt x="2068" y="704"/>
                      </a:lnTo>
                      <a:lnTo>
                        <a:pt x="2068" y="253"/>
                      </a:lnTo>
                      <a:lnTo>
                        <a:pt x="2159" y="253"/>
                      </a:lnTo>
                      <a:cubicBezTo>
                        <a:pt x="2266" y="253"/>
                        <a:pt x="2304" y="316"/>
                        <a:pt x="2304" y="433"/>
                      </a:cubicBezTo>
                      <a:lnTo>
                        <a:pt x="2304" y="530"/>
                      </a:lnTo>
                      <a:lnTo>
                        <a:pt x="2304" y="530"/>
                      </a:lnTo>
                      <a:close/>
                      <a:moveTo>
                        <a:pt x="2409" y="432"/>
                      </a:moveTo>
                      <a:lnTo>
                        <a:pt x="2409" y="432"/>
                      </a:lnTo>
                      <a:cubicBezTo>
                        <a:pt x="2409" y="270"/>
                        <a:pt x="2326" y="189"/>
                        <a:pt x="2159" y="189"/>
                      </a:cubicBezTo>
                      <a:lnTo>
                        <a:pt x="1963" y="189"/>
                      </a:lnTo>
                      <a:lnTo>
                        <a:pt x="1963" y="709"/>
                      </a:lnTo>
                      <a:cubicBezTo>
                        <a:pt x="1963" y="748"/>
                        <a:pt x="1984" y="768"/>
                        <a:pt x="2029" y="768"/>
                      </a:cubicBezTo>
                      <a:lnTo>
                        <a:pt x="2159" y="768"/>
                      </a:lnTo>
                      <a:lnTo>
                        <a:pt x="2180" y="767"/>
                      </a:lnTo>
                      <a:cubicBezTo>
                        <a:pt x="2337" y="761"/>
                        <a:pt x="2409" y="693"/>
                        <a:pt x="2409" y="530"/>
                      </a:cubicBezTo>
                      <a:lnTo>
                        <a:pt x="2409" y="432"/>
                      </a:lnTo>
                      <a:lnTo>
                        <a:pt x="2409" y="432"/>
                      </a:lnTo>
                      <a:close/>
                      <a:moveTo>
                        <a:pt x="3332" y="190"/>
                      </a:moveTo>
                      <a:lnTo>
                        <a:pt x="3332" y="190"/>
                      </a:lnTo>
                      <a:lnTo>
                        <a:pt x="2851" y="190"/>
                      </a:lnTo>
                      <a:lnTo>
                        <a:pt x="2831" y="254"/>
                      </a:lnTo>
                      <a:lnTo>
                        <a:pt x="3028" y="254"/>
                      </a:lnTo>
                      <a:lnTo>
                        <a:pt x="3028" y="710"/>
                      </a:lnTo>
                      <a:cubicBezTo>
                        <a:pt x="3028" y="749"/>
                        <a:pt x="3052" y="768"/>
                        <a:pt x="3096" y="768"/>
                      </a:cubicBezTo>
                      <a:lnTo>
                        <a:pt x="3135" y="768"/>
                      </a:lnTo>
                      <a:lnTo>
                        <a:pt x="3135" y="254"/>
                      </a:lnTo>
                      <a:lnTo>
                        <a:pt x="3313" y="254"/>
                      </a:lnTo>
                      <a:lnTo>
                        <a:pt x="3332" y="19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6"/>
                <p:cNvSpPr>
                  <a:spLocks noEditPoints="1"/>
                </p:cNvSpPr>
                <p:nvPr/>
              </p:nvSpPr>
              <p:spPr bwMode="auto">
                <a:xfrm>
                  <a:off x="5464" y="4197"/>
                  <a:ext cx="8" cy="9"/>
                </a:xfrm>
                <a:custGeom>
                  <a:avLst/>
                  <a:gdLst>
                    <a:gd name="T0" fmla="*/ 59 w 99"/>
                    <a:gd name="T1" fmla="*/ 30 h 98"/>
                    <a:gd name="T2" fmla="*/ 59 w 99"/>
                    <a:gd name="T3" fmla="*/ 30 h 98"/>
                    <a:gd name="T4" fmla="*/ 47 w 99"/>
                    <a:gd name="T5" fmla="*/ 28 h 98"/>
                    <a:gd name="T6" fmla="*/ 39 w 99"/>
                    <a:gd name="T7" fmla="*/ 28 h 98"/>
                    <a:gd name="T8" fmla="*/ 39 w 99"/>
                    <a:gd name="T9" fmla="*/ 48 h 98"/>
                    <a:gd name="T10" fmla="*/ 48 w 99"/>
                    <a:gd name="T11" fmla="*/ 48 h 98"/>
                    <a:gd name="T12" fmla="*/ 57 w 99"/>
                    <a:gd name="T13" fmla="*/ 46 h 98"/>
                    <a:gd name="T14" fmla="*/ 63 w 99"/>
                    <a:gd name="T15" fmla="*/ 38 h 98"/>
                    <a:gd name="T16" fmla="*/ 59 w 99"/>
                    <a:gd name="T17" fmla="*/ 30 h 98"/>
                    <a:gd name="T18" fmla="*/ 49 w 99"/>
                    <a:gd name="T19" fmla="*/ 22 h 98"/>
                    <a:gd name="T20" fmla="*/ 49 w 99"/>
                    <a:gd name="T21" fmla="*/ 22 h 98"/>
                    <a:gd name="T22" fmla="*/ 63 w 99"/>
                    <a:gd name="T23" fmla="*/ 23 h 98"/>
                    <a:gd name="T24" fmla="*/ 72 w 99"/>
                    <a:gd name="T25" fmla="*/ 37 h 98"/>
                    <a:gd name="T26" fmla="*/ 66 w 99"/>
                    <a:gd name="T27" fmla="*/ 48 h 98"/>
                    <a:gd name="T28" fmla="*/ 59 w 99"/>
                    <a:gd name="T29" fmla="*/ 51 h 98"/>
                    <a:gd name="T30" fmla="*/ 68 w 99"/>
                    <a:gd name="T31" fmla="*/ 56 h 98"/>
                    <a:gd name="T32" fmla="*/ 71 w 99"/>
                    <a:gd name="T33" fmla="*/ 64 h 98"/>
                    <a:gd name="T34" fmla="*/ 71 w 99"/>
                    <a:gd name="T35" fmla="*/ 68 h 98"/>
                    <a:gd name="T36" fmla="*/ 71 w 99"/>
                    <a:gd name="T37" fmla="*/ 72 h 98"/>
                    <a:gd name="T38" fmla="*/ 72 w 99"/>
                    <a:gd name="T39" fmla="*/ 75 h 98"/>
                    <a:gd name="T40" fmla="*/ 72 w 99"/>
                    <a:gd name="T41" fmla="*/ 76 h 98"/>
                    <a:gd name="T42" fmla="*/ 63 w 99"/>
                    <a:gd name="T43" fmla="*/ 76 h 98"/>
                    <a:gd name="T44" fmla="*/ 63 w 99"/>
                    <a:gd name="T45" fmla="*/ 75 h 98"/>
                    <a:gd name="T46" fmla="*/ 63 w 99"/>
                    <a:gd name="T47" fmla="*/ 75 h 98"/>
                    <a:gd name="T48" fmla="*/ 62 w 99"/>
                    <a:gd name="T49" fmla="*/ 73 h 98"/>
                    <a:gd name="T50" fmla="*/ 62 w 99"/>
                    <a:gd name="T51" fmla="*/ 69 h 98"/>
                    <a:gd name="T52" fmla="*/ 57 w 99"/>
                    <a:gd name="T53" fmla="*/ 56 h 98"/>
                    <a:gd name="T54" fmla="*/ 47 w 99"/>
                    <a:gd name="T55" fmla="*/ 54 h 98"/>
                    <a:gd name="T56" fmla="*/ 39 w 99"/>
                    <a:gd name="T57" fmla="*/ 54 h 98"/>
                    <a:gd name="T58" fmla="*/ 39 w 99"/>
                    <a:gd name="T59" fmla="*/ 76 h 98"/>
                    <a:gd name="T60" fmla="*/ 30 w 99"/>
                    <a:gd name="T61" fmla="*/ 76 h 98"/>
                    <a:gd name="T62" fmla="*/ 30 w 99"/>
                    <a:gd name="T63" fmla="*/ 22 h 98"/>
                    <a:gd name="T64" fmla="*/ 49 w 99"/>
                    <a:gd name="T65" fmla="*/ 22 h 98"/>
                    <a:gd name="T66" fmla="*/ 49 w 99"/>
                    <a:gd name="T67" fmla="*/ 22 h 98"/>
                    <a:gd name="T68" fmla="*/ 20 w 99"/>
                    <a:gd name="T69" fmla="*/ 19 h 98"/>
                    <a:gd name="T70" fmla="*/ 20 w 99"/>
                    <a:gd name="T71" fmla="*/ 19 h 98"/>
                    <a:gd name="T72" fmla="*/ 7 w 99"/>
                    <a:gd name="T73" fmla="*/ 49 h 98"/>
                    <a:gd name="T74" fmla="*/ 20 w 99"/>
                    <a:gd name="T75" fmla="*/ 79 h 98"/>
                    <a:gd name="T76" fmla="*/ 50 w 99"/>
                    <a:gd name="T77" fmla="*/ 92 h 98"/>
                    <a:gd name="T78" fmla="*/ 80 w 99"/>
                    <a:gd name="T79" fmla="*/ 79 h 98"/>
                    <a:gd name="T80" fmla="*/ 92 w 99"/>
                    <a:gd name="T81" fmla="*/ 49 h 98"/>
                    <a:gd name="T82" fmla="*/ 80 w 99"/>
                    <a:gd name="T83" fmla="*/ 19 h 98"/>
                    <a:gd name="T84" fmla="*/ 50 w 99"/>
                    <a:gd name="T85" fmla="*/ 6 h 98"/>
                    <a:gd name="T86" fmla="*/ 20 w 99"/>
                    <a:gd name="T87" fmla="*/ 19 h 98"/>
                    <a:gd name="T88" fmla="*/ 85 w 99"/>
                    <a:gd name="T89" fmla="*/ 84 h 98"/>
                    <a:gd name="T90" fmla="*/ 85 w 99"/>
                    <a:gd name="T91" fmla="*/ 84 h 98"/>
                    <a:gd name="T92" fmla="*/ 50 w 99"/>
                    <a:gd name="T93" fmla="*/ 98 h 98"/>
                    <a:gd name="T94" fmla="*/ 15 w 99"/>
                    <a:gd name="T95" fmla="*/ 84 h 98"/>
                    <a:gd name="T96" fmla="*/ 0 w 99"/>
                    <a:gd name="T97" fmla="*/ 49 h 98"/>
                    <a:gd name="T98" fmla="*/ 15 w 99"/>
                    <a:gd name="T99" fmla="*/ 14 h 98"/>
                    <a:gd name="T100" fmla="*/ 50 w 99"/>
                    <a:gd name="T101" fmla="*/ 0 h 98"/>
                    <a:gd name="T102" fmla="*/ 85 w 99"/>
                    <a:gd name="T103" fmla="*/ 14 h 98"/>
                    <a:gd name="T104" fmla="*/ 99 w 99"/>
                    <a:gd name="T105" fmla="*/ 49 h 98"/>
                    <a:gd name="T106" fmla="*/ 85 w 99"/>
                    <a:gd name="T107" fmla="*/ 8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9" h="98">
                      <a:moveTo>
                        <a:pt x="59" y="30"/>
                      </a:moveTo>
                      <a:lnTo>
                        <a:pt x="59" y="30"/>
                      </a:lnTo>
                      <a:cubicBezTo>
                        <a:pt x="57" y="29"/>
                        <a:pt x="53" y="28"/>
                        <a:pt x="47" y="28"/>
                      </a:cubicBezTo>
                      <a:lnTo>
                        <a:pt x="39" y="28"/>
                      </a:lnTo>
                      <a:lnTo>
                        <a:pt x="39" y="48"/>
                      </a:lnTo>
                      <a:lnTo>
                        <a:pt x="48" y="48"/>
                      </a:lnTo>
                      <a:cubicBezTo>
                        <a:pt x="52" y="48"/>
                        <a:pt x="55" y="47"/>
                        <a:pt x="57" y="46"/>
                      </a:cubicBezTo>
                      <a:cubicBezTo>
                        <a:pt x="61" y="45"/>
                        <a:pt x="63" y="42"/>
                        <a:pt x="63" y="38"/>
                      </a:cubicBezTo>
                      <a:cubicBezTo>
                        <a:pt x="63" y="34"/>
                        <a:pt x="61" y="31"/>
                        <a:pt x="59" y="30"/>
                      </a:cubicBezTo>
                      <a:close/>
                      <a:moveTo>
                        <a:pt x="49" y="22"/>
                      </a:moveTo>
                      <a:lnTo>
                        <a:pt x="49" y="22"/>
                      </a:lnTo>
                      <a:cubicBezTo>
                        <a:pt x="55" y="22"/>
                        <a:pt x="60" y="22"/>
                        <a:pt x="63" y="23"/>
                      </a:cubicBezTo>
                      <a:cubicBezTo>
                        <a:pt x="69" y="26"/>
                        <a:pt x="72" y="30"/>
                        <a:pt x="72" y="37"/>
                      </a:cubicBezTo>
                      <a:cubicBezTo>
                        <a:pt x="72" y="42"/>
                        <a:pt x="70" y="46"/>
                        <a:pt x="66" y="48"/>
                      </a:cubicBezTo>
                      <a:cubicBezTo>
                        <a:pt x="65" y="49"/>
                        <a:pt x="62" y="50"/>
                        <a:pt x="59" y="51"/>
                      </a:cubicBezTo>
                      <a:cubicBezTo>
                        <a:pt x="63" y="51"/>
                        <a:pt x="66" y="53"/>
                        <a:pt x="68" y="56"/>
                      </a:cubicBezTo>
                      <a:cubicBezTo>
                        <a:pt x="70" y="59"/>
                        <a:pt x="71" y="62"/>
                        <a:pt x="71" y="64"/>
                      </a:cubicBezTo>
                      <a:lnTo>
                        <a:pt x="71" y="68"/>
                      </a:lnTo>
                      <a:cubicBezTo>
                        <a:pt x="71" y="69"/>
                        <a:pt x="71" y="71"/>
                        <a:pt x="71" y="72"/>
                      </a:cubicBezTo>
                      <a:cubicBezTo>
                        <a:pt x="71" y="74"/>
                        <a:pt x="71" y="75"/>
                        <a:pt x="72" y="75"/>
                      </a:cubicBezTo>
                      <a:lnTo>
                        <a:pt x="72" y="76"/>
                      </a:lnTo>
                      <a:lnTo>
                        <a:pt x="63" y="76"/>
                      </a:lnTo>
                      <a:cubicBezTo>
                        <a:pt x="63" y="76"/>
                        <a:pt x="63" y="75"/>
                        <a:pt x="63" y="75"/>
                      </a:cubicBezTo>
                      <a:cubicBezTo>
                        <a:pt x="63" y="75"/>
                        <a:pt x="63" y="75"/>
                        <a:pt x="63" y="75"/>
                      </a:cubicBezTo>
                      <a:lnTo>
                        <a:pt x="62" y="73"/>
                      </a:lnTo>
                      <a:lnTo>
                        <a:pt x="62" y="69"/>
                      </a:lnTo>
                      <a:cubicBezTo>
                        <a:pt x="62" y="62"/>
                        <a:pt x="61" y="58"/>
                        <a:pt x="57" y="56"/>
                      </a:cubicBezTo>
                      <a:cubicBezTo>
                        <a:pt x="55" y="55"/>
                        <a:pt x="52" y="54"/>
                        <a:pt x="47" y="54"/>
                      </a:cubicBezTo>
                      <a:lnTo>
                        <a:pt x="39" y="54"/>
                      </a:lnTo>
                      <a:lnTo>
                        <a:pt x="39" y="76"/>
                      </a:lnTo>
                      <a:lnTo>
                        <a:pt x="30" y="76"/>
                      </a:lnTo>
                      <a:lnTo>
                        <a:pt x="30" y="22"/>
                      </a:lnTo>
                      <a:lnTo>
                        <a:pt x="49" y="22"/>
                      </a:lnTo>
                      <a:lnTo>
                        <a:pt x="49" y="22"/>
                      </a:lnTo>
                      <a:close/>
                      <a:moveTo>
                        <a:pt x="20" y="19"/>
                      </a:moveTo>
                      <a:lnTo>
                        <a:pt x="20" y="19"/>
                      </a:lnTo>
                      <a:cubicBezTo>
                        <a:pt x="11" y="27"/>
                        <a:pt x="7" y="37"/>
                        <a:pt x="7" y="49"/>
                      </a:cubicBezTo>
                      <a:cubicBezTo>
                        <a:pt x="7" y="61"/>
                        <a:pt x="11" y="71"/>
                        <a:pt x="20" y="79"/>
                      </a:cubicBezTo>
                      <a:cubicBezTo>
                        <a:pt x="28" y="87"/>
                        <a:pt x="38" y="92"/>
                        <a:pt x="50" y="92"/>
                      </a:cubicBezTo>
                      <a:cubicBezTo>
                        <a:pt x="61" y="92"/>
                        <a:pt x="71" y="87"/>
                        <a:pt x="80" y="79"/>
                      </a:cubicBezTo>
                      <a:cubicBezTo>
                        <a:pt x="88" y="71"/>
                        <a:pt x="92" y="61"/>
                        <a:pt x="92" y="49"/>
                      </a:cubicBezTo>
                      <a:cubicBezTo>
                        <a:pt x="92" y="37"/>
                        <a:pt x="88" y="27"/>
                        <a:pt x="80" y="19"/>
                      </a:cubicBezTo>
                      <a:cubicBezTo>
                        <a:pt x="71" y="10"/>
                        <a:pt x="61" y="6"/>
                        <a:pt x="50" y="6"/>
                      </a:cubicBezTo>
                      <a:cubicBezTo>
                        <a:pt x="38" y="6"/>
                        <a:pt x="28" y="10"/>
                        <a:pt x="20" y="19"/>
                      </a:cubicBezTo>
                      <a:close/>
                      <a:moveTo>
                        <a:pt x="85" y="84"/>
                      </a:moveTo>
                      <a:lnTo>
                        <a:pt x="85" y="84"/>
                      </a:lnTo>
                      <a:cubicBezTo>
                        <a:pt x="75" y="94"/>
                        <a:pt x="63" y="98"/>
                        <a:pt x="50" y="98"/>
                      </a:cubicBezTo>
                      <a:cubicBezTo>
                        <a:pt x="36" y="98"/>
                        <a:pt x="24" y="94"/>
                        <a:pt x="15" y="84"/>
                      </a:cubicBezTo>
                      <a:cubicBezTo>
                        <a:pt x="5" y="74"/>
                        <a:pt x="0" y="63"/>
                        <a:pt x="0" y="49"/>
                      </a:cubicBezTo>
                      <a:cubicBezTo>
                        <a:pt x="0" y="35"/>
                        <a:pt x="5" y="24"/>
                        <a:pt x="15" y="14"/>
                      </a:cubicBezTo>
                      <a:cubicBezTo>
                        <a:pt x="24" y="4"/>
                        <a:pt x="36" y="0"/>
                        <a:pt x="50" y="0"/>
                      </a:cubicBezTo>
                      <a:cubicBezTo>
                        <a:pt x="63" y="0"/>
                        <a:pt x="75" y="4"/>
                        <a:pt x="85" y="14"/>
                      </a:cubicBezTo>
                      <a:cubicBezTo>
                        <a:pt x="94" y="24"/>
                        <a:pt x="99" y="35"/>
                        <a:pt x="99" y="49"/>
                      </a:cubicBezTo>
                      <a:cubicBezTo>
                        <a:pt x="99" y="63"/>
                        <a:pt x="94" y="74"/>
                        <a:pt x="85" y="8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4" name="Picture 13" descr="TMA-Tagline-white.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9771" y="4723009"/>
                <a:ext cx="1710466" cy="151415"/>
              </a:xfrm>
              <a:prstGeom prst="rect">
                <a:avLst/>
              </a:prstGeom>
            </p:spPr>
          </p:pic>
        </p:grpSp>
      </p:grpSp>
      <p:sp>
        <p:nvSpPr>
          <p:cNvPr id="21" name="Rectangle 20"/>
          <p:cNvSpPr/>
          <p:nvPr/>
        </p:nvSpPr>
        <p:spPr>
          <a:xfrm>
            <a:off x="0" y="1773936"/>
            <a:ext cx="9189720" cy="1609344"/>
          </a:xfrm>
          <a:prstGeom prst="rect">
            <a:avLst/>
          </a:prstGeom>
          <a:solidFill>
            <a:srgbClr val="EC881D">
              <a:alpha val="75000"/>
            </a:srgbClr>
          </a:solidFill>
        </p:spPr>
        <p:txBody>
          <a:bodyPr vert="horz" lIns="457200" tIns="137160" rIns="457200" bIns="137160" rtlCol="0" anchor="ctr" anchorCtr="0">
            <a:noAutofit/>
          </a:bodyPr>
          <a:lstStyle/>
          <a:p>
            <a:pPr lvl="0" indent="0" algn="r">
              <a:lnSpc>
                <a:spcPct val="95000"/>
              </a:lnSpc>
              <a:spcBef>
                <a:spcPts val="600"/>
              </a:spcBef>
              <a:spcAft>
                <a:spcPts val="200"/>
              </a:spcAft>
              <a:buFont typeface="Arial" panose="020B0604020202020204" pitchFamily="34" charset="0"/>
              <a:buNone/>
            </a:pPr>
            <a:endParaRPr lang="en-US" sz="2000" b="0" baseline="0" dirty="0" err="1">
              <a:solidFill>
                <a:schemeClr val="bg1"/>
              </a:solidFill>
            </a:endParaRPr>
          </a:p>
        </p:txBody>
      </p:sp>
      <p:sp>
        <p:nvSpPr>
          <p:cNvPr id="2" name="TextBox 1"/>
          <p:cNvSpPr txBox="1"/>
          <p:nvPr/>
        </p:nvSpPr>
        <p:spPr>
          <a:xfrm>
            <a:off x="9875520" y="1219200"/>
            <a:ext cx="184666" cy="357790"/>
          </a:xfrm>
          <a:prstGeom prst="rect">
            <a:avLst/>
          </a:prstGeom>
          <a:noFill/>
        </p:spPr>
        <p:txBody>
          <a:bodyPr wrap="none" rtlCol="0">
            <a:spAutoFit/>
          </a:bodyPr>
          <a:lstStyle/>
          <a:p>
            <a:pPr>
              <a:lnSpc>
                <a:spcPct val="95000"/>
              </a:lnSpc>
              <a:spcBef>
                <a:spcPts val="400"/>
              </a:spcBef>
            </a:pPr>
            <a:endParaRPr lang="en-US" dirty="0" err="1">
              <a:solidFill>
                <a:srgbClr val="231F20"/>
              </a:solidFill>
            </a:endParaRPr>
          </a:p>
        </p:txBody>
      </p:sp>
      <p:sp>
        <p:nvSpPr>
          <p:cNvPr id="4" name="Subtitle 4"/>
          <p:cNvSpPr txBox="1">
            <a:spLocks/>
          </p:cNvSpPr>
          <p:nvPr/>
        </p:nvSpPr>
        <p:spPr>
          <a:xfrm>
            <a:off x="22860" y="1893080"/>
            <a:ext cx="9144000" cy="1371057"/>
          </a:xfrm>
          <a:prstGeom prst="rect">
            <a:avLst/>
          </a:prstGeom>
        </p:spPr>
        <p:txBody>
          <a:bodyPr anchor="ctr" anchorCtr="0"/>
          <a:lstStyle>
            <a:lvl1pPr marL="169863" indent="-169863" algn="l" defTabSz="914400" rtl="0" eaLnBrk="1" latinLnBrk="0" hangingPunct="1">
              <a:lnSpc>
                <a:spcPct val="95000"/>
              </a:lnSpc>
              <a:spcBef>
                <a:spcPts val="600"/>
              </a:spcBef>
              <a:spcAft>
                <a:spcPts val="200"/>
              </a:spcAft>
              <a:buFont typeface="Arial" panose="020B0604020202020204" pitchFamily="34" charset="0"/>
              <a:buChar char="•"/>
              <a:defRPr sz="1800" b="0" kern="1200" baseline="0">
                <a:solidFill>
                  <a:schemeClr val="tx1"/>
                </a:solidFill>
                <a:latin typeface="+mn-lt"/>
                <a:ea typeface="+mn-ea"/>
                <a:cs typeface="+mn-cs"/>
              </a:defRPr>
            </a:lvl1pPr>
            <a:lvl2pPr marL="457200" indent="-228600" algn="l" defTabSz="914400" rtl="0" eaLnBrk="1" latinLnBrk="0" hangingPunct="1">
              <a:lnSpc>
                <a:spcPct val="85000"/>
              </a:lnSpc>
              <a:spcBef>
                <a:spcPts val="200"/>
              </a:spcBef>
              <a:spcAft>
                <a:spcPts val="200"/>
              </a:spcAft>
              <a:buFont typeface="Arial" panose="020B0604020202020204" pitchFamily="34" charset="0"/>
              <a:buChar char="–"/>
              <a:defRPr sz="1600" b="0" kern="1200">
                <a:solidFill>
                  <a:schemeClr val="tx1"/>
                </a:solidFill>
                <a:latin typeface="+mn-lt"/>
                <a:ea typeface="+mn-ea"/>
                <a:cs typeface="+mn-cs"/>
              </a:defRPr>
            </a:lvl2pPr>
            <a:lvl3pPr marL="568325" indent="-111125" algn="l" defTabSz="914400" rtl="0" eaLnBrk="1" latinLnBrk="0" hangingPunct="1">
              <a:lnSpc>
                <a:spcPct val="85000"/>
              </a:lnSpc>
              <a:spcBef>
                <a:spcPts val="200"/>
              </a:spcBef>
              <a:spcAft>
                <a:spcPts val="200"/>
              </a:spcAft>
              <a:buFont typeface="Arial" panose="020B0604020202020204" pitchFamily="34" charset="0"/>
              <a:buChar char="-"/>
              <a:defRPr sz="1400" b="0" kern="1200">
                <a:solidFill>
                  <a:schemeClr val="tx1"/>
                </a:solidFill>
                <a:latin typeface="+mn-lt"/>
                <a:ea typeface="+mn-ea"/>
                <a:cs typeface="+mn-cs"/>
              </a:defRPr>
            </a:lvl3pPr>
            <a:lvl4pPr marL="0" indent="0" algn="l" defTabSz="914400" rtl="0" eaLnBrk="1" latinLnBrk="0" hangingPunct="1">
              <a:lnSpc>
                <a:spcPct val="95000"/>
              </a:lnSpc>
              <a:spcBef>
                <a:spcPts val="600"/>
              </a:spcBef>
              <a:spcAft>
                <a:spcPts val="200"/>
              </a:spcAft>
              <a:buFont typeface="Arial" panose="020B0604020202020204" pitchFamily="34" charset="0"/>
              <a:buChar char="​"/>
              <a:defRPr sz="1800" b="0" kern="1200">
                <a:solidFill>
                  <a:schemeClr val="tx1"/>
                </a:solidFill>
                <a:latin typeface="+mn-lt"/>
                <a:ea typeface="+mn-ea"/>
                <a:cs typeface="+mn-cs"/>
              </a:defRPr>
            </a:lvl4pPr>
            <a:lvl5pPr marL="0" indent="0" algn="l" defTabSz="914400" rtl="0" eaLnBrk="1" latinLnBrk="0" hangingPunct="1">
              <a:lnSpc>
                <a:spcPct val="95000"/>
              </a:lnSpc>
              <a:spcBef>
                <a:spcPts val="600"/>
              </a:spcBef>
              <a:spcAft>
                <a:spcPts val="200"/>
              </a:spcAft>
              <a:buFont typeface="Arial" panose="020B0604020202020204" pitchFamily="34" charset="0"/>
              <a:buChar char="​"/>
              <a:defRPr sz="1800" b="0" kern="1200">
                <a:solidFill>
                  <a:schemeClr val="accent1"/>
                </a:solidFill>
                <a:latin typeface="+mn-lt"/>
                <a:ea typeface="+mn-ea"/>
                <a:cs typeface="+mn-cs"/>
              </a:defRPr>
            </a:lvl5pPr>
            <a:lvl6pPr marL="0" indent="0" algn="l" defTabSz="914400" rtl="0" eaLnBrk="1" latinLnBrk="0" hangingPunct="1">
              <a:lnSpc>
                <a:spcPct val="95000"/>
              </a:lnSpc>
              <a:spcBef>
                <a:spcPts val="600"/>
              </a:spcBef>
              <a:spcAft>
                <a:spcPts val="200"/>
              </a:spcAft>
              <a:buFont typeface="Arial" panose="020B0604020202020204" pitchFamily="34" charset="0"/>
              <a:buChar char="​"/>
              <a:defRPr sz="1800" b="0" kern="1200">
                <a:solidFill>
                  <a:schemeClr val="accent2"/>
                </a:solidFill>
                <a:latin typeface="+mn-lt"/>
                <a:ea typeface="+mn-ea"/>
                <a:cs typeface="+mn-cs"/>
              </a:defRPr>
            </a:lvl6pPr>
            <a:lvl7pPr marL="0" indent="0" algn="l" defTabSz="914400" rtl="0" eaLnBrk="1" latinLnBrk="0" hangingPunct="1">
              <a:lnSpc>
                <a:spcPct val="95000"/>
              </a:lnSpc>
              <a:spcBef>
                <a:spcPts val="1000"/>
              </a:spcBef>
              <a:spcAft>
                <a:spcPts val="0"/>
              </a:spcAft>
              <a:buFont typeface="Arial" panose="020B0604020202020204" pitchFamily="34" charset="0"/>
              <a:buChar char="​"/>
              <a:defRPr sz="1800" b="1" kern="1200">
                <a:solidFill>
                  <a:schemeClr val="tx1"/>
                </a:solidFill>
                <a:latin typeface="+mn-lt"/>
                <a:ea typeface="+mn-ea"/>
                <a:cs typeface="+mn-cs"/>
              </a:defRPr>
            </a:lvl7pPr>
            <a:lvl8pPr marL="228600" indent="-228600" algn="l" defTabSz="914400" rtl="0" eaLnBrk="1" latinLnBrk="0" hangingPunct="1">
              <a:lnSpc>
                <a:spcPct val="95000"/>
              </a:lnSpc>
              <a:spcBef>
                <a:spcPts val="200"/>
              </a:spcBef>
              <a:spcAft>
                <a:spcPts val="200"/>
              </a:spcAft>
              <a:buFont typeface="+mj-lt"/>
              <a:buAutoNum type="arabicPeriod"/>
              <a:defRPr sz="1800" b="0" kern="1200" baseline="0">
                <a:solidFill>
                  <a:schemeClr val="tx1"/>
                </a:solidFill>
                <a:latin typeface="+mn-lt"/>
                <a:ea typeface="+mn-ea"/>
                <a:cs typeface="+mn-cs"/>
              </a:defRPr>
            </a:lvl8pPr>
            <a:lvl9pPr marL="0" indent="0" algn="l" defTabSz="914400" rtl="0" eaLnBrk="1" latinLnBrk="0" hangingPunct="1">
              <a:lnSpc>
                <a:spcPct val="95000"/>
              </a:lnSpc>
              <a:spcBef>
                <a:spcPts val="400"/>
              </a:spcBef>
              <a:spcAft>
                <a:spcPts val="400"/>
              </a:spcAft>
              <a:buFont typeface="Arial" panose="020B0604020202020204" pitchFamily="34" charset="0"/>
              <a:buChar char="​"/>
              <a:defRPr sz="900" b="0" kern="1200">
                <a:solidFill>
                  <a:schemeClr val="accent6"/>
                </a:solidFill>
                <a:latin typeface="+mn-lt"/>
                <a:ea typeface="+mn-ea"/>
                <a:cs typeface="+mn-cs"/>
              </a:defRPr>
            </a:lvl9pPr>
          </a:lstStyle>
          <a:p>
            <a:pPr marL="0" indent="0" algn="ctr">
              <a:buNone/>
            </a:pPr>
            <a:r>
              <a:rPr lang="en-US" dirty="0">
                <a:solidFill>
                  <a:srgbClr val="FFFFFF"/>
                </a:solidFill>
              </a:rPr>
              <a:t>Teradata Marketing</a:t>
            </a:r>
            <a:endParaRPr lang="en-US" dirty="0">
              <a:solidFill>
                <a:srgbClr val="FFFFFF"/>
              </a:solidFill>
              <a:latin typeface="Times New Roman" panose="02020603050405020304" pitchFamily="18" charset="0"/>
              <a:cs typeface="Times New Roman" panose="02020603050405020304" pitchFamily="18" charset="0"/>
            </a:endParaRPr>
          </a:p>
          <a:p>
            <a:pPr marL="0" indent="0" algn="ctr">
              <a:buNone/>
            </a:pPr>
            <a:r>
              <a:rPr lang="en-US" sz="1400" dirty="0">
                <a:solidFill>
                  <a:srgbClr val="FFFFFF"/>
                </a:solidFill>
              </a:rPr>
              <a:t>presents</a:t>
            </a:r>
            <a:br>
              <a:rPr lang="en-US" sz="1400" dirty="0">
                <a:solidFill>
                  <a:srgbClr val="FFFFFF"/>
                </a:solidFill>
              </a:rPr>
            </a:br>
            <a:r>
              <a:rPr lang="en-US" dirty="0">
                <a:solidFill>
                  <a:srgbClr val="FFFFFF"/>
                </a:solidFill>
              </a:rPr>
              <a:t>Titan Fuel</a:t>
            </a:r>
            <a:r>
              <a:rPr lang="en-US" dirty="0">
                <a:solidFill>
                  <a:srgbClr val="FFFFFF"/>
                </a:solidFill>
                <a:latin typeface="Times New Roman" panose="02020603050405020304" pitchFamily="18" charset="0"/>
                <a:cs typeface="Times New Roman" panose="02020603050405020304" pitchFamily="18" charset="0"/>
              </a:rPr>
              <a:t>’</a:t>
            </a:r>
            <a:r>
              <a:rPr lang="en-US" dirty="0">
                <a:solidFill>
                  <a:srgbClr val="FFFFFF"/>
                </a:solidFill>
              </a:rPr>
              <a:t>s Story</a:t>
            </a:r>
            <a:endParaRPr lang="en-US" sz="1400" dirty="0">
              <a:solidFill>
                <a:srgbClr val="FFFFFF"/>
              </a:solidFill>
            </a:endParaRPr>
          </a:p>
        </p:txBody>
      </p:sp>
    </p:spTree>
    <p:extLst>
      <p:ext uri="{BB962C8B-B14F-4D97-AF65-F5344CB8AC3E}">
        <p14:creationId xmlns:p14="http://schemas.microsoft.com/office/powerpoint/2010/main" val="19712510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0"/>
                                        <p:tgtEl>
                                          <p:spTgt spid="7"/>
                                        </p:tgtEl>
                                      </p:cBhvr>
                                    </p:animEffect>
                                  </p:childTnLst>
                                </p:cTn>
                              </p:par>
                            </p:childTnLst>
                          </p:cTn>
                        </p:par>
                        <p:par>
                          <p:cTn id="8" fill="hold">
                            <p:stCondLst>
                              <p:cond delay="3000"/>
                            </p:stCondLst>
                            <p:childTnLst>
                              <p:par>
                                <p:cTn id="9" presetID="1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p:tgtEl>
                                          <p:spTgt spid="8"/>
                                        </p:tgtEl>
                                        <p:attrNameLst>
                                          <p:attrName>ppt_y</p:attrName>
                                        </p:attrNameLst>
                                      </p:cBhvr>
                                      <p:tavLst>
                                        <p:tav tm="0">
                                          <p:val>
                                            <p:strVal val="#ppt_y+#ppt_h*1.125000"/>
                                          </p:val>
                                        </p:tav>
                                        <p:tav tm="100000">
                                          <p:val>
                                            <p:strVal val="#ppt_y"/>
                                          </p:val>
                                        </p:tav>
                                      </p:tavLst>
                                    </p:anim>
                                    <p:animEffect transition="in" filter="wipe(up)">
                                      <p:cBhvr>
                                        <p:cTn id="12" dur="1000"/>
                                        <p:tgtEl>
                                          <p:spTgt spid="8"/>
                                        </p:tgtEl>
                                      </p:cBhvr>
                                    </p:animEffect>
                                  </p:childTnLst>
                                </p:cTn>
                              </p:par>
                              <p:par>
                                <p:cTn id="13" presetID="22" presetClass="entr" presetSubtype="2" fill="hold" grpId="0" nodeType="withEffect">
                                  <p:stCondLst>
                                    <p:cond delay="1000"/>
                                  </p:stCondLst>
                                  <p:childTnLst>
                                    <p:set>
                                      <p:cBhvr>
                                        <p:cTn id="14" dur="1" fill="hold">
                                          <p:stCondLst>
                                            <p:cond delay="0"/>
                                          </p:stCondLst>
                                        </p:cTn>
                                        <p:tgtEl>
                                          <p:spTgt spid="21"/>
                                        </p:tgtEl>
                                        <p:attrNameLst>
                                          <p:attrName>style.visibility</p:attrName>
                                        </p:attrNameLst>
                                      </p:cBhvr>
                                      <p:to>
                                        <p:strVal val="visible"/>
                                      </p:to>
                                    </p:set>
                                    <p:animEffect transition="in" filter="wipe(right)">
                                      <p:cBhvr>
                                        <p:cTn id="15" dur="1000"/>
                                        <p:tgtEl>
                                          <p:spTgt spid="21"/>
                                        </p:tgtEl>
                                      </p:cBhvr>
                                    </p:animEffect>
                                  </p:childTnLst>
                                </p:cTn>
                              </p:par>
                              <p:par>
                                <p:cTn id="16" presetID="22" presetClass="entr" presetSubtype="8" fill="hold" grpId="0" nodeType="withEffect">
                                  <p:stCondLst>
                                    <p:cond delay="100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47" r="4179" b="5282"/>
          <a:stretch/>
        </p:blipFill>
        <p:spPr bwMode="auto">
          <a:xfrm>
            <a:off x="0" y="0"/>
            <a:ext cx="9144000" cy="514350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1934256" y="2794180"/>
            <a:ext cx="7209745" cy="857388"/>
          </a:xfrm>
          <a:custGeom>
            <a:avLst/>
            <a:gdLst>
              <a:gd name="connsiteX0" fmla="*/ 100040 w 7209745"/>
              <a:gd name="connsiteY0" fmla="*/ 0 h 857388"/>
              <a:gd name="connsiteX1" fmla="*/ 7209745 w 7209745"/>
              <a:gd name="connsiteY1" fmla="*/ 0 h 857388"/>
              <a:gd name="connsiteX2" fmla="*/ 7209745 w 7209745"/>
              <a:gd name="connsiteY2" fmla="*/ 857388 h 857388"/>
              <a:gd name="connsiteX3" fmla="*/ 100040 w 7209745"/>
              <a:gd name="connsiteY3" fmla="*/ 857388 h 857388"/>
              <a:gd name="connsiteX4" fmla="*/ 0 w 7209745"/>
              <a:gd name="connsiteY4" fmla="*/ 757348 h 857388"/>
              <a:gd name="connsiteX5" fmla="*/ 0 w 7209745"/>
              <a:gd name="connsiteY5" fmla="*/ 100040 h 857388"/>
              <a:gd name="connsiteX6" fmla="*/ 100040 w 7209745"/>
              <a:gd name="connsiteY6" fmla="*/ 0 h 85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09745" h="857388">
                <a:moveTo>
                  <a:pt x="100040" y="0"/>
                </a:moveTo>
                <a:lnTo>
                  <a:pt x="7209745" y="0"/>
                </a:lnTo>
                <a:lnTo>
                  <a:pt x="7209745" y="857388"/>
                </a:lnTo>
                <a:lnTo>
                  <a:pt x="100040" y="857388"/>
                </a:lnTo>
                <a:cubicBezTo>
                  <a:pt x="44789" y="857388"/>
                  <a:pt x="0" y="812599"/>
                  <a:pt x="0" y="757348"/>
                </a:cubicBezTo>
                <a:lnTo>
                  <a:pt x="0" y="100040"/>
                </a:lnTo>
                <a:cubicBezTo>
                  <a:pt x="0" y="44789"/>
                  <a:pt x="44789" y="0"/>
                  <a:pt x="100040" y="0"/>
                </a:cubicBezTo>
                <a:close/>
              </a:path>
            </a:pathLst>
          </a:custGeom>
          <a:solidFill>
            <a:srgbClr val="0088A8">
              <a:alpha val="75000"/>
            </a:srgbClr>
          </a:solidFill>
        </p:spPr>
        <p:txBody>
          <a:bodyPr wrap="square" lIns="274320" tIns="68580" rIns="274320" bIns="68580" rtlCol="0" anchor="ctr" anchorCtr="0">
            <a:noAutofit/>
          </a:bodyPr>
          <a:lstStyle>
            <a:defPPr>
              <a:defRPr lang="en-US"/>
            </a:defPPr>
            <a:lvl1pPr>
              <a:defRPr sz="1300">
                <a:solidFill>
                  <a:schemeClr val="bg1"/>
                </a:solidFill>
              </a:defRPr>
            </a:lvl1pPr>
          </a:lstStyle>
          <a:p>
            <a:r>
              <a:rPr lang="en-US" dirty="0"/>
              <a:t>Roger, a member of Marie’s network, meets Marie in a coffee </a:t>
            </a:r>
            <a:br>
              <a:rPr lang="en-US" dirty="0"/>
            </a:br>
            <a:r>
              <a:rPr lang="en-US" dirty="0"/>
              <a:t>shop to ask how she recovered from a recent revenue slide.</a:t>
            </a:r>
          </a:p>
        </p:txBody>
      </p:sp>
      <p:sp>
        <p:nvSpPr>
          <p:cNvPr id="9" name="TextBox 8" hidden="1"/>
          <p:cNvSpPr txBox="1"/>
          <p:nvPr/>
        </p:nvSpPr>
        <p:spPr>
          <a:xfrm flipH="1">
            <a:off x="1424021" y="3111490"/>
            <a:ext cx="6257925" cy="784830"/>
          </a:xfrm>
          <a:prstGeom prst="rect">
            <a:avLst/>
          </a:prstGeom>
          <a:solidFill>
            <a:srgbClr val="003548">
              <a:alpha val="92941"/>
            </a:srgbClr>
          </a:solidFill>
        </p:spPr>
        <p:txBody>
          <a:bodyPr wrap="square" lIns="274320" tIns="68580" rIns="274320" bIns="68580" rtlCol="0" anchor="ctr" anchorCtr="0">
            <a:spAutoFit/>
          </a:bodyPr>
          <a:lstStyle/>
          <a:p>
            <a:r>
              <a:rPr lang="en-US" sz="1050" dirty="0">
                <a:solidFill>
                  <a:schemeClr val="bg1"/>
                </a:solidFill>
              </a:rPr>
              <a:t>Marie, the Chief Marketing Officer for Titan energy products, is happy to help. She begins telling her story, starting with a Time Graph report from Teradata Omni-Channel Marketing Solutions. The chart showed that her sales were  declining, and she needed </a:t>
            </a:r>
            <a:br>
              <a:rPr lang="en-US" sz="1050" dirty="0">
                <a:solidFill>
                  <a:schemeClr val="bg1"/>
                </a:solidFill>
              </a:rPr>
            </a:br>
            <a:r>
              <a:rPr lang="en-US" sz="1050" dirty="0">
                <a:solidFill>
                  <a:schemeClr val="bg1"/>
                </a:solidFill>
              </a:rPr>
              <a:t>to turn around fast.</a:t>
            </a:r>
          </a:p>
        </p:txBody>
      </p:sp>
    </p:spTree>
    <p:extLst>
      <p:ext uri="{BB962C8B-B14F-4D97-AF65-F5344CB8AC3E}">
        <p14:creationId xmlns:p14="http://schemas.microsoft.com/office/powerpoint/2010/main" val="41599326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6338" b="-1"/>
          <a:stretch/>
        </p:blipFill>
        <p:spPr>
          <a:xfrm>
            <a:off x="1135857" y="869949"/>
            <a:ext cx="7107811" cy="3671255"/>
          </a:xfrm>
          <a:prstGeom prst="round2SameRect">
            <a:avLst>
              <a:gd name="adj1" fmla="val 4803"/>
              <a:gd name="adj2" fmla="val 7119"/>
            </a:avLst>
          </a:prstGeom>
          <a:noFill/>
          <a:ln>
            <a:noFill/>
          </a:ln>
          <a:effectLst>
            <a:outerShdw blurRad="127000" dist="38100" dir="4800000" algn="tl" rotWithShape="0">
              <a:prstClr val="black">
                <a:alpha val="40000"/>
              </a:prstClr>
            </a:outerShdw>
          </a:effectLst>
        </p:spPr>
      </p:pic>
      <p:sp>
        <p:nvSpPr>
          <p:cNvPr id="13" name="TextBox 12"/>
          <p:cNvSpPr txBox="1"/>
          <p:nvPr/>
        </p:nvSpPr>
        <p:spPr>
          <a:xfrm>
            <a:off x="1135857" y="1247502"/>
            <a:ext cx="2546456" cy="775421"/>
          </a:xfrm>
          <a:custGeom>
            <a:avLst/>
            <a:gdLst>
              <a:gd name="connsiteX0" fmla="*/ 0 w 2546456"/>
              <a:gd name="connsiteY0" fmla="*/ 0 h 775421"/>
              <a:gd name="connsiteX1" fmla="*/ 2417217 w 2546456"/>
              <a:gd name="connsiteY1" fmla="*/ 0 h 775421"/>
              <a:gd name="connsiteX2" fmla="*/ 2546456 w 2546456"/>
              <a:gd name="connsiteY2" fmla="*/ 129239 h 775421"/>
              <a:gd name="connsiteX3" fmla="*/ 2546456 w 2546456"/>
              <a:gd name="connsiteY3" fmla="*/ 646182 h 775421"/>
              <a:gd name="connsiteX4" fmla="*/ 2417217 w 2546456"/>
              <a:gd name="connsiteY4" fmla="*/ 775421 h 775421"/>
              <a:gd name="connsiteX5" fmla="*/ 0 w 2546456"/>
              <a:gd name="connsiteY5" fmla="*/ 775421 h 77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6456" h="775421">
                <a:moveTo>
                  <a:pt x="0" y="0"/>
                </a:moveTo>
                <a:lnTo>
                  <a:pt x="2417217" y="0"/>
                </a:lnTo>
                <a:cubicBezTo>
                  <a:pt x="2488594" y="0"/>
                  <a:pt x="2546456" y="57862"/>
                  <a:pt x="2546456" y="129239"/>
                </a:cubicBezTo>
                <a:lnTo>
                  <a:pt x="2546456" y="646182"/>
                </a:lnTo>
                <a:cubicBezTo>
                  <a:pt x="2546456" y="717559"/>
                  <a:pt x="2488594" y="775421"/>
                  <a:pt x="2417217" y="775421"/>
                </a:cubicBezTo>
                <a:lnTo>
                  <a:pt x="0" y="775421"/>
                </a:lnTo>
                <a:close/>
              </a:path>
            </a:pathLst>
          </a:custGeom>
          <a:solidFill>
            <a:srgbClr val="0088A8">
              <a:alpha val="75000"/>
            </a:srgbClr>
          </a:solidFill>
        </p:spPr>
        <p:txBody>
          <a:bodyPr wrap="square" lIns="68580" tIns="68580" rIns="68580" bIns="68580" rtlCol="0" anchor="ctr" anchorCtr="0">
            <a:noAutofit/>
          </a:bodyPr>
          <a:lstStyle>
            <a:defPPr>
              <a:defRPr lang="en-US"/>
            </a:defPPr>
            <a:lvl1pPr marL="411163">
              <a:defRPr>
                <a:solidFill>
                  <a:schemeClr val="bg1"/>
                </a:solidFill>
              </a:defRPr>
            </a:lvl1pPr>
          </a:lstStyle>
          <a:p>
            <a:pPr marL="176213"/>
            <a:r>
              <a:rPr lang="en-US" sz="1300" dirty="0"/>
              <a:t>The next day… </a:t>
            </a:r>
            <a:br>
              <a:rPr lang="en-US" sz="1300" dirty="0"/>
            </a:br>
            <a:r>
              <a:rPr lang="en-US" sz="1300" dirty="0"/>
              <a:t>Scott receives an email featuring  the same offer. </a:t>
            </a:r>
          </a:p>
        </p:txBody>
      </p:sp>
      <p:sp>
        <p:nvSpPr>
          <p:cNvPr id="3" name="Title 2"/>
          <p:cNvSpPr>
            <a:spLocks noGrp="1"/>
          </p:cNvSpPr>
          <p:nvPr>
            <p:ph type="title"/>
          </p:nvPr>
        </p:nvSpPr>
        <p:spPr/>
        <p:txBody>
          <a:bodyPr/>
          <a:lstStyle/>
          <a:p>
            <a:r>
              <a:rPr lang="en-US" dirty="0"/>
              <a:t>Athletic Consumer</a:t>
            </a:r>
          </a:p>
        </p:txBody>
      </p:sp>
      <p:pic>
        <p:nvPicPr>
          <p:cNvPr id="12" name="Picture 1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653" t="2918" b="35249"/>
          <a:stretch/>
        </p:blipFill>
        <p:spPr bwMode="auto">
          <a:xfrm rot="16200000">
            <a:off x="5361814" y="1103793"/>
            <a:ext cx="2249424" cy="2304288"/>
          </a:xfrm>
          <a:prstGeom prst="ellipse">
            <a:avLst/>
          </a:prstGeom>
          <a:noFill/>
          <a:effectLst>
            <a:outerShdw blurRad="241300" dist="50800" dir="5400000" algn="t" rotWithShape="0">
              <a:prstClr val="black">
                <a:alpha val="77000"/>
              </a:prstClr>
            </a:outerShdw>
          </a:effectLst>
          <a:scene3d>
            <a:camera prst="orthographicFront"/>
            <a:lightRig rig="threePt" dir="t"/>
          </a:scene3d>
          <a:sp3d>
            <a:bevelT/>
          </a:sp3d>
          <a:extLst>
            <a:ext uri="{909E8E84-426E-40dd-AFC4-6F175D3DCCD1}">
              <a14:hiddenFill xmlns:a14="http://schemas.microsoft.com/office/drawing/2010/main" xmlns="">
                <a:solidFill>
                  <a:srgbClr val="FFFFFF"/>
                </a:solidFill>
              </a14:hiddenFill>
            </a:ext>
          </a:extLst>
        </p:spPr>
      </p:pic>
      <p:pic>
        <p:nvPicPr>
          <p:cNvPr id="2" name="Picture 1" descr="17_phon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8673" y="1553030"/>
            <a:ext cx="1244627" cy="1780720"/>
          </a:xfrm>
          <a:prstGeom prst="rect">
            <a:avLst/>
          </a:prstGeom>
        </p:spPr>
      </p:pic>
      <p:sp>
        <p:nvSpPr>
          <p:cNvPr id="7" name="TextBox 6"/>
          <p:cNvSpPr txBox="1"/>
          <p:nvPr/>
        </p:nvSpPr>
        <p:spPr>
          <a:xfrm flipH="1">
            <a:off x="5697212" y="3239212"/>
            <a:ext cx="2546456" cy="973685"/>
          </a:xfrm>
          <a:custGeom>
            <a:avLst/>
            <a:gdLst>
              <a:gd name="connsiteX0" fmla="*/ 0 w 2546456"/>
              <a:gd name="connsiteY0" fmla="*/ 0 h 775421"/>
              <a:gd name="connsiteX1" fmla="*/ 2417217 w 2546456"/>
              <a:gd name="connsiteY1" fmla="*/ 0 h 775421"/>
              <a:gd name="connsiteX2" fmla="*/ 2546456 w 2546456"/>
              <a:gd name="connsiteY2" fmla="*/ 129239 h 775421"/>
              <a:gd name="connsiteX3" fmla="*/ 2546456 w 2546456"/>
              <a:gd name="connsiteY3" fmla="*/ 646182 h 775421"/>
              <a:gd name="connsiteX4" fmla="*/ 2417217 w 2546456"/>
              <a:gd name="connsiteY4" fmla="*/ 775421 h 775421"/>
              <a:gd name="connsiteX5" fmla="*/ 0 w 2546456"/>
              <a:gd name="connsiteY5" fmla="*/ 775421 h 77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6456" h="775421">
                <a:moveTo>
                  <a:pt x="0" y="0"/>
                </a:moveTo>
                <a:lnTo>
                  <a:pt x="2417217" y="0"/>
                </a:lnTo>
                <a:cubicBezTo>
                  <a:pt x="2488594" y="0"/>
                  <a:pt x="2546456" y="57862"/>
                  <a:pt x="2546456" y="129239"/>
                </a:cubicBezTo>
                <a:lnTo>
                  <a:pt x="2546456" y="646182"/>
                </a:lnTo>
                <a:cubicBezTo>
                  <a:pt x="2546456" y="717559"/>
                  <a:pt x="2488594" y="775421"/>
                  <a:pt x="2417217" y="775421"/>
                </a:cubicBezTo>
                <a:lnTo>
                  <a:pt x="0" y="775421"/>
                </a:lnTo>
                <a:close/>
              </a:path>
            </a:pathLst>
          </a:custGeom>
          <a:solidFill>
            <a:srgbClr val="2D2D2C">
              <a:alpha val="75000"/>
            </a:srgbClr>
          </a:solidFill>
        </p:spPr>
        <p:txBody>
          <a:bodyPr wrap="square" lIns="68580" tIns="68580" rIns="68580" bIns="68580" rtlCol="0" anchor="ctr" anchorCtr="0">
            <a:noAutofit/>
          </a:bodyPr>
          <a:lstStyle>
            <a:defPPr>
              <a:defRPr lang="en-US"/>
            </a:defPPr>
            <a:lvl1pPr marL="411163">
              <a:defRPr>
                <a:solidFill>
                  <a:schemeClr val="bg1"/>
                </a:solidFill>
              </a:defRPr>
            </a:lvl1pPr>
          </a:lstStyle>
          <a:p>
            <a:pPr marL="114300"/>
            <a:r>
              <a:rPr lang="en-US" sz="1300" dirty="0"/>
              <a:t>Dynamic email content—</a:t>
            </a:r>
            <a:br>
              <a:rPr lang="en-US" sz="1300" dirty="0"/>
            </a:br>
            <a:r>
              <a:rPr lang="en-US" sz="1300" dirty="0"/>
              <a:t>presented on opening--coupled with individualized  offers increases conversions.</a:t>
            </a:r>
          </a:p>
        </p:txBody>
      </p:sp>
      <p:sp>
        <p:nvSpPr>
          <p:cNvPr id="24" name="TextBox 23"/>
          <p:cNvSpPr txBox="1"/>
          <p:nvPr/>
        </p:nvSpPr>
        <p:spPr>
          <a:xfrm>
            <a:off x="340774" y="4781177"/>
            <a:ext cx="1467068" cy="180819"/>
          </a:xfrm>
          <a:prstGeom prst="rect">
            <a:avLst/>
          </a:prstGeom>
          <a:noFill/>
        </p:spPr>
        <p:txBody>
          <a:bodyPr wrap="none" lIns="0" tIns="0" rIns="0" bIns="0" rtlCol="0" anchor="b" anchorCtr="0">
            <a:noAutofit/>
          </a:bodyPr>
          <a:lstStyle/>
          <a:p>
            <a:pPr>
              <a:lnSpc>
                <a:spcPct val="95000"/>
              </a:lnSpc>
              <a:spcBef>
                <a:spcPts val="400"/>
              </a:spcBef>
            </a:pPr>
            <a:r>
              <a:rPr lang="en-US" sz="600" dirty="0">
                <a:solidFill>
                  <a:srgbClr val="FFFFFF"/>
                </a:solidFill>
              </a:rPr>
              <a:t>For demonstration purposes only</a:t>
            </a:r>
          </a:p>
        </p:txBody>
      </p:sp>
    </p:spTree>
    <p:extLst>
      <p:ext uri="{BB962C8B-B14F-4D97-AF65-F5344CB8AC3E}">
        <p14:creationId xmlns:p14="http://schemas.microsoft.com/office/powerpoint/2010/main" val="358165631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3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300"/>
                            </p:stCondLst>
                            <p:childTnLst>
                              <p:par>
                                <p:cTn id="10" presetID="53" presetClass="entr" presetSubtype="16"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750" fill="hold"/>
                                        <p:tgtEl>
                                          <p:spTgt spid="12"/>
                                        </p:tgtEl>
                                        <p:attrNameLst>
                                          <p:attrName>ppt_w</p:attrName>
                                        </p:attrNameLst>
                                      </p:cBhvr>
                                      <p:tavLst>
                                        <p:tav tm="0">
                                          <p:val>
                                            <p:fltVal val="0"/>
                                          </p:val>
                                        </p:tav>
                                        <p:tav tm="100000">
                                          <p:val>
                                            <p:strVal val="#ppt_w"/>
                                          </p:val>
                                        </p:tav>
                                      </p:tavLst>
                                    </p:anim>
                                    <p:anim calcmode="lin" valueType="num">
                                      <p:cBhvr>
                                        <p:cTn id="13" dur="750" fill="hold"/>
                                        <p:tgtEl>
                                          <p:spTgt spid="12"/>
                                        </p:tgtEl>
                                        <p:attrNameLst>
                                          <p:attrName>ppt_h</p:attrName>
                                        </p:attrNameLst>
                                      </p:cBhvr>
                                      <p:tavLst>
                                        <p:tav tm="0">
                                          <p:val>
                                            <p:fltVal val="0"/>
                                          </p:val>
                                        </p:tav>
                                        <p:tav tm="100000">
                                          <p:val>
                                            <p:strVal val="#ppt_h"/>
                                          </p:val>
                                        </p:tav>
                                      </p:tavLst>
                                    </p:anim>
                                    <p:animEffect transition="in" filter="fade">
                                      <p:cBhvr>
                                        <p:cTn id="14" dur="750"/>
                                        <p:tgtEl>
                                          <p:spTgt spid="12"/>
                                        </p:tgtEl>
                                      </p:cBhvr>
                                    </p:animEffect>
                                  </p:childTnLst>
                                </p:cTn>
                              </p:par>
                              <p:par>
                                <p:cTn id="15" presetID="8" presetClass="emph" presetSubtype="0" fill="hold" nodeType="withEffect">
                                  <p:stCondLst>
                                    <p:cond delay="0"/>
                                  </p:stCondLst>
                                  <p:childTnLst>
                                    <p:animRot by="5400000">
                                      <p:cBhvr>
                                        <p:cTn id="16" dur="750" fill="hold"/>
                                        <p:tgtEl>
                                          <p:spTgt spid="12"/>
                                        </p:tgtEl>
                                        <p:attrNameLst>
                                          <p:attrName>r</p:attrName>
                                        </p:attrNameLst>
                                      </p:cBhvr>
                                    </p:animRot>
                                  </p:childTnLst>
                                </p:cTn>
                              </p:par>
                              <p:par>
                                <p:cTn id="17" presetID="42" presetClass="path" presetSubtype="0" fill="hold" nodeType="withEffect">
                                  <p:stCondLst>
                                    <p:cond delay="0"/>
                                  </p:stCondLst>
                                  <p:childTnLst>
                                    <p:animMotion origin="layout" path="M 5E-6 -2.46914E-7 L -0.27553 0.16049 " pathEditMode="relative" rAng="0" ptsTypes="AA">
                                      <p:cBhvr>
                                        <p:cTn id="18" dur="750" spd="-100000" fill="hold"/>
                                        <p:tgtEl>
                                          <p:spTgt spid="12"/>
                                        </p:tgtEl>
                                        <p:attrNameLst>
                                          <p:attrName>ppt_x</p:attrName>
                                          <p:attrName>ppt_y</p:attrName>
                                        </p:attrNameLst>
                                      </p:cBhvr>
                                      <p:rCtr x="-13785" y="8025"/>
                                    </p:animMotion>
                                  </p:childTnLst>
                                </p:cTn>
                              </p:par>
                            </p:childTnLst>
                          </p:cTn>
                        </p:par>
                        <p:par>
                          <p:cTn id="19" fill="hold">
                            <p:stCondLst>
                              <p:cond delay="2050"/>
                            </p:stCondLst>
                            <p:childTnLst>
                              <p:par>
                                <p:cTn id="20" presetID="1" presetClass="entr" presetSubtype="0"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par>
                          <p:cTn id="22" fill="hold">
                            <p:stCondLst>
                              <p:cond delay="2050"/>
                            </p:stCondLst>
                            <p:childTnLst>
                              <p:par>
                                <p:cTn id="23" presetID="47" presetClass="entr" presetSubtype="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par>
                          <p:cTn id="28" fill="hold">
                            <p:stCondLst>
                              <p:cond delay="3050"/>
                            </p:stCondLst>
                            <p:childTnLst>
                              <p:par>
                                <p:cTn id="29" presetID="47"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Athletic Consumer</a:t>
            </a:r>
          </a:p>
        </p:txBody>
      </p:sp>
      <p:pic>
        <p:nvPicPr>
          <p:cNvPr id="14" name="Picture 3" descr="C:\Users\DH186029\Documents\CIM\OCM Demos\PowerPoint Images_r1\15-Cyclist-Gets-EmailVFX.jpg" hidden="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842" b="-23"/>
          <a:stretch/>
        </p:blipFill>
        <p:spPr bwMode="auto">
          <a:xfrm>
            <a:off x="5463660" y="1233525"/>
            <a:ext cx="2246447" cy="2304288"/>
          </a:xfrm>
          <a:prstGeom prst="ellipse">
            <a:avLst/>
          </a:prstGeom>
          <a:noFill/>
          <a:effectLst>
            <a:outerShdw blurRad="241300" dist="50800" dir="5400000" algn="t" rotWithShape="0">
              <a:prstClr val="black">
                <a:alpha val="77000"/>
              </a:prstClr>
            </a:outerShdw>
          </a:effectLst>
          <a:scene3d>
            <a:camera prst="orthographicFront"/>
            <a:lightRig rig="threePt" dir="t"/>
          </a:scene3d>
          <a:sp3d>
            <a:bevelT/>
          </a:sp3d>
          <a:extLst>
            <a:ext uri="{909E8E84-426E-40dd-AFC4-6F175D3DCCD1}">
              <a14:hiddenFill xmlns:a14="http://schemas.microsoft.com/office/drawing/2010/main" xmlns="">
                <a:solidFill>
                  <a:srgbClr val="FFFFFF"/>
                </a:solidFill>
              </a14:hiddenFill>
            </a:ext>
          </a:extLst>
        </p:spPr>
      </p:pic>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4338" y="1074352"/>
            <a:ext cx="3397917" cy="2045384"/>
          </a:xfrm>
          <a:prstGeom prst="rect">
            <a:avLst/>
          </a:prstGeom>
          <a:noFill/>
          <a:ln>
            <a:noFill/>
          </a:ln>
          <a:effectLst>
            <a:outerShdw blurRad="127000" dist="38100" dir="4800000" algn="tl" rotWithShape="0">
              <a:prstClr val="black">
                <a:alpha val="40000"/>
              </a:prst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948" b="14573"/>
          <a:stretch/>
        </p:blipFill>
        <p:spPr bwMode="auto">
          <a:xfrm>
            <a:off x="1439198" y="869949"/>
            <a:ext cx="2908211" cy="3598017"/>
          </a:xfrm>
          <a:prstGeom prst="round2SameRect">
            <a:avLst>
              <a:gd name="adj1" fmla="val 4803"/>
              <a:gd name="adj2" fmla="val 7119"/>
            </a:avLst>
          </a:prstGeom>
          <a:noFill/>
          <a:ln>
            <a:noFill/>
          </a:ln>
          <a:effectLst>
            <a:outerShdw blurRad="127000" dist="38100" dir="48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15" name="TextBox 14"/>
          <p:cNvSpPr txBox="1"/>
          <p:nvPr/>
        </p:nvSpPr>
        <p:spPr>
          <a:xfrm flipV="1">
            <a:off x="1438276" y="3452176"/>
            <a:ext cx="2909134" cy="1015790"/>
          </a:xfrm>
          <a:prstGeom prst="round2SameRect">
            <a:avLst>
              <a:gd name="adj1" fmla="val 19010"/>
              <a:gd name="adj2" fmla="val 0"/>
            </a:avLst>
          </a:prstGeom>
          <a:solidFill>
            <a:srgbClr val="0088A8">
              <a:alpha val="75000"/>
            </a:srgbClr>
          </a:solidFill>
        </p:spPr>
        <p:txBody>
          <a:bodyPr wrap="square" lIns="68580" tIns="68580" rIns="68580" bIns="68580" rtlCol="0" anchor="ctr" anchorCtr="0">
            <a:noAutofit/>
          </a:bodyPr>
          <a:lstStyle>
            <a:defPPr>
              <a:defRPr lang="en-US"/>
            </a:defPPr>
            <a:lvl1pPr marL="45244">
              <a:defRPr sz="1350">
                <a:solidFill>
                  <a:schemeClr val="bg1"/>
                </a:solidFill>
              </a:defRPr>
            </a:lvl1pPr>
          </a:lstStyle>
          <a:p>
            <a:endParaRPr lang="en-US" sz="1300" dirty="0"/>
          </a:p>
        </p:txBody>
      </p:sp>
      <p:sp>
        <p:nvSpPr>
          <p:cNvPr id="16" name="TextBox 15"/>
          <p:cNvSpPr txBox="1"/>
          <p:nvPr/>
        </p:nvSpPr>
        <p:spPr>
          <a:xfrm>
            <a:off x="4673578" y="3435023"/>
            <a:ext cx="3040787" cy="1032943"/>
          </a:xfrm>
          <a:prstGeom prst="roundRect">
            <a:avLst/>
          </a:prstGeom>
          <a:solidFill>
            <a:schemeClr val="tx1">
              <a:alpha val="75000"/>
            </a:schemeClr>
          </a:solidFill>
        </p:spPr>
        <p:txBody>
          <a:bodyPr wrap="square" lIns="68580" tIns="68580" rIns="68580" bIns="68580" rtlCol="0" anchor="ctr" anchorCtr="0">
            <a:noAutofit/>
          </a:bodyPr>
          <a:lstStyle>
            <a:defPPr>
              <a:defRPr lang="en-US"/>
            </a:defPPr>
            <a:lvl1pPr>
              <a:defRPr sz="1600">
                <a:solidFill>
                  <a:schemeClr val="bg1"/>
                </a:solidFill>
              </a:defRPr>
            </a:lvl1pPr>
          </a:lstStyle>
          <a:p>
            <a:r>
              <a:rPr lang="en-US" sz="1300" dirty="0"/>
              <a:t>Teradata automatically presents the offers most likely to engage each customer.</a:t>
            </a:r>
          </a:p>
        </p:txBody>
      </p:sp>
      <p:pic>
        <p:nvPicPr>
          <p:cNvPr id="17" name="Picture 1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653" t="2493" b="44684"/>
          <a:stretch/>
        </p:blipFill>
        <p:spPr bwMode="auto">
          <a:xfrm>
            <a:off x="5417256" y="1150287"/>
            <a:ext cx="2249424" cy="2304288"/>
          </a:xfrm>
          <a:prstGeom prst="ellipse">
            <a:avLst/>
          </a:prstGeom>
          <a:noFill/>
          <a:effectLst>
            <a:outerShdw blurRad="241300" dist="50800" dir="5400000" algn="t" rotWithShape="0">
              <a:prstClr val="black">
                <a:alpha val="77000"/>
              </a:prstClr>
            </a:outerShdw>
          </a:effectLst>
          <a:scene3d>
            <a:camera prst="orthographicFront"/>
            <a:lightRig rig="threePt" dir="t"/>
          </a:scene3d>
          <a:sp3d>
            <a:bevelT/>
          </a:sp3d>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1510497" y="3614794"/>
            <a:ext cx="2679538" cy="692497"/>
          </a:xfrm>
          <a:prstGeom prst="rect">
            <a:avLst/>
          </a:prstGeom>
        </p:spPr>
        <p:txBody>
          <a:bodyPr wrap="square">
            <a:spAutoFit/>
          </a:bodyPr>
          <a:lstStyle/>
          <a:p>
            <a:r>
              <a:rPr lang="en-US" sz="1300" dirty="0">
                <a:solidFill>
                  <a:schemeClr val="bg1"/>
                </a:solidFill>
              </a:rPr>
              <a:t>Scott goes to his personalized landing page and makes </a:t>
            </a:r>
            <a:br>
              <a:rPr lang="en-US" sz="1300" dirty="0">
                <a:solidFill>
                  <a:schemeClr val="bg1"/>
                </a:solidFill>
              </a:rPr>
            </a:br>
            <a:r>
              <a:rPr lang="en-US" sz="1300" dirty="0">
                <a:solidFill>
                  <a:schemeClr val="bg1"/>
                </a:solidFill>
              </a:rPr>
              <a:t>a purchase.</a:t>
            </a:r>
          </a:p>
        </p:txBody>
      </p:sp>
    </p:spTree>
    <p:extLst>
      <p:ext uri="{BB962C8B-B14F-4D97-AF65-F5344CB8AC3E}">
        <p14:creationId xmlns:p14="http://schemas.microsoft.com/office/powerpoint/2010/main" val="3064986887"/>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22222E-6 -8.64198E-7 L -0.3632 -0.05802 " pathEditMode="relative" rAng="0" ptsTypes="AA">
                                      <p:cBhvr>
                                        <p:cTn id="6" dur="1000" fill="hold"/>
                                        <p:tgtEl>
                                          <p:spTgt spid="17"/>
                                        </p:tgtEl>
                                        <p:attrNameLst>
                                          <p:attrName>ppt_x</p:attrName>
                                          <p:attrName>ppt_y</p:attrName>
                                        </p:attrNameLst>
                                      </p:cBhvr>
                                      <p:rCtr x="-18160" y="-2901"/>
                                    </p:animMotion>
                                  </p:childTnLst>
                                </p:cTn>
                              </p:par>
                              <p:par>
                                <p:cTn id="7" presetID="22" presetClass="entr" presetSubtype="1" fill="hold" nodeType="withEffect">
                                  <p:stCondLst>
                                    <p:cond delay="750"/>
                                  </p:stCondLst>
                                  <p:childTnLst>
                                    <p:set>
                                      <p:cBhvr>
                                        <p:cTn id="8" dur="1" fill="hold">
                                          <p:stCondLst>
                                            <p:cond delay="0"/>
                                          </p:stCondLst>
                                        </p:cTn>
                                        <p:tgtEl>
                                          <p:spTgt spid="13"/>
                                        </p:tgtEl>
                                        <p:attrNameLst>
                                          <p:attrName>style.visibility</p:attrName>
                                        </p:attrNameLst>
                                      </p:cBhvr>
                                      <p:to>
                                        <p:strVal val="visible"/>
                                      </p:to>
                                    </p:set>
                                    <p:animEffect transition="in" filter="wipe(up)">
                                      <p:cBhvr>
                                        <p:cTn id="9" dur="1000"/>
                                        <p:tgtEl>
                                          <p:spTgt spid="13"/>
                                        </p:tgtEl>
                                      </p:cBhvr>
                                    </p:animEffect>
                                  </p:childTnLst>
                                </p:cTn>
                              </p:par>
                              <p:par>
                                <p:cTn id="10" presetID="10" presetClass="exit" presetSubtype="0" fill="hold" nodeType="withEffect">
                                  <p:stCondLst>
                                    <p:cond delay="1000"/>
                                  </p:stCondLst>
                                  <p:childTnLst>
                                    <p:animEffect transition="out" filter="fade">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par>
                          <p:cTn id="13" fill="hold">
                            <p:stCondLst>
                              <p:cond delay="1750"/>
                            </p:stCondLst>
                            <p:childTnLst>
                              <p:par>
                                <p:cTn id="14" presetID="42"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par>
                          <p:cTn id="24" fill="hold">
                            <p:stCondLst>
                              <p:cond delay="2750"/>
                            </p:stCondLst>
                            <p:childTnLst>
                              <p:par>
                                <p:cTn id="25" presetID="42"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par>
                          <p:cTn id="30" fill="hold">
                            <p:stCondLst>
                              <p:cond delay="3750"/>
                            </p:stCondLst>
                            <p:childTnLst>
                              <p:par>
                                <p:cTn id="31" presetID="42" presetClass="entr" presetSubtype="0"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8750" y="714376"/>
            <a:ext cx="3657600" cy="1185862"/>
          </a:xfrm>
          <a:prstGeom prst="roundRect">
            <a:avLst>
              <a:gd name="adj" fmla="val 14588"/>
            </a:avLst>
          </a:prstGeom>
          <a:solidFill>
            <a:srgbClr val="0088A8"/>
          </a:solidFill>
        </p:spPr>
        <p:txBody>
          <a:bodyPr wrap="square" lIns="137160" tIns="68580" rIns="137160" bIns="68580" rtlCol="0" anchor="ctr" anchorCtr="0">
            <a:noAutofit/>
          </a:bodyPr>
          <a:lstStyle>
            <a:defPPr>
              <a:defRPr lang="en-US"/>
            </a:defPPr>
            <a:lvl1pPr>
              <a:defRPr sz="1600">
                <a:solidFill>
                  <a:schemeClr val="bg1"/>
                </a:solidFill>
              </a:defRPr>
            </a:lvl1pPr>
          </a:lstStyle>
          <a:p>
            <a:r>
              <a:rPr lang="en-US" sz="1300" dirty="0"/>
              <a:t>Angela is responsible for encouraging existing customers to buy more Titan energy products.</a:t>
            </a:r>
          </a:p>
        </p:txBody>
      </p:sp>
      <p:sp>
        <p:nvSpPr>
          <p:cNvPr id="3" name="Title 2"/>
          <p:cNvSpPr>
            <a:spLocks noGrp="1"/>
          </p:cNvSpPr>
          <p:nvPr>
            <p:ph type="title"/>
          </p:nvPr>
        </p:nvSpPr>
        <p:spPr/>
        <p:txBody>
          <a:bodyPr/>
          <a:lstStyle/>
          <a:p>
            <a:r>
              <a:rPr lang="en-US" dirty="0"/>
              <a:t>Inside Titan</a:t>
            </a:r>
          </a:p>
        </p:txBody>
      </p:sp>
      <p:pic>
        <p:nvPicPr>
          <p:cNvPr id="7" name="Picture 3" descr="C:\Users\DH186029\Documents\CIM\OCM Demos\PowerPoint Images_r1\07-Mark Digital Marketer and Angel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131" r="12053"/>
          <a:stretch/>
        </p:blipFill>
        <p:spPr bwMode="auto">
          <a:xfrm>
            <a:off x="5181600" y="714375"/>
            <a:ext cx="2505075" cy="2076450"/>
          </a:xfrm>
          <a:prstGeom prst="round2SameRect">
            <a:avLst>
              <a:gd name="adj1" fmla="val 4803"/>
              <a:gd name="adj2" fmla="val 7119"/>
            </a:avLst>
          </a:prstGeom>
          <a:noFill/>
          <a:ln>
            <a:noFill/>
          </a:ln>
          <a:effectLst>
            <a:outerShdw blurRad="127000" dist="38100" dir="48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pic>
        <p:nvPicPr>
          <p:cNvPr id="8" name="Picture 4" descr="C:\Users\DH186029\Documents\CIM\OCM Demos\PowerPoint Images_r1\07-Relationship-Marketer_0474VFX.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388" r="6490"/>
          <a:stretch/>
        </p:blipFill>
        <p:spPr bwMode="auto">
          <a:xfrm>
            <a:off x="5186363" y="2885884"/>
            <a:ext cx="2500312" cy="1733721"/>
          </a:xfrm>
          <a:prstGeom prst="round2SameRect">
            <a:avLst>
              <a:gd name="adj1" fmla="val 4803"/>
              <a:gd name="adj2" fmla="val 7119"/>
            </a:avLst>
          </a:prstGeom>
          <a:noFill/>
          <a:ln>
            <a:noFill/>
          </a:ln>
          <a:effectLst>
            <a:outerShdw blurRad="127000" dist="38100" dir="48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pic>
        <p:nvPicPr>
          <p:cNvPr id="9" name="Picture 2" descr="C:\Users\DH186029\Documents\CIM\OCM Demos\PowerPoint Images_r1\07-Anglea Relationship-Marketer.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799" t="22836" r="24248" b="10943"/>
          <a:stretch/>
        </p:blipFill>
        <p:spPr bwMode="auto">
          <a:xfrm>
            <a:off x="1428750" y="2001664"/>
            <a:ext cx="3657600" cy="2617941"/>
          </a:xfrm>
          <a:prstGeom prst="round2SameRect">
            <a:avLst>
              <a:gd name="adj1" fmla="val 4803"/>
              <a:gd name="adj2" fmla="val 7119"/>
            </a:avLst>
          </a:prstGeom>
          <a:noFill/>
          <a:ln>
            <a:noFill/>
          </a:ln>
          <a:effectLst>
            <a:outerShdw blurRad="127000" dist="38100" dir="48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1042819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ppt_x</p:attrName>
                                        </p:attrNameLst>
                                      </p:cBhvr>
                                      <p:tavLst>
                                        <p:tav tm="0">
                                          <p:val>
                                            <p:strVal val="#ppt_x"/>
                                          </p:val>
                                        </p:tav>
                                        <p:tav tm="100000">
                                          <p:val>
                                            <p:strVal val="#ppt_x"/>
                                          </p:val>
                                        </p:tav>
                                      </p:tavLst>
                                    </p:anim>
                                    <p:anim calcmode="lin" valueType="num">
                                      <p:cBhvr>
                                        <p:cTn id="15" dur="5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42" presetClass="path" presetSubtype="0" decel="100000" fill="hold" nodeType="withEffect">
                                  <p:stCondLst>
                                    <p:cond delay="0"/>
                                  </p:stCondLst>
                                  <p:childTnLst>
                                    <p:animMotion origin="layout" path="M -4.16667E-6 4.44444E-6 L -0.3823 0.00093 " pathEditMode="relative" rAng="0" ptsTypes="AA">
                                      <p:cBhvr>
                                        <p:cTn id="21" dur="500" spd="-100000" fill="hold"/>
                                        <p:tgtEl>
                                          <p:spTgt spid="8"/>
                                        </p:tgtEl>
                                        <p:attrNameLst>
                                          <p:attrName>ppt_x</p:attrName>
                                          <p:attrName>ppt_y</p:attrName>
                                        </p:attrNameLst>
                                      </p:cBhvr>
                                      <p:rCtr x="-19097" y="0"/>
                                    </p:animMotion>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42" presetClass="path" presetSubtype="0" decel="100000" fill="hold" nodeType="withEffect">
                                  <p:stCondLst>
                                    <p:cond delay="0"/>
                                  </p:stCondLst>
                                  <p:childTnLst>
                                    <p:animMotion origin="layout" path="M -0.00156 0.35648 L 2.22222E-6 -7.40741E-7 " pathEditMode="relative" rAng="0" ptsTypes="AA">
                                      <p:cBhvr>
                                        <p:cTn id="27" dur="500" fill="hold"/>
                                        <p:tgtEl>
                                          <p:spTgt spid="7"/>
                                        </p:tgtEl>
                                        <p:attrNameLst>
                                          <p:attrName>ppt_x</p:attrName>
                                          <p:attrName>ppt_y</p:attrName>
                                        </p:attrNameLst>
                                      </p:cBhvr>
                                      <p:rCtr x="69" y="-178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Inside Titan</a:t>
            </a:r>
          </a:p>
        </p:txBody>
      </p:sp>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r="4" b="84"/>
          <a:stretch/>
        </p:blipFill>
        <p:spPr>
          <a:xfrm>
            <a:off x="4957815" y="738553"/>
            <a:ext cx="3067803" cy="1725639"/>
          </a:xfrm>
          <a:prstGeom prst="roundRect">
            <a:avLst>
              <a:gd name="adj" fmla="val 5446"/>
            </a:avLst>
          </a:prstGeom>
          <a:noFill/>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r="-14"/>
          <a:stretch/>
        </p:blipFill>
        <p:spPr>
          <a:xfrm>
            <a:off x="5181601" y="714375"/>
            <a:ext cx="2505074" cy="2076426"/>
          </a:xfrm>
          <a:prstGeom prst="roundRect">
            <a:avLst>
              <a:gd name="adj" fmla="val 3074"/>
            </a:avLst>
          </a:prstGeom>
          <a:noFill/>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472" t="964" r="472" b="15437"/>
          <a:stretch/>
        </p:blipFill>
        <p:spPr>
          <a:xfrm>
            <a:off x="0" y="714375"/>
            <a:ext cx="9144000" cy="5143501"/>
          </a:xfrm>
          <a:prstGeom prst="rect">
            <a:avLst/>
          </a:prstGeom>
          <a:noFill/>
        </p:spPr>
      </p:pic>
      <p:grpSp>
        <p:nvGrpSpPr>
          <p:cNvPr id="47" name="Group 46"/>
          <p:cNvGrpSpPr/>
          <p:nvPr/>
        </p:nvGrpSpPr>
        <p:grpSpPr>
          <a:xfrm>
            <a:off x="1428750" y="714375"/>
            <a:ext cx="6257925" cy="3905230"/>
            <a:chOff x="381000" y="952500"/>
            <a:chExt cx="8343900" cy="5206973"/>
          </a:xfrm>
        </p:grpSpPr>
        <p:pic>
          <p:nvPicPr>
            <p:cNvPr id="43" name="Picture 3" descr="C:\Users\DH186029\Documents\CIM\OCM Demos\PowerPoint Images_r1\07-Mark Digital Marketer and Angela.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2"/>
            <a:stretch/>
          </p:blipFill>
          <p:spPr bwMode="auto">
            <a:xfrm>
              <a:off x="5391150" y="952500"/>
              <a:ext cx="3333750" cy="2768600"/>
            </a:xfrm>
            <a:prstGeom prst="roundRect">
              <a:avLst>
                <a:gd name="adj" fmla="val 2749"/>
              </a:avLst>
            </a:prstGeom>
            <a:noFill/>
            <a:extLst>
              <a:ext uri="{909E8E84-426E-40dd-AFC4-6F175D3DCCD1}">
                <a14:hiddenFill xmlns:a14="http://schemas.microsoft.com/office/drawing/2010/main" xmlns="">
                  <a:solidFill>
                    <a:srgbClr val="FFFFFF"/>
                  </a:solidFill>
                </a14:hiddenFill>
              </a:ext>
            </a:extLst>
          </p:spPr>
        </p:pic>
        <p:pic>
          <p:nvPicPr>
            <p:cNvPr id="44" name="Picture 4" descr="C:\Users\DH186029\Documents\CIM\OCM Demos\PowerPoint Images_r1\07-Relationship-Marketer_0474VFX.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50"/>
            <a:stretch/>
          </p:blipFill>
          <p:spPr bwMode="auto">
            <a:xfrm>
              <a:off x="5391150" y="3847845"/>
              <a:ext cx="3333749" cy="2311628"/>
            </a:xfrm>
            <a:prstGeom prst="round2SameRect">
              <a:avLst>
                <a:gd name="adj1" fmla="val 4803"/>
                <a:gd name="adj2" fmla="val 7119"/>
              </a:avLst>
            </a:prstGeom>
            <a:noFill/>
            <a:ln>
              <a:noFill/>
            </a:ln>
            <a:effectLst>
              <a:outerShdw blurRad="127000" dist="38100" dir="48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pic>
          <p:nvPicPr>
            <p:cNvPr id="46" name="Picture 2" descr="C:\Users\DH186029\Documents\CIM\OCM Demos\PowerPoint Images_r1\07-Anglea Relationship-Marketer.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40" b="72"/>
            <a:stretch/>
          </p:blipFill>
          <p:spPr bwMode="auto">
            <a:xfrm>
              <a:off x="381000" y="2668885"/>
              <a:ext cx="4876800" cy="3490588"/>
            </a:xfrm>
            <a:prstGeom prst="round2SameRect">
              <a:avLst>
                <a:gd name="adj1" fmla="val 4803"/>
                <a:gd name="adj2" fmla="val 7119"/>
              </a:avLst>
            </a:prstGeom>
            <a:noFill/>
            <a:ln>
              <a:noFill/>
            </a:ln>
            <a:effectLst>
              <a:outerShdw blurRad="127000" dist="38100" dir="48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grpSp>
      <p:sp>
        <p:nvSpPr>
          <p:cNvPr id="5" name="TextBox 4"/>
          <p:cNvSpPr txBox="1"/>
          <p:nvPr/>
        </p:nvSpPr>
        <p:spPr>
          <a:xfrm>
            <a:off x="5181601" y="1528012"/>
            <a:ext cx="2505074" cy="1087268"/>
          </a:xfrm>
          <a:prstGeom prst="roundRect">
            <a:avLst>
              <a:gd name="adj" fmla="val 14776"/>
            </a:avLst>
          </a:prstGeom>
          <a:solidFill>
            <a:srgbClr val="0088A8">
              <a:alpha val="75000"/>
            </a:srgbClr>
          </a:solidFill>
        </p:spPr>
        <p:txBody>
          <a:bodyPr wrap="square" lIns="137160" tIns="68580" rIns="137160" bIns="68580" rtlCol="0" anchor="ctr" anchorCtr="0">
            <a:noAutofit/>
          </a:bodyPr>
          <a:lstStyle>
            <a:defPPr>
              <a:defRPr lang="en-US"/>
            </a:defPPr>
            <a:lvl1pPr>
              <a:defRPr sz="1300">
                <a:solidFill>
                  <a:schemeClr val="bg1"/>
                </a:solidFill>
              </a:defRPr>
            </a:lvl1pPr>
          </a:lstStyle>
          <a:p>
            <a:r>
              <a:rPr lang="en-US" dirty="0"/>
              <a:t>Mark is responsible for placing ads on the Titan website and managing Titan’s email marketing.</a:t>
            </a:r>
          </a:p>
        </p:txBody>
      </p:sp>
      <p:sp>
        <p:nvSpPr>
          <p:cNvPr id="14" name="TextBox 13"/>
          <p:cNvSpPr txBox="1"/>
          <p:nvPr/>
        </p:nvSpPr>
        <p:spPr>
          <a:xfrm>
            <a:off x="1428750" y="714376"/>
            <a:ext cx="3657600" cy="1185862"/>
          </a:xfrm>
          <a:prstGeom prst="roundRect">
            <a:avLst>
              <a:gd name="adj" fmla="val 14588"/>
            </a:avLst>
          </a:prstGeom>
          <a:solidFill>
            <a:srgbClr val="0088A8">
              <a:alpha val="75000"/>
            </a:srgbClr>
          </a:solidFill>
        </p:spPr>
        <p:txBody>
          <a:bodyPr wrap="square" lIns="137160" tIns="68580" rIns="137160" bIns="68580" rtlCol="0" anchor="ctr" anchorCtr="0">
            <a:noAutofit/>
          </a:bodyPr>
          <a:lstStyle>
            <a:defPPr>
              <a:defRPr lang="en-US"/>
            </a:defPPr>
            <a:lvl1pPr>
              <a:defRPr sz="1300">
                <a:solidFill>
                  <a:schemeClr val="bg1"/>
                </a:solidFill>
              </a:defRPr>
            </a:lvl1pPr>
          </a:lstStyle>
          <a:p>
            <a:r>
              <a:rPr lang="en-US" dirty="0"/>
              <a:t>Angela is responsible for encouraging existing customers to buy more Titan energy products.</a:t>
            </a:r>
          </a:p>
        </p:txBody>
      </p:sp>
    </p:spTree>
    <p:extLst>
      <p:ext uri="{BB962C8B-B14F-4D97-AF65-F5344CB8AC3E}">
        <p14:creationId xmlns:p14="http://schemas.microsoft.com/office/powerpoint/2010/main" val="1401417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outVertical)">
                                      <p:cBhvr>
                                        <p:cTn id="7" dur="500"/>
                                        <p:tgtEl>
                                          <p:spTgt spid="22"/>
                                        </p:tgtEl>
                                      </p:cBhvr>
                                    </p:animEffect>
                                  </p:childTnLst>
                                </p:cTn>
                              </p:par>
                              <p:par>
                                <p:cTn id="8" presetID="10" presetClass="exit" presetSubtype="0" fill="hold" nodeType="withEffect">
                                  <p:stCondLst>
                                    <p:cond delay="0"/>
                                  </p:stCondLst>
                                  <p:childTnLst>
                                    <p:animEffect transition="out" filter="fade">
                                      <p:cBhvr>
                                        <p:cTn id="9" dur="750"/>
                                        <p:tgtEl>
                                          <p:spTgt spid="47"/>
                                        </p:tgtEl>
                                      </p:cBhvr>
                                    </p:animEffect>
                                    <p:set>
                                      <p:cBhvr>
                                        <p:cTn id="10" dur="1" fill="hold">
                                          <p:stCondLst>
                                            <p:cond delay="749"/>
                                          </p:stCondLst>
                                        </p:cTn>
                                        <p:tgtEl>
                                          <p:spTgt spid="47"/>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750"/>
                                        <p:tgtEl>
                                          <p:spTgt spid="2"/>
                                        </p:tgtEl>
                                      </p:cBhvr>
                                    </p:animEffect>
                                    <p:set>
                                      <p:cBhvr>
                                        <p:cTn id="13" dur="1" fill="hold">
                                          <p:stCondLst>
                                            <p:cond delay="749"/>
                                          </p:stCondLst>
                                        </p:cTn>
                                        <p:tgtEl>
                                          <p:spTgt spid="2"/>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4"/>
                                        </p:tgtEl>
                                      </p:cBhvr>
                                    </p:animEffect>
                                    <p:set>
                                      <p:cBhvr>
                                        <p:cTn id="16" dur="1" fill="hold">
                                          <p:stCondLst>
                                            <p:cond delay="499"/>
                                          </p:stCondLst>
                                        </p:cTn>
                                        <p:tgtEl>
                                          <p:spTgt spid="14"/>
                                        </p:tgtEl>
                                        <p:attrNameLst>
                                          <p:attrName>style.visibility</p:attrName>
                                        </p:attrNameLst>
                                      </p:cBhvr>
                                      <p:to>
                                        <p:strVal val="hidden"/>
                                      </p:to>
                                    </p:set>
                                  </p:childTnLst>
                                </p:cTn>
                              </p:par>
                            </p:childTnLst>
                          </p:cTn>
                        </p:par>
                        <p:par>
                          <p:cTn id="17" fill="hold">
                            <p:stCondLst>
                              <p:cond delay="750"/>
                            </p:stCondLst>
                            <p:childTnLst>
                              <p:par>
                                <p:cTn id="18" presetID="6" presetClass="emph" presetSubtype="0" decel="100000" fill="hold" nodeType="afterEffect">
                                  <p:stCondLst>
                                    <p:cond delay="0"/>
                                  </p:stCondLst>
                                  <p:childTnLst>
                                    <p:animScale>
                                      <p:cBhvr>
                                        <p:cTn id="19" dur="1000" fill="hold"/>
                                        <p:tgtEl>
                                          <p:spTgt spid="22"/>
                                        </p:tgtEl>
                                      </p:cBhvr>
                                      <p:by x="300000" y="300000"/>
                                    </p:animScale>
                                  </p:childTnLst>
                                </p:cTn>
                              </p:par>
                              <p:par>
                                <p:cTn id="20" presetID="42" presetClass="path" presetSubtype="0" decel="100000" fill="hold" nodeType="withEffect">
                                  <p:stCondLst>
                                    <p:cond delay="0"/>
                                  </p:stCondLst>
                                  <p:childTnLst>
                                    <p:animMotion origin="layout" path="M 4.16667E-6 -1.11111E-6 L -0.2099 0.33025 " pathEditMode="relative" rAng="0" ptsTypes="AA">
                                      <p:cBhvr>
                                        <p:cTn id="21" dur="1000" fill="hold"/>
                                        <p:tgtEl>
                                          <p:spTgt spid="22"/>
                                        </p:tgtEl>
                                        <p:attrNameLst>
                                          <p:attrName>ppt_x</p:attrName>
                                          <p:attrName>ppt_y</p:attrName>
                                        </p:attrNameLst>
                                      </p:cBhvr>
                                      <p:rCtr x="-10503" y="16512"/>
                                    </p:animMotion>
                                  </p:childTnLst>
                                </p:cTn>
                              </p:par>
                              <p:par>
                                <p:cTn id="22" presetID="10" presetClass="entr" presetSubtype="0" fill="hold" nodeType="withEffect">
                                  <p:stCondLst>
                                    <p:cond delay="75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50"/>
                                        <p:tgtEl>
                                          <p:spTgt spid="13"/>
                                        </p:tgtEl>
                                      </p:cBhvr>
                                    </p:animEffect>
                                  </p:childTnLst>
                                </p:cTn>
                              </p:par>
                            </p:childTnLst>
                          </p:cTn>
                        </p:par>
                        <p:par>
                          <p:cTn id="25" fill="hold">
                            <p:stCondLst>
                              <p:cond delay="1750"/>
                            </p:stCondLst>
                            <p:childTnLst>
                              <p:par>
                                <p:cTn id="26" presetID="47"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r="-15"/>
          <a:stretch/>
        </p:blipFill>
        <p:spPr>
          <a:xfrm>
            <a:off x="1382936" y="730174"/>
            <a:ext cx="6476104" cy="3858680"/>
          </a:xfrm>
          <a:prstGeom prst="round2SameRect">
            <a:avLst>
              <a:gd name="adj1" fmla="val 4803"/>
              <a:gd name="adj2" fmla="val 7119"/>
            </a:avLst>
          </a:prstGeom>
          <a:noFill/>
          <a:ln>
            <a:noFill/>
          </a:ln>
          <a:effectLst>
            <a:outerShdw blurRad="127000" dist="38100" dir="4800000" algn="tl" rotWithShape="0">
              <a:prstClr val="black">
                <a:alpha val="40000"/>
              </a:prstClr>
            </a:outerShdw>
          </a:effectLst>
        </p:spPr>
      </p:pic>
      <p:sp>
        <p:nvSpPr>
          <p:cNvPr id="4" name="Title 3"/>
          <p:cNvSpPr>
            <a:spLocks noGrp="1"/>
          </p:cNvSpPr>
          <p:nvPr>
            <p:ph type="title"/>
          </p:nvPr>
        </p:nvSpPr>
        <p:spPr/>
        <p:txBody>
          <a:bodyPr/>
          <a:lstStyle/>
          <a:p>
            <a:r>
              <a:rPr lang="en-US" dirty="0"/>
              <a:t>Inside Titan</a:t>
            </a:r>
          </a:p>
        </p:txBody>
      </p:sp>
      <p:sp>
        <p:nvSpPr>
          <p:cNvPr id="10" name="TextBox 9"/>
          <p:cNvSpPr txBox="1"/>
          <p:nvPr/>
        </p:nvSpPr>
        <p:spPr>
          <a:xfrm>
            <a:off x="1382936" y="3456393"/>
            <a:ext cx="2540740" cy="900112"/>
          </a:xfrm>
          <a:custGeom>
            <a:avLst/>
            <a:gdLst>
              <a:gd name="connsiteX0" fmla="*/ 0 w 2540740"/>
              <a:gd name="connsiteY0" fmla="*/ 0 h 900112"/>
              <a:gd name="connsiteX1" fmla="*/ 2474942 w 2540740"/>
              <a:gd name="connsiteY1" fmla="*/ 0 h 900112"/>
              <a:gd name="connsiteX2" fmla="*/ 2540740 w 2540740"/>
              <a:gd name="connsiteY2" fmla="*/ 65798 h 900112"/>
              <a:gd name="connsiteX3" fmla="*/ 2540740 w 2540740"/>
              <a:gd name="connsiteY3" fmla="*/ 834314 h 900112"/>
              <a:gd name="connsiteX4" fmla="*/ 2474942 w 2540740"/>
              <a:gd name="connsiteY4" fmla="*/ 900112 h 900112"/>
              <a:gd name="connsiteX5" fmla="*/ 0 w 2540740"/>
              <a:gd name="connsiteY5" fmla="*/ 900112 h 90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0740" h="900112">
                <a:moveTo>
                  <a:pt x="0" y="0"/>
                </a:moveTo>
                <a:lnTo>
                  <a:pt x="2474942" y="0"/>
                </a:lnTo>
                <a:cubicBezTo>
                  <a:pt x="2511281" y="0"/>
                  <a:pt x="2540740" y="29459"/>
                  <a:pt x="2540740" y="65798"/>
                </a:cubicBezTo>
                <a:lnTo>
                  <a:pt x="2540740" y="834314"/>
                </a:lnTo>
                <a:cubicBezTo>
                  <a:pt x="2540740" y="870653"/>
                  <a:pt x="2511281" y="900112"/>
                  <a:pt x="2474942" y="900112"/>
                </a:cubicBezTo>
                <a:lnTo>
                  <a:pt x="0" y="900112"/>
                </a:lnTo>
                <a:close/>
              </a:path>
            </a:pathLst>
          </a:custGeom>
          <a:solidFill>
            <a:srgbClr val="0088A8">
              <a:alpha val="75000"/>
            </a:srgbClr>
          </a:solidFill>
        </p:spPr>
        <p:txBody>
          <a:bodyPr wrap="square" lIns="137160" tIns="68580" rIns="137160" bIns="68580" rtlCol="0" anchor="ctr" anchorCtr="0">
            <a:noAutofit/>
          </a:bodyPr>
          <a:lstStyle>
            <a:defPPr>
              <a:defRPr lang="en-US"/>
            </a:defPPr>
            <a:lvl1pPr>
              <a:defRPr sz="1600">
                <a:solidFill>
                  <a:schemeClr val="bg1"/>
                </a:solidFill>
              </a:defRPr>
            </a:lvl1pPr>
          </a:lstStyle>
          <a:p>
            <a:r>
              <a:rPr lang="en-US" sz="1300" dirty="0"/>
              <a:t>They use analytics to put together a campaign for Titan Fuel energy drink.</a:t>
            </a:r>
          </a:p>
        </p:txBody>
      </p:sp>
    </p:spTree>
    <p:extLst>
      <p:ext uri="{BB962C8B-B14F-4D97-AF65-F5344CB8AC3E}">
        <p14:creationId xmlns:p14="http://schemas.microsoft.com/office/powerpoint/2010/main" val="2034385164"/>
      </p:ext>
    </p:extLst>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Teradata 2014">
  <a:themeElements>
    <a:clrScheme name="TeradataPPT2014 1">
      <a:dk1>
        <a:srgbClr val="3C3C3B"/>
      </a:dk1>
      <a:lt1>
        <a:sysClr val="window" lastClr="FFFFFF"/>
      </a:lt1>
      <a:dk2>
        <a:srgbClr val="0079DB"/>
      </a:dk2>
      <a:lt2>
        <a:srgbClr val="D8D8D8"/>
      </a:lt2>
      <a:accent1>
        <a:srgbClr val="EC881D"/>
      </a:accent1>
      <a:accent2>
        <a:srgbClr val="0079DB"/>
      </a:accent2>
      <a:accent3>
        <a:srgbClr val="CD391F"/>
      </a:accent3>
      <a:accent4>
        <a:srgbClr val="0088A8"/>
      </a:accent4>
      <a:accent5>
        <a:srgbClr val="703092"/>
      </a:accent5>
      <a:accent6>
        <a:srgbClr val="5F6062"/>
      </a:accent6>
      <a:hlink>
        <a:srgbClr val="0079DB"/>
      </a:hlink>
      <a:folHlink>
        <a:srgbClr val="703092"/>
      </a:folHlink>
    </a:clrScheme>
    <a:fontScheme name="Teradata">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noFill/>
          <a:miter lim="800000"/>
          <a:headEnd/>
          <a:tailEnd/>
        </a:ln>
        <a:effectLst/>
      </a:spPr>
      <a:bodyPr wrap="square" tIns="91440" bIns="91440" rtlCol="0" anchor="t">
        <a:prstTxWarp prst="textNoShape">
          <a:avLst/>
        </a:prstTxWarp>
        <a:noAutofit/>
      </a:bodyPr>
      <a:lstStyle>
        <a:defPPr>
          <a:defRPr kern="0" dirty="0" err="1" smtClean="0">
            <a:solidFill>
              <a:prstClr val="white"/>
            </a:solidFill>
          </a:defRPr>
        </a:defPPr>
      </a:lst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5000"/>
          </a:lnSpc>
          <a:spcBef>
            <a:spcPts val="400"/>
          </a:spcBef>
          <a:defRPr dirty="0" err="1" smtClean="0">
            <a:solidFill>
              <a:srgbClr val="231F20"/>
            </a:solidFill>
          </a:defRPr>
        </a:defPPr>
      </a:lstStyle>
    </a:txDef>
  </a:objectDefaults>
  <a:extraClrSchemeLst/>
</a:theme>
</file>

<file path=ppt/theme/theme2.xml><?xml version="1.0" encoding="utf-8"?>
<a:theme xmlns:a="http://schemas.openxmlformats.org/drawingml/2006/main" name="Office Theme">
  <a:themeElements>
    <a:clrScheme name="Teradata">
      <a:dk1>
        <a:sysClr val="windowText" lastClr="000000"/>
      </a:dk1>
      <a:lt1>
        <a:sysClr val="window" lastClr="FFFFFF"/>
      </a:lt1>
      <a:dk2>
        <a:srgbClr val="0079DB"/>
      </a:dk2>
      <a:lt2>
        <a:srgbClr val="D8D8D8"/>
      </a:lt2>
      <a:accent1>
        <a:srgbClr val="D56D23"/>
      </a:accent1>
      <a:accent2>
        <a:srgbClr val="BBBCBE"/>
      </a:accent2>
      <a:accent3>
        <a:srgbClr val="5F6062"/>
      </a:accent3>
      <a:accent4>
        <a:srgbClr val="0088A8"/>
      </a:accent4>
      <a:accent5>
        <a:srgbClr val="703092"/>
      </a:accent5>
      <a:accent6>
        <a:srgbClr val="CD391F"/>
      </a:accent6>
      <a:hlink>
        <a:srgbClr val="0079DB"/>
      </a:hlink>
      <a:folHlink>
        <a:srgbClr val="703092"/>
      </a:folHlink>
    </a:clrScheme>
    <a:fontScheme name="Teradata">
      <a:majorFont>
        <a:latin typeface="Century Gothic"/>
        <a:ea typeface=""/>
        <a:cs typeface=""/>
      </a:majorFont>
      <a:minorFont>
        <a:latin typeface="Century Gothic"/>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Teradata">
      <a:dk1>
        <a:sysClr val="windowText" lastClr="000000"/>
      </a:dk1>
      <a:lt1>
        <a:sysClr val="window" lastClr="FFFFFF"/>
      </a:lt1>
      <a:dk2>
        <a:srgbClr val="0079DB"/>
      </a:dk2>
      <a:lt2>
        <a:srgbClr val="D8D8D8"/>
      </a:lt2>
      <a:accent1>
        <a:srgbClr val="D56D23"/>
      </a:accent1>
      <a:accent2>
        <a:srgbClr val="BBBCBE"/>
      </a:accent2>
      <a:accent3>
        <a:srgbClr val="5F6062"/>
      </a:accent3>
      <a:accent4>
        <a:srgbClr val="0088A8"/>
      </a:accent4>
      <a:accent5>
        <a:srgbClr val="703092"/>
      </a:accent5>
      <a:accent6>
        <a:srgbClr val="CD391F"/>
      </a:accent6>
      <a:hlink>
        <a:srgbClr val="0079DB"/>
      </a:hlink>
      <a:folHlink>
        <a:srgbClr val="703092"/>
      </a:folHlink>
    </a:clrScheme>
    <a:fontScheme name="Teradata">
      <a:majorFont>
        <a:latin typeface="Century Gothic"/>
        <a:ea typeface=""/>
        <a:cs typeface=""/>
      </a:majorFont>
      <a:minorFont>
        <a:latin typeface="Century Gothic"/>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12922</TotalTime>
  <Words>1564</Words>
  <Application>Microsoft Office PowerPoint</Application>
  <PresentationFormat>On-screen Show (16:9)</PresentationFormat>
  <Paragraphs>183</Paragraphs>
  <Slides>24</Slides>
  <Notes>18</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Century Gothic</vt:lpstr>
      <vt:lpstr>Times New Roman</vt:lpstr>
      <vt:lpstr>Teradata 2014</vt:lpstr>
      <vt:lpstr>PowerPoint Presentation</vt:lpstr>
      <vt:lpstr>PowerPoint Presentation</vt:lpstr>
      <vt:lpstr>PowerPoint Presentation</vt:lpstr>
      <vt:lpstr>PowerPoint Presentation</vt:lpstr>
      <vt:lpstr>Athletic Consumer</vt:lpstr>
      <vt:lpstr>Athletic Consumer</vt:lpstr>
      <vt:lpstr>Inside Titan</vt:lpstr>
      <vt:lpstr>Inside Titan</vt:lpstr>
      <vt:lpstr>Inside Titan</vt:lpstr>
      <vt:lpstr>Inside Titan</vt:lpstr>
      <vt:lpstr>Inside Titan</vt:lpstr>
      <vt:lpstr>Inside Titan</vt:lpstr>
      <vt:lpstr>Teradata Interactive Services </vt:lpstr>
      <vt:lpstr>Teradata Interactive Services </vt:lpstr>
      <vt:lpstr>Inside Titan</vt:lpstr>
      <vt:lpstr>Athletic Consumer</vt:lpstr>
      <vt:lpstr>Athletic Consumer</vt:lpstr>
      <vt:lpstr>Athletic Consumer</vt:lpstr>
      <vt:lpstr>Athletic Consumer</vt:lpstr>
      <vt:lpstr>Athletic Consumer</vt:lpstr>
      <vt:lpstr>Inside Titan</vt:lpstr>
      <vt:lpstr>Inside Titan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Gard</dc:creator>
  <cp:lastModifiedBy>Daniel Newmark</cp:lastModifiedBy>
  <cp:revision>594</cp:revision>
  <dcterms:created xsi:type="dcterms:W3CDTF">2014-10-01T21:09:33Z</dcterms:created>
  <dcterms:modified xsi:type="dcterms:W3CDTF">2021-01-22T01:49:55Z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4171560</vt:lpwstr>
  </property>
  <property fmtid="{D5CDD505-2E9C-101B-9397-08002B2CF9AE}" pid="3" name="NXPowerLiteSettings">
    <vt:lpwstr>F7000400038000</vt:lpwstr>
  </property>
  <property fmtid="{D5CDD505-2E9C-101B-9397-08002B2CF9AE}" pid="4" name="NXPowerLiteVersion">
    <vt:lpwstr>D6.2.10</vt:lpwstr>
  </property>
</Properties>
</file>